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415" r:id="rId5"/>
    <p:sldId id="383" r:id="rId6"/>
    <p:sldId id="417" r:id="rId7"/>
    <p:sldId id="418" r:id="rId8"/>
    <p:sldId id="419" r:id="rId9"/>
    <p:sldId id="420" r:id="rId10"/>
    <p:sldId id="421" r:id="rId11"/>
    <p:sldId id="422" r:id="rId12"/>
    <p:sldId id="423" r:id="rId13"/>
    <p:sldId id="424" r:id="rId14"/>
    <p:sldId id="425" r:id="rId15"/>
    <p:sldId id="426" r:id="rId16"/>
    <p:sldId id="484" r:id="rId17"/>
    <p:sldId id="487" r:id="rId18"/>
    <p:sldId id="485" r:id="rId19"/>
    <p:sldId id="427" r:id="rId20"/>
    <p:sldId id="488" r:id="rId21"/>
    <p:sldId id="489" r:id="rId22"/>
    <p:sldId id="513" r:id="rId23"/>
    <p:sldId id="500" r:id="rId24"/>
    <p:sldId id="505" r:id="rId25"/>
    <p:sldId id="428" r:id="rId26"/>
    <p:sldId id="429" r:id="rId27"/>
    <p:sldId id="431" r:id="rId28"/>
    <p:sldId id="496" r:id="rId29"/>
    <p:sldId id="502" r:id="rId30"/>
    <p:sldId id="506" r:id="rId31"/>
    <p:sldId id="507" r:id="rId32"/>
    <p:sldId id="435" r:id="rId33"/>
    <p:sldId id="497" r:id="rId34"/>
    <p:sldId id="436" r:id="rId35"/>
    <p:sldId id="494" r:id="rId36"/>
    <p:sldId id="438" r:id="rId37"/>
    <p:sldId id="439" r:id="rId38"/>
    <p:sldId id="440" r:id="rId39"/>
    <p:sldId id="441" r:id="rId40"/>
    <p:sldId id="442" r:id="rId41"/>
    <p:sldId id="499" r:id="rId42"/>
    <p:sldId id="482" r:id="rId43"/>
    <p:sldId id="483" r:id="rId44"/>
    <p:sldId id="498" r:id="rId45"/>
    <p:sldId id="443" r:id="rId46"/>
    <p:sldId id="512" r:id="rId47"/>
    <p:sldId id="486" r:id="rId48"/>
    <p:sldId id="444" r:id="rId49"/>
    <p:sldId id="511" r:id="rId50"/>
    <p:sldId id="445" r:id="rId51"/>
    <p:sldId id="447" r:id="rId52"/>
    <p:sldId id="448" r:id="rId53"/>
    <p:sldId id="449" r:id="rId54"/>
    <p:sldId id="476" r:id="rId55"/>
    <p:sldId id="47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E07A26-0F0B-897D-F73C-A19B6DECAB3C}" name="William Butler" initials="WB" userId="S::ButlerW@fdor.dor.state.fl.us::61cb8dd3-c59c-442d-9856-b028dde6a178" providerId="AD"/>
  <p188:author id="{657C736B-4231-1145-B7A2-173AC833233D}" name="Breauna Hines" initials="BH" userId="S::HinesBr@fdor.dor.state.fl.us::865f7832-9874-409f-b665-0629d70d0489" providerId="AD"/>
  <p188:author id="{319738B9-8F38-6F47-4A0F-5DF0E4047D0C}" name="Kim Colonna" initials="KC" userId="S::ColonnaK@FDOR.DOR.STATE.FL.US::eb13a023-691f-47e9-abaf-e2877601c1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thany Wester" initials="BW" lastIdx="1" clrIdx="0">
    <p:extLst>
      <p:ext uri="{19B8F6BF-5375-455C-9EA6-DF929625EA0E}">
        <p15:presenceInfo xmlns:p15="http://schemas.microsoft.com/office/powerpoint/2012/main" userId="S::WesterB@FDOR.DOR.STATE.FL.US::0ba80f1e-31e7-46b3-9f33-609a53d373d2" providerId="AD"/>
      </p:ext>
    </p:extLst>
  </p:cmAuthor>
  <p:cmAuthor id="2" name="Kathryn Ziewitz" initials="KZ" lastIdx="33" clrIdx="1">
    <p:extLst>
      <p:ext uri="{19B8F6BF-5375-455C-9EA6-DF929625EA0E}">
        <p15:presenceInfo xmlns:p15="http://schemas.microsoft.com/office/powerpoint/2012/main" userId="S::ziewitzk@fdor.dor.state.fl.us::5a60c69a-0ea6-4c06-99aa-4bd138c83299" providerId="AD"/>
      </p:ext>
    </p:extLst>
  </p:cmAuthor>
  <p:cmAuthor id="3" name="William Butler" initials="WB" lastIdx="3" clrIdx="2">
    <p:extLst>
      <p:ext uri="{19B8F6BF-5375-455C-9EA6-DF929625EA0E}">
        <p15:presenceInfo xmlns:p15="http://schemas.microsoft.com/office/powerpoint/2012/main" userId="S::ButlerW@fdor.dor.state.fl.us::61cb8dd3-c59c-442d-9856-b028dde6a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78" autoAdjust="0"/>
  </p:normalViewPr>
  <p:slideViewPr>
    <p:cSldViewPr snapToGrid="0">
      <p:cViewPr varScale="1">
        <p:scale>
          <a:sx n="103" d="100"/>
          <a:sy n="103" d="100"/>
        </p:scale>
        <p:origin x="189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2D9F8-554B-4DBD-99D8-0DE4930E7F94}" type="datetimeFigureOut">
              <a:rPr lang="en-US" smtClean="0"/>
              <a:t>7/12/2023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CA0F8-64BD-4CEC-9A0C-3DAA7A6B7F62}" type="slidenum">
              <a:rPr lang="en-US" smtClean="0"/>
              <a:t>‹#›</a:t>
            </a:fld>
            <a:endParaRPr lang="en-US"/>
          </a:p>
        </p:txBody>
      </p:sp>
    </p:spTree>
    <p:extLst>
      <p:ext uri="{BB962C8B-B14F-4D97-AF65-F5344CB8AC3E}">
        <p14:creationId xmlns:p14="http://schemas.microsoft.com/office/powerpoint/2010/main" val="162612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106FB-34E5-4302-BE5B-71D0AA55D2C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03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12</a:t>
            </a:fld>
            <a:endParaRPr lang="en-US"/>
          </a:p>
        </p:txBody>
      </p:sp>
    </p:spTree>
    <p:extLst>
      <p:ext uri="{BB962C8B-B14F-4D97-AF65-F5344CB8AC3E}">
        <p14:creationId xmlns:p14="http://schemas.microsoft.com/office/powerpoint/2010/main" val="326288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13</a:t>
            </a:fld>
            <a:endParaRPr lang="en-US"/>
          </a:p>
        </p:txBody>
      </p:sp>
    </p:spTree>
    <p:extLst>
      <p:ext uri="{BB962C8B-B14F-4D97-AF65-F5344CB8AC3E}">
        <p14:creationId xmlns:p14="http://schemas.microsoft.com/office/powerpoint/2010/main" val="263542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14</a:t>
            </a:fld>
            <a:endParaRPr lang="en-US"/>
          </a:p>
        </p:txBody>
      </p:sp>
    </p:spTree>
    <p:extLst>
      <p:ext uri="{BB962C8B-B14F-4D97-AF65-F5344CB8AC3E}">
        <p14:creationId xmlns:p14="http://schemas.microsoft.com/office/powerpoint/2010/main" val="110235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15</a:t>
            </a:fld>
            <a:endParaRPr lang="en-US"/>
          </a:p>
        </p:txBody>
      </p:sp>
    </p:spTree>
    <p:extLst>
      <p:ext uri="{BB962C8B-B14F-4D97-AF65-F5344CB8AC3E}">
        <p14:creationId xmlns:p14="http://schemas.microsoft.com/office/powerpoint/2010/main" val="359309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16</a:t>
            </a:fld>
            <a:endParaRPr lang="en-US"/>
          </a:p>
        </p:txBody>
      </p:sp>
    </p:spTree>
    <p:extLst>
      <p:ext uri="{BB962C8B-B14F-4D97-AF65-F5344CB8AC3E}">
        <p14:creationId xmlns:p14="http://schemas.microsoft.com/office/powerpoint/2010/main" val="269988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17</a:t>
            </a:fld>
            <a:endParaRPr lang="en-US"/>
          </a:p>
        </p:txBody>
      </p:sp>
    </p:spTree>
    <p:extLst>
      <p:ext uri="{BB962C8B-B14F-4D97-AF65-F5344CB8AC3E}">
        <p14:creationId xmlns:p14="http://schemas.microsoft.com/office/powerpoint/2010/main" val="212408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18</a:t>
            </a:fld>
            <a:endParaRPr lang="en-US"/>
          </a:p>
        </p:txBody>
      </p:sp>
    </p:spTree>
    <p:extLst>
      <p:ext uri="{BB962C8B-B14F-4D97-AF65-F5344CB8AC3E}">
        <p14:creationId xmlns:p14="http://schemas.microsoft.com/office/powerpoint/2010/main" val="427479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D401D6-AFB7-4580-B7D4-9BA66D6111FE}" type="slidenum">
              <a:rPr lang="en-US" altLang="en-US" smtClean="0"/>
              <a:pPr>
                <a:defRPr/>
              </a:pPr>
              <a:t>19</a:t>
            </a:fld>
            <a:endParaRPr lang="en-US" altLang="en-US"/>
          </a:p>
        </p:txBody>
      </p:sp>
    </p:spTree>
    <p:extLst>
      <p:ext uri="{BB962C8B-B14F-4D97-AF65-F5344CB8AC3E}">
        <p14:creationId xmlns:p14="http://schemas.microsoft.com/office/powerpoint/2010/main" val="171152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24</a:t>
            </a:fld>
            <a:endParaRPr lang="en-US"/>
          </a:p>
        </p:txBody>
      </p:sp>
    </p:spTree>
    <p:extLst>
      <p:ext uri="{BB962C8B-B14F-4D97-AF65-F5344CB8AC3E}">
        <p14:creationId xmlns:p14="http://schemas.microsoft.com/office/powerpoint/2010/main" val="50031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F4FE3C9-7A3C-42FA-BCFF-4E87E2F3E76C}"/>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149E287E-6FF6-4481-93FE-18D2EE565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F55B9EF2-9049-4B52-A869-7158F31765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956F1-4520-45C3-A66F-C18797F8ADA3}" type="slidenum">
              <a:rPr lang="en-US" altLang="en-US" smtClean="0"/>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4</a:t>
            </a:fld>
            <a:endParaRPr lang="en-US"/>
          </a:p>
        </p:txBody>
      </p:sp>
    </p:spTree>
    <p:extLst>
      <p:ext uri="{BB962C8B-B14F-4D97-AF65-F5344CB8AC3E}">
        <p14:creationId xmlns:p14="http://schemas.microsoft.com/office/powerpoint/2010/main" val="248651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1CC15EA-2B31-48C8-A4B8-C814A0D8BBEC}"/>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E61DE0F3-AFF1-47C9-B45C-6DE85D3DB9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id="{17B3F3A3-44A6-49CE-95D6-43CFA674A6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9C8E27-9E7D-489C-AA0A-A0FC29FC7FE6}" type="slidenum">
              <a:rPr lang="en-US" altLang="en-US" smtClean="0"/>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C3000BC-30B2-492C-B1DE-6E228A9C9729}"/>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8F391E4F-EFA3-4D1C-8111-5A83712B42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id="{618AC943-B9D6-4EA0-8BCD-B4A48814E4F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7ABC01-035E-42E9-92F7-FBB15E718C3C}" type="slidenum">
              <a:rPr lang="en-US" altLang="en-US" smtClean="0"/>
              <a:pPr/>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3A2563E-16DE-4653-A4D2-54C20907AD40}"/>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4D58B60B-819F-4601-B325-1F5D4F315A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id="{05EAAF82-449B-42F3-A4FE-5E02DDD0F4F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9A3572-7D06-4E1A-AA35-69800D189CC3}" type="slidenum">
              <a:rPr lang="en-US" altLang="en-US" smtClean="0"/>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34</a:t>
            </a:fld>
            <a:endParaRPr lang="en-US"/>
          </a:p>
        </p:txBody>
      </p:sp>
    </p:spTree>
    <p:extLst>
      <p:ext uri="{BB962C8B-B14F-4D97-AF65-F5344CB8AC3E}">
        <p14:creationId xmlns:p14="http://schemas.microsoft.com/office/powerpoint/2010/main" val="347916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35</a:t>
            </a:fld>
            <a:endParaRPr lang="en-US"/>
          </a:p>
        </p:txBody>
      </p:sp>
    </p:spTree>
    <p:extLst>
      <p:ext uri="{BB962C8B-B14F-4D97-AF65-F5344CB8AC3E}">
        <p14:creationId xmlns:p14="http://schemas.microsoft.com/office/powerpoint/2010/main" val="359073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37</a:t>
            </a:fld>
            <a:endParaRPr lang="en-US"/>
          </a:p>
        </p:txBody>
      </p:sp>
    </p:spTree>
    <p:extLst>
      <p:ext uri="{BB962C8B-B14F-4D97-AF65-F5344CB8AC3E}">
        <p14:creationId xmlns:p14="http://schemas.microsoft.com/office/powerpoint/2010/main" val="3350826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6EC6F41-02AA-4897-8C65-E6F3D6D924FD}"/>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61E14865-B3E9-4D0D-AE5A-7463A9B9F5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47460" name="Slide Number Placeholder 3">
            <a:extLst>
              <a:ext uri="{FF2B5EF4-FFF2-40B4-BE49-F238E27FC236}">
                <a16:creationId xmlns:a16="http://schemas.microsoft.com/office/drawing/2014/main" id="{00D9B147-6513-47BE-9B1A-D56A911986B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D08AD-E0D2-4CF0-AA04-056CE898BCD3}" type="slidenum">
              <a:rPr lang="en-US" altLang="en-US" smtClean="0"/>
              <a:pPr/>
              <a:t>42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45</a:t>
            </a:fld>
            <a:endParaRPr lang="en-US"/>
          </a:p>
        </p:txBody>
      </p:sp>
    </p:spTree>
    <p:extLst>
      <p:ext uri="{BB962C8B-B14F-4D97-AF65-F5344CB8AC3E}">
        <p14:creationId xmlns:p14="http://schemas.microsoft.com/office/powerpoint/2010/main" val="2262597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AFF7ABCB-2BD5-473D-ACB9-C430E75FF824}"/>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id="{7CBEB5F9-1C30-4372-8678-2E8ADADE30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6676" name="Slide Number Placeholder 3">
            <a:extLst>
              <a:ext uri="{FF2B5EF4-FFF2-40B4-BE49-F238E27FC236}">
                <a16:creationId xmlns:a16="http://schemas.microsoft.com/office/drawing/2014/main" id="{D187E42F-EC85-41B8-ABAC-1D088EE13B0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709C5F-B79B-4186-AA86-28644214C564}" type="slidenum">
              <a:rPr lang="en-US" altLang="en-US" smtClean="0"/>
              <a:pPr/>
              <a:t>46</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48</a:t>
            </a:fld>
            <a:endParaRPr lang="en-US"/>
          </a:p>
        </p:txBody>
      </p:sp>
    </p:spTree>
    <p:extLst>
      <p:ext uri="{BB962C8B-B14F-4D97-AF65-F5344CB8AC3E}">
        <p14:creationId xmlns:p14="http://schemas.microsoft.com/office/powerpoint/2010/main" val="124454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5</a:t>
            </a:fld>
            <a:endParaRPr lang="en-US"/>
          </a:p>
        </p:txBody>
      </p:sp>
    </p:spTree>
    <p:extLst>
      <p:ext uri="{BB962C8B-B14F-4D97-AF65-F5344CB8AC3E}">
        <p14:creationId xmlns:p14="http://schemas.microsoft.com/office/powerpoint/2010/main" val="606417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50</a:t>
            </a:fld>
            <a:endParaRPr lang="en-US"/>
          </a:p>
        </p:txBody>
      </p:sp>
    </p:spTree>
    <p:extLst>
      <p:ext uri="{BB962C8B-B14F-4D97-AF65-F5344CB8AC3E}">
        <p14:creationId xmlns:p14="http://schemas.microsoft.com/office/powerpoint/2010/main" val="2760480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51</a:t>
            </a:fld>
            <a:endParaRPr lang="en-US" altLang="en-US"/>
          </a:p>
        </p:txBody>
      </p:sp>
    </p:spTree>
    <p:extLst>
      <p:ext uri="{BB962C8B-B14F-4D97-AF65-F5344CB8AC3E}">
        <p14:creationId xmlns:p14="http://schemas.microsoft.com/office/powerpoint/2010/main" val="157678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52</a:t>
            </a:fld>
            <a:endParaRPr lang="en-US" altLang="en-US"/>
          </a:p>
        </p:txBody>
      </p:sp>
    </p:spTree>
    <p:extLst>
      <p:ext uri="{BB962C8B-B14F-4D97-AF65-F5344CB8AC3E}">
        <p14:creationId xmlns:p14="http://schemas.microsoft.com/office/powerpoint/2010/main" val="293942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6</a:t>
            </a:fld>
            <a:endParaRPr lang="en-US"/>
          </a:p>
        </p:txBody>
      </p:sp>
    </p:spTree>
    <p:extLst>
      <p:ext uri="{BB962C8B-B14F-4D97-AF65-F5344CB8AC3E}">
        <p14:creationId xmlns:p14="http://schemas.microsoft.com/office/powerpoint/2010/main" val="314089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7</a:t>
            </a:fld>
            <a:endParaRPr lang="en-US"/>
          </a:p>
        </p:txBody>
      </p:sp>
    </p:spTree>
    <p:extLst>
      <p:ext uri="{BB962C8B-B14F-4D97-AF65-F5344CB8AC3E}">
        <p14:creationId xmlns:p14="http://schemas.microsoft.com/office/powerpoint/2010/main" val="173262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8</a:t>
            </a:fld>
            <a:endParaRPr lang="en-US"/>
          </a:p>
        </p:txBody>
      </p:sp>
    </p:spTree>
    <p:extLst>
      <p:ext uri="{BB962C8B-B14F-4D97-AF65-F5344CB8AC3E}">
        <p14:creationId xmlns:p14="http://schemas.microsoft.com/office/powerpoint/2010/main" val="353751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9</a:t>
            </a:fld>
            <a:endParaRPr lang="en-US"/>
          </a:p>
        </p:txBody>
      </p:sp>
    </p:spTree>
    <p:extLst>
      <p:ext uri="{BB962C8B-B14F-4D97-AF65-F5344CB8AC3E}">
        <p14:creationId xmlns:p14="http://schemas.microsoft.com/office/powerpoint/2010/main" val="80946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10</a:t>
            </a:fld>
            <a:endParaRPr lang="en-US"/>
          </a:p>
        </p:txBody>
      </p:sp>
    </p:spTree>
    <p:extLst>
      <p:ext uri="{BB962C8B-B14F-4D97-AF65-F5344CB8AC3E}">
        <p14:creationId xmlns:p14="http://schemas.microsoft.com/office/powerpoint/2010/main" val="252231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CA0F8-64BD-4CEC-9A0C-3DAA7A6B7F62}" type="slidenum">
              <a:rPr lang="en-US" smtClean="0"/>
              <a:t>11</a:t>
            </a:fld>
            <a:endParaRPr lang="en-US"/>
          </a:p>
        </p:txBody>
      </p:sp>
    </p:spTree>
    <p:extLst>
      <p:ext uri="{BB962C8B-B14F-4D97-AF65-F5344CB8AC3E}">
        <p14:creationId xmlns:p14="http://schemas.microsoft.com/office/powerpoint/2010/main" val="120888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F597E-DDB6-462D-A686-FE3A0380E3C6}" type="datetimeFigureOut">
              <a:rPr lang="en-US" smtClean="0"/>
              <a:t>7/12/2023</a:t>
            </a:fld>
            <a:endParaRPr lang="en-US"/>
          </a:p>
        </p:txBody>
      </p:sp>
      <p:sp>
        <p:nvSpPr>
          <p:cNvPr id="5" name="Footer Placeholder 4"/>
          <p:cNvSpPr>
            <a:spLocks noGrp="1"/>
          </p:cNvSpPr>
          <p:nvPr>
            <p:ph type="ftr" sz="quarter" idx="11"/>
          </p:nvPr>
        </p:nvSpPr>
        <p:spPr/>
        <p:txBody>
          <a:bodyPr/>
          <a:lstStyle>
            <a:lvl1pPr>
              <a:defRPr/>
            </a:lvl1pPr>
          </a:lstStyle>
          <a:p>
            <a:r>
              <a:rPr lang="en-US" dirty="0"/>
              <a:t>Footer</a:t>
            </a:r>
          </a:p>
        </p:txBody>
      </p:sp>
      <p:sp>
        <p:nvSpPr>
          <p:cNvPr id="6" name="Slide Number Placeholder 5"/>
          <p:cNvSpPr>
            <a:spLocks noGrp="1"/>
          </p:cNvSpPr>
          <p:nvPr>
            <p:ph type="sldNum" sz="quarter" idx="12"/>
          </p:nvPr>
        </p:nvSpPr>
        <p:spPr>
          <a:xfrm>
            <a:off x="6553200" y="6356354"/>
            <a:ext cx="1524000" cy="365125"/>
          </a:xfrm>
        </p:spPr>
        <p:txBody>
          <a:bodyPr/>
          <a:lstStyle/>
          <a:p>
            <a:fld id="{0D172627-8BDC-46A5-918B-1E77F1BBF56F}" type="slidenum">
              <a:rPr lang="en-US" smtClean="0"/>
              <a:t>‹#›</a:t>
            </a:fld>
            <a:endParaRPr lang="en-US" dirty="0"/>
          </a:p>
        </p:txBody>
      </p:sp>
    </p:spTree>
    <p:extLst>
      <p:ext uri="{BB962C8B-B14F-4D97-AF65-F5344CB8AC3E}">
        <p14:creationId xmlns:p14="http://schemas.microsoft.com/office/powerpoint/2010/main" val="220389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362204"/>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F597E-DDB6-462D-A686-FE3A0380E3C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1907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4"/>
            <a:ext cx="7772400" cy="1362075"/>
          </a:xfrm>
        </p:spPr>
        <p:txBody>
          <a:bodyPr anchor="ct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724279"/>
            <a:ext cx="7772400" cy="1500187"/>
          </a:xfrm>
        </p:spPr>
        <p:txBody>
          <a:bodyPr anchor="t"/>
          <a:lstStyle>
            <a:lvl1pPr marL="0" indent="0" algn="ctr">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F6F597E-DDB6-462D-A686-FE3A0380E3C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08741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4"/>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4"/>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6F597E-DDB6-462D-A686-FE3A0380E3C6}"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
        <p:nvSpPr>
          <p:cNvPr id="8"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372839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2422"/>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82184"/>
            <a:ext cx="4040188"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2342422"/>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82184"/>
            <a:ext cx="4041775"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6F597E-DDB6-462D-A686-FE3A0380E3C6}"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72627-8BDC-46A5-918B-1E77F1BBF56F}" type="slidenum">
              <a:rPr lang="en-US" smtClean="0"/>
              <a:t>‹#›</a:t>
            </a:fld>
            <a:endParaRPr lang="en-US"/>
          </a:p>
        </p:txBody>
      </p:sp>
      <p:sp>
        <p:nvSpPr>
          <p:cNvPr id="10"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408611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F597E-DDB6-462D-A686-FE3A0380E3C6}"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72627-8BDC-46A5-918B-1E77F1BBF56F}" type="slidenum">
              <a:rPr lang="en-US" smtClean="0"/>
              <a:t>‹#›</a:t>
            </a:fld>
            <a:endParaRPr lang="en-US"/>
          </a:p>
        </p:txBody>
      </p:sp>
      <p:sp>
        <p:nvSpPr>
          <p:cNvPr id="7"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8" name="Content Placeholder 2"/>
          <p:cNvSpPr>
            <a:spLocks noGrp="1"/>
          </p:cNvSpPr>
          <p:nvPr>
            <p:ph idx="1"/>
          </p:nvPr>
        </p:nvSpPr>
        <p:spPr>
          <a:xfrm>
            <a:off x="457200" y="2362204"/>
            <a:ext cx="8229600" cy="376396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17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F597E-DDB6-462D-A686-FE3A0380E3C6}"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4116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3"/>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2564816"/>
            <a:ext cx="3008313" cy="356135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6F597E-DDB6-462D-A686-FE3A0380E3C6}"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192727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1524000" y="1600204"/>
            <a:ext cx="7162800" cy="4525963"/>
          </a:xfrm>
        </p:spPr>
        <p:txBody>
          <a:bodyPr>
            <a:normAutofit/>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p:cNvSpPr>
            <a:spLocks noGrp="1"/>
          </p:cNvSpPr>
          <p:nvPr>
            <p:ph type="sldNum" sz="quarter" idx="12"/>
          </p:nvPr>
        </p:nvSpPr>
        <p:spPr/>
        <p:txBody>
          <a:bodyPr/>
          <a:lstStyle>
            <a:lvl1pPr>
              <a:defRPr/>
            </a:lvl1pPr>
          </a:lstStyle>
          <a:p>
            <a:fld id="{DCF97A12-A798-4BFD-AD97-8746C58820AC}" type="slidenum">
              <a:rPr lang="en-US" altLang="en-US"/>
              <a:pPr/>
              <a:t>‹#›</a:t>
            </a:fld>
            <a:endParaRPr lang="en-US" altLang="en-US"/>
          </a:p>
        </p:txBody>
      </p:sp>
    </p:spTree>
    <p:extLst>
      <p:ext uri="{BB962C8B-B14F-4D97-AF65-F5344CB8AC3E}">
        <p14:creationId xmlns:p14="http://schemas.microsoft.com/office/powerpoint/2010/main" val="25865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F597E-DDB6-462D-A686-FE3A0380E3C6}" type="datetimeFigureOut">
              <a:rPr lang="en-US" smtClean="0"/>
              <a:t>7/12/2023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72627-8BDC-46A5-918B-1E77F1BBF56F}" type="slidenum">
              <a:rPr lang="en-US" smtClean="0"/>
              <a:t>‹#›</a:t>
            </a:fld>
            <a:endParaRPr lang="en-US"/>
          </a:p>
        </p:txBody>
      </p:sp>
    </p:spTree>
    <p:extLst>
      <p:ext uri="{BB962C8B-B14F-4D97-AF65-F5344CB8AC3E}">
        <p14:creationId xmlns:p14="http://schemas.microsoft.com/office/powerpoint/2010/main" val="2223155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1.xml"/><Relationship Id="rId7" Type="http://schemas.openxmlformats.org/officeDocument/2006/relationships/image" Target="../media/image11.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4.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TRIM@floridarevenue.com"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hyperlink" Target="mailto:ptotrimpackages@floridarevenue.com" TargetMode="External"/><Relationship Id="rId4" Type="http://schemas.openxmlformats.org/officeDocument/2006/relationships/hyperlink" Target="mailto:eTRIM@floridarevenue.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2076"/>
            <a:ext cx="7772400" cy="5153024"/>
          </a:xfrm>
        </p:spPr>
        <p:txBody>
          <a:bodyPr>
            <a:normAutofit/>
          </a:bodyPr>
          <a:lstStyle/>
          <a:p>
            <a:r>
              <a:rPr lang="en-US" sz="4000" b="1" dirty="0">
                <a:solidFill>
                  <a:schemeClr val="tx2"/>
                </a:solidFill>
                <a:latin typeface="Segoe UI" panose="020B0502040204020203" pitchFamily="34" charset="0"/>
                <a:cs typeface="Segoe UI" panose="020B0502040204020203" pitchFamily="34" charset="0"/>
              </a:rPr>
              <a:t>Truth In Millage (TRIM) Training</a:t>
            </a:r>
            <a:br>
              <a:rPr lang="en-US" sz="4000" dirty="0"/>
            </a:br>
            <a:br>
              <a:rPr lang="en-US" sz="1600" dirty="0"/>
            </a:br>
            <a:r>
              <a:rPr lang="en-US" sz="4000" dirty="0">
                <a:solidFill>
                  <a:schemeClr val="tx2"/>
                </a:solidFill>
                <a:latin typeface="Arial" panose="020B0604020202020204" pitchFamily="34" charset="0"/>
                <a:ea typeface="+mn-ea"/>
                <a:cs typeface="Arial" panose="020B0604020202020204" pitchFamily="34" charset="0"/>
              </a:rPr>
              <a:t>Hearing Information and</a:t>
            </a:r>
            <a:br>
              <a:rPr lang="en-US" sz="4000" dirty="0">
                <a:solidFill>
                  <a:schemeClr val="tx2"/>
                </a:solidFill>
                <a:latin typeface="Arial" panose="020B0604020202020204" pitchFamily="34" charset="0"/>
                <a:ea typeface="+mn-ea"/>
                <a:cs typeface="Arial" panose="020B0604020202020204" pitchFamily="34" charset="0"/>
              </a:rPr>
            </a:br>
            <a:r>
              <a:rPr lang="en-US" sz="4000" dirty="0">
                <a:solidFill>
                  <a:schemeClr val="tx2"/>
                </a:solidFill>
                <a:latin typeface="Arial" panose="020B0604020202020204" pitchFamily="34" charset="0"/>
                <a:ea typeface="+mn-ea"/>
                <a:cs typeface="Arial" panose="020B0604020202020204" pitchFamily="34" charset="0"/>
              </a:rPr>
              <a:t>Advertisement Selection </a:t>
            </a:r>
            <a:br>
              <a:rPr lang="en-US" sz="4000" dirty="0">
                <a:solidFill>
                  <a:schemeClr val="tx2"/>
                </a:solidFill>
                <a:latin typeface="Arial" panose="020B0604020202020204" pitchFamily="34" charset="0"/>
                <a:ea typeface="+mn-ea"/>
                <a:cs typeface="Arial" panose="020B0604020202020204" pitchFamily="34" charset="0"/>
              </a:rPr>
            </a:br>
            <a:r>
              <a:rPr lang="en-US" sz="4000" dirty="0">
                <a:solidFill>
                  <a:schemeClr val="tx2"/>
                </a:solidFill>
                <a:latin typeface="Arial" panose="020B0604020202020204" pitchFamily="34" charset="0"/>
                <a:ea typeface="+mn-ea"/>
                <a:cs typeface="Arial" panose="020B0604020202020204" pitchFamily="34" charset="0"/>
              </a:rPr>
              <a:t>2023</a:t>
            </a:r>
            <a:endParaRPr lang="en-US" sz="4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02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sp>
        <p:nvSpPr>
          <p:cNvPr id="3" name="Content Placeholder 2"/>
          <p:cNvSpPr>
            <a:spLocks noGrp="1"/>
          </p:cNvSpPr>
          <p:nvPr>
            <p:ph idx="1"/>
          </p:nvPr>
        </p:nvSpPr>
        <p:spPr>
          <a:xfrm>
            <a:off x="752475" y="3000375"/>
            <a:ext cx="7943851" cy="3165139"/>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Each taxing authority (TA) levying a millage rate must publicly announce the following information before adopting the millage resolution: </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authority’s name</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Rolled-back rate</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Percentage increase over the rolled-back rate</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Millage rate to be levied</a:t>
            </a: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3398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sp>
        <p:nvSpPr>
          <p:cNvPr id="3" name="Content Placeholder 2"/>
          <p:cNvSpPr>
            <a:spLocks noGrp="1"/>
          </p:cNvSpPr>
          <p:nvPr>
            <p:ph idx="1"/>
          </p:nvPr>
        </p:nvSpPr>
        <p:spPr>
          <a:xfrm>
            <a:off x="781050" y="2962276"/>
            <a:ext cx="7696200" cy="3352800"/>
          </a:xfrm>
        </p:spPr>
        <p:txBody>
          <a:bodyPr>
            <a:normAutofit/>
          </a:bodyPr>
          <a:lstStyle/>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millage rate cannot exceed the proposed millage rate unless the property appraiser (PA) mails each taxpayer a revised TRIM notice at the TA’s expense.</a:t>
            </a:r>
          </a:p>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millage rate cannot exceed the tentatively adopted millage rate.</a:t>
            </a:r>
          </a:p>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TRIM process must be completed within </a:t>
            </a:r>
            <a:b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101 days.</a:t>
            </a:r>
          </a:p>
        </p:txBody>
      </p:sp>
    </p:spTree>
    <p:extLst>
      <p:ext uri="{BB962C8B-B14F-4D97-AF65-F5344CB8AC3E}">
        <p14:creationId xmlns:p14="http://schemas.microsoft.com/office/powerpoint/2010/main" val="72679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sp>
        <p:nvSpPr>
          <p:cNvPr id="3" name="Content Placeholder 2"/>
          <p:cNvSpPr>
            <a:spLocks noGrp="1"/>
          </p:cNvSpPr>
          <p:nvPr>
            <p:ph idx="1"/>
          </p:nvPr>
        </p:nvSpPr>
        <p:spPr>
          <a:xfrm>
            <a:off x="838200" y="3038475"/>
            <a:ext cx="7086600" cy="3133726"/>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 cannot levy any millage until its governing board has approved a resolution or ordinance.</a:t>
            </a: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81277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279" y="2330993"/>
            <a:ext cx="7665596" cy="3792511"/>
          </a:xfrm>
        </p:spPr>
        <p:txBody>
          <a:bodyPr>
            <a:noAutofit/>
          </a:bodyPr>
          <a:lstStyle/>
          <a:p>
            <a:pPr marL="0" indent="0">
              <a:buNone/>
            </a:pPr>
            <a:r>
              <a:rPr lang="en-US" sz="2000" b="1" dirty="0">
                <a:latin typeface="Segoe UI" panose="020B0502040204020203" pitchFamily="34" charset="0"/>
                <a:cs typeface="Segoe UI" panose="020B0502040204020203" pitchFamily="34" charset="0"/>
              </a:rPr>
              <a:t>Executive Order</a:t>
            </a:r>
          </a:p>
          <a:p>
            <a:pPr marL="0" indent="0">
              <a:spcBef>
                <a:spcPts val="0"/>
              </a:spcBef>
              <a:spcAft>
                <a:spcPts val="600"/>
              </a:spcAft>
              <a:buNone/>
            </a:pPr>
            <a:r>
              <a:rPr lang="en-US" sz="2400" dirty="0">
                <a:latin typeface="Arial" panose="020B0604020202020204" pitchFamily="34" charset="0"/>
                <a:cs typeface="Arial" panose="020B0604020202020204" pitchFamily="34" charset="0"/>
              </a:rPr>
              <a:t>In the event of a state of emergency declared because of an imminent tropical storm, hurricane, or other calamity, the governor of the State of Florida will issue an executive order. The executive order provides pertinent information and guidance such as:</a:t>
            </a:r>
          </a:p>
          <a:p>
            <a:pPr lvl="0"/>
            <a:r>
              <a:rPr lang="en-US" sz="2000" dirty="0">
                <a:latin typeface="Arial" panose="020B0604020202020204" pitchFamily="34" charset="0"/>
                <a:cs typeface="Arial" panose="020B0604020202020204" pitchFamily="34" charset="0"/>
              </a:rPr>
              <a:t>A list of the counties or areas impacted by the emergency event</a:t>
            </a:r>
          </a:p>
          <a:p>
            <a:pPr lvl="0"/>
            <a:r>
              <a:rPr lang="en-US" sz="2000" dirty="0">
                <a:latin typeface="Arial" panose="020B0604020202020204" pitchFamily="34" charset="0"/>
                <a:cs typeface="Arial" panose="020B0604020202020204" pitchFamily="34" charset="0"/>
              </a:rPr>
              <a:t>Suspension of the effect of any statute, rule, or order that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would prevent, hinder, or delay any action necessary to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cope with the emergency</a:t>
            </a:r>
          </a:p>
        </p:txBody>
      </p:sp>
      <p:sp>
        <p:nvSpPr>
          <p:cNvPr id="6" name="Title 1">
            <a:extLst>
              <a:ext uri="{FF2B5EF4-FFF2-40B4-BE49-F238E27FC236}">
                <a16:creationId xmlns:a16="http://schemas.microsoft.com/office/drawing/2014/main" id="{9A53FEC3-8F5A-4568-A3CB-78029371AA1B}"/>
              </a:ext>
            </a:extLst>
          </p:cNvPr>
          <p:cNvSpPr>
            <a:spLocks noGrp="1"/>
          </p:cNvSpPr>
          <p:nvPr>
            <p:ph type="title"/>
          </p:nvPr>
        </p:nvSpPr>
        <p:spPr>
          <a:xfrm>
            <a:off x="257175" y="1240696"/>
            <a:ext cx="8620126" cy="969104"/>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Executive Order for State of Emergency</a:t>
            </a:r>
            <a:endPar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422428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D54DA-1389-4C16-B186-CFF489189E5F}"/>
              </a:ext>
            </a:extLst>
          </p:cNvPr>
          <p:cNvSpPr>
            <a:spLocks noGrp="1"/>
          </p:cNvSpPr>
          <p:nvPr>
            <p:ph idx="1"/>
          </p:nvPr>
        </p:nvSpPr>
        <p:spPr>
          <a:xfrm>
            <a:off x="859289" y="2333625"/>
            <a:ext cx="7894185" cy="4313407"/>
          </a:xfrm>
        </p:spPr>
        <p:txBody>
          <a:bodyPr>
            <a:normAutofit/>
          </a:bodyPr>
          <a:lstStyle/>
          <a:p>
            <a:pPr marL="0" indent="0">
              <a:buNone/>
            </a:pPr>
            <a:r>
              <a:rPr lang="en-US" sz="2000" b="1" dirty="0">
                <a:solidFill>
                  <a:srgbClr val="051A54"/>
                </a:solidFill>
                <a:latin typeface="Segoe UI" panose="020B0502040204020203" pitchFamily="34" charset="0"/>
                <a:cs typeface="Segoe UI" panose="020B0502040204020203" pitchFamily="34" charset="0"/>
              </a:rPr>
              <a:t>Department Emergency Order</a:t>
            </a:r>
          </a:p>
          <a:p>
            <a:pPr marL="0" indent="0">
              <a:spcBef>
                <a:spcPts val="0"/>
              </a:spcBef>
              <a:spcAft>
                <a:spcPts val="600"/>
              </a:spcAft>
              <a:buNone/>
            </a:pPr>
            <a:r>
              <a:rPr lang="en-US" sz="2400" dirty="0">
                <a:solidFill>
                  <a:srgbClr val="051A54"/>
                </a:solidFill>
                <a:latin typeface="Arial" panose="020B0604020202020204" pitchFamily="34" charset="0"/>
                <a:cs typeface="Arial" panose="020B0604020202020204" pitchFamily="34" charset="0"/>
              </a:rPr>
              <a:t>The Department’s executive director will in turn issue </a:t>
            </a:r>
            <a:br>
              <a:rPr lang="en-US" sz="2400" dirty="0">
                <a:solidFill>
                  <a:srgbClr val="051A54"/>
                </a:solidFill>
                <a:latin typeface="Arial" panose="020B0604020202020204" pitchFamily="34" charset="0"/>
                <a:cs typeface="Arial" panose="020B0604020202020204" pitchFamily="34" charset="0"/>
              </a:rPr>
            </a:br>
            <a:r>
              <a:rPr lang="en-US" sz="2400" dirty="0">
                <a:solidFill>
                  <a:srgbClr val="051A54"/>
                </a:solidFill>
                <a:latin typeface="Arial" panose="020B0604020202020204" pitchFamily="34" charset="0"/>
                <a:cs typeface="Arial" panose="020B0604020202020204" pitchFamily="34" charset="0"/>
              </a:rPr>
              <a:t>an emergency order to implement the provisions of the governor’s order. The emergency order provides </a:t>
            </a:r>
            <a:br>
              <a:rPr lang="en-US" sz="2400" dirty="0">
                <a:solidFill>
                  <a:srgbClr val="051A54"/>
                </a:solidFill>
                <a:latin typeface="Arial" panose="020B0604020202020204" pitchFamily="34" charset="0"/>
                <a:cs typeface="Arial" panose="020B0604020202020204" pitchFamily="34" charset="0"/>
              </a:rPr>
            </a:br>
            <a:r>
              <a:rPr lang="en-US" sz="2400" dirty="0">
                <a:solidFill>
                  <a:srgbClr val="051A54"/>
                </a:solidFill>
                <a:latin typeface="Arial" panose="020B0604020202020204" pitchFamily="34" charset="0"/>
                <a:cs typeface="Arial" panose="020B0604020202020204" pitchFamily="34" charset="0"/>
              </a:rPr>
              <a:t>specific guidance for the TRIM process, such as:</a:t>
            </a:r>
          </a:p>
          <a:p>
            <a:pPr lvl="0"/>
            <a:r>
              <a:rPr lang="en-US" sz="2000" dirty="0">
                <a:solidFill>
                  <a:srgbClr val="051A54"/>
                </a:solidFill>
                <a:latin typeface="Arial" panose="020B0604020202020204" pitchFamily="34" charset="0"/>
                <a:cs typeface="Arial" panose="020B0604020202020204" pitchFamily="34" charset="0"/>
              </a:rPr>
              <a:t>A list of the counties impacted</a:t>
            </a:r>
          </a:p>
          <a:p>
            <a:pPr lvl="0"/>
            <a:r>
              <a:rPr lang="en-US" sz="2000" dirty="0">
                <a:solidFill>
                  <a:srgbClr val="051A54"/>
                </a:solidFill>
                <a:latin typeface="Arial" panose="020B0604020202020204" pitchFamily="34" charset="0"/>
                <a:cs typeface="Arial" panose="020B0604020202020204" pitchFamily="34" charset="0"/>
              </a:rPr>
              <a:t>Extension of TRIM timelines</a:t>
            </a:r>
          </a:p>
          <a:p>
            <a:pPr lvl="0"/>
            <a:r>
              <a:rPr lang="en-US" sz="2000" dirty="0">
                <a:solidFill>
                  <a:srgbClr val="051A54"/>
                </a:solidFill>
                <a:latin typeface="Arial" panose="020B0604020202020204" pitchFamily="34" charset="0"/>
                <a:cs typeface="Arial" panose="020B0604020202020204" pitchFamily="34" charset="0"/>
              </a:rPr>
              <a:t>Temporarily waived TRIM compliance requirements</a:t>
            </a:r>
          </a:p>
          <a:p>
            <a:pPr lvl="0"/>
            <a:r>
              <a:rPr lang="en-US" sz="2000" dirty="0">
                <a:solidFill>
                  <a:srgbClr val="051A54"/>
                </a:solidFill>
                <a:latin typeface="Arial" panose="020B0604020202020204" pitchFamily="34" charset="0"/>
                <a:cs typeface="Arial" panose="020B0604020202020204" pitchFamily="34" charset="0"/>
              </a:rPr>
              <a:t>Specific guidance related to TRIM hearing and advertising requirements</a:t>
            </a:r>
          </a:p>
          <a:p>
            <a:pPr marL="0" indent="0">
              <a:buNone/>
            </a:pPr>
            <a:endParaRPr lang="en-US" dirty="0"/>
          </a:p>
        </p:txBody>
      </p:sp>
      <p:sp>
        <p:nvSpPr>
          <p:cNvPr id="6" name="Title 1">
            <a:extLst>
              <a:ext uri="{FF2B5EF4-FFF2-40B4-BE49-F238E27FC236}">
                <a16:creationId xmlns:a16="http://schemas.microsoft.com/office/drawing/2014/main" id="{2FC35FE3-3945-4571-95F8-1790754E07B7}"/>
              </a:ext>
            </a:extLst>
          </p:cNvPr>
          <p:cNvSpPr>
            <a:spLocks noGrp="1"/>
          </p:cNvSpPr>
          <p:nvPr>
            <p:ph type="title"/>
          </p:nvPr>
        </p:nvSpPr>
        <p:spPr>
          <a:xfrm>
            <a:off x="257175" y="1240696"/>
            <a:ext cx="8620126" cy="969104"/>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Executive Order for State of Emergency</a:t>
            </a:r>
            <a:endPar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84895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975" y="2387281"/>
            <a:ext cx="7258050" cy="2083438"/>
          </a:xfrm>
          <a:solidFill>
            <a:schemeClr val="bg1"/>
          </a:solidFill>
          <a:ln w="12700">
            <a:solidFill>
              <a:schemeClr val="accent1"/>
            </a:solidFill>
          </a:ln>
          <a:effectLst>
            <a:outerShdw blurRad="50800" dist="38100" dir="8100000" algn="tr" rotWithShape="0">
              <a:prstClr val="black">
                <a:alpha val="40000"/>
              </a:prstClr>
            </a:outerShdw>
          </a:effectLst>
        </p:spPr>
        <p:txBody>
          <a:bodyPr vert="horz" lIns="91440" tIns="45720" rIns="91440" bIns="45720" rtlCol="0" anchor="ctr">
            <a:normAutofit/>
          </a:bodyPr>
          <a:lstStyle/>
          <a:p>
            <a:r>
              <a:rPr lang="en-US" sz="3600" b="1" dirty="0">
                <a:latin typeface="Segoe UI" panose="020B0502040204020203" pitchFamily="34" charset="0"/>
                <a:cs typeface="Segoe UI" panose="020B0502040204020203" pitchFamily="34" charset="0"/>
              </a:rPr>
              <a:t>TRIM </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ADVERTISING REQUIREMENTS</a:t>
            </a:r>
          </a:p>
        </p:txBody>
      </p:sp>
    </p:spTree>
    <p:extLst>
      <p:ext uri="{BB962C8B-B14F-4D97-AF65-F5344CB8AC3E}">
        <p14:creationId xmlns:p14="http://schemas.microsoft.com/office/powerpoint/2010/main" val="263442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28726"/>
            <a:ext cx="8591550" cy="1028700"/>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3" name="Content Placeholder 2"/>
          <p:cNvSpPr>
            <a:spLocks noGrp="1"/>
          </p:cNvSpPr>
          <p:nvPr>
            <p:ph idx="1"/>
          </p:nvPr>
        </p:nvSpPr>
        <p:spPr>
          <a:xfrm>
            <a:off x="838200" y="2505075"/>
            <a:ext cx="7772400" cy="3981449"/>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TAs must select the appropriate newspaper advertisement to announce the final TRIM hearing.</a:t>
            </a:r>
          </a:p>
          <a:p>
            <a:pPr marL="109725" indent="0">
              <a:buNone/>
            </a:pPr>
            <a:r>
              <a:rPr lang="en-US" sz="2400" dirty="0">
                <a:latin typeface="Arial" panose="020B0604020202020204" pitchFamily="34" charset="0"/>
                <a:ea typeface="Open Sans Semibold" panose="020B0706030804020204" pitchFamily="34" charset="0"/>
                <a:cs typeface="Arial" panose="020B0604020202020204" pitchFamily="34" charset="0"/>
              </a:rPr>
              <a:t>Advertisements must be published </a:t>
            </a:r>
            <a:r>
              <a:rPr lang="en-US" sz="2400" b="1" dirty="0">
                <a:latin typeface="Arial" panose="020B0604020202020204" pitchFamily="34" charset="0"/>
                <a:ea typeface="Open Sans Semibold" panose="020B0706030804020204" pitchFamily="34" charset="0"/>
                <a:cs typeface="Arial" panose="020B0604020202020204" pitchFamily="34" charset="0"/>
              </a:rPr>
              <a:t>as provided in chapter 50, Florida Statutes (F.S.).</a:t>
            </a:r>
            <a:r>
              <a:rPr lang="en-US" sz="2400" dirty="0">
                <a:latin typeface="Arial" panose="020B0604020202020204" pitchFamily="34" charset="0"/>
                <a:ea typeface="Open Sans Semibold" panose="020B0706030804020204" pitchFamily="34" charset="0"/>
                <a:cs typeface="Arial" panose="020B0604020202020204" pitchFamily="34" charset="0"/>
              </a:rPr>
              <a:t> The TRIM ads should be placed in a newspaper of general circulation in the county or in its geographically limited insert. The insert must circulate in the geographic boundaries that include the taxing authority’s geographic boundaries  (s. 200.65(3)(h), F.S.).</a:t>
            </a:r>
          </a:p>
        </p:txBody>
      </p:sp>
    </p:spTree>
    <p:extLst>
      <p:ext uri="{BB962C8B-B14F-4D97-AF65-F5344CB8AC3E}">
        <p14:creationId xmlns:p14="http://schemas.microsoft.com/office/powerpoint/2010/main" val="196112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9C00B-3FB0-43D7-B1CE-88DA67EC4F3A}"/>
              </a:ext>
            </a:extLst>
          </p:cNvPr>
          <p:cNvSpPr>
            <a:spLocks noGrp="1"/>
          </p:cNvSpPr>
          <p:nvPr>
            <p:ph idx="1"/>
          </p:nvPr>
        </p:nvSpPr>
        <p:spPr>
          <a:xfrm>
            <a:off x="457200" y="2362204"/>
            <a:ext cx="8229600" cy="4095746"/>
          </a:xfrm>
        </p:spPr>
        <p:txBody>
          <a:bodyPr>
            <a:normAutofit fontScale="70000" lnSpcReduction="20000"/>
          </a:bodyPr>
          <a:lstStyle/>
          <a:p>
            <a:pPr marL="0" indent="0">
              <a:spcBef>
                <a:spcPts val="0"/>
              </a:spcBef>
              <a:buNone/>
            </a:pPr>
            <a:r>
              <a:rPr lang="en-US" sz="3400" spc="-5" dirty="0">
                <a:latin typeface="Arial" panose="020B0604020202020204" pitchFamily="34" charset="0"/>
                <a:ea typeface="Arial" panose="020B0604020202020204" pitchFamily="34" charset="0"/>
                <a:cs typeface="Arial" panose="020B0604020202020204" pitchFamily="34" charset="0"/>
              </a:rPr>
              <a:t>Newspaper</a:t>
            </a:r>
            <a:r>
              <a:rPr lang="en-US" sz="3400" spc="-25" dirty="0">
                <a:latin typeface="Arial" panose="020B0604020202020204" pitchFamily="34" charset="0"/>
                <a:ea typeface="Arial" panose="020B0604020202020204" pitchFamily="34" charset="0"/>
                <a:cs typeface="Arial" panose="020B0604020202020204" pitchFamily="34" charset="0"/>
              </a:rPr>
              <a:t> </a:t>
            </a:r>
            <a:r>
              <a:rPr lang="en-US" sz="3400" spc="-5" dirty="0">
                <a:latin typeface="Arial" panose="020B0604020202020204" pitchFamily="34" charset="0"/>
                <a:ea typeface="Arial" panose="020B0604020202020204" pitchFamily="34" charset="0"/>
                <a:cs typeface="Arial" panose="020B0604020202020204" pitchFamily="34" charset="0"/>
              </a:rPr>
              <a:t>advertisements cannot:</a:t>
            </a:r>
            <a:endParaRPr lang="en-US" sz="3400" dirty="0">
              <a:latin typeface="Arial" panose="020B0604020202020204" pitchFamily="34" charset="0"/>
              <a:ea typeface="Arial" panose="020B0604020202020204" pitchFamily="34" charset="0"/>
              <a:cs typeface="Arial" panose="020B0604020202020204" pitchFamily="34" charset="0"/>
            </a:endParaRPr>
          </a:p>
          <a:p>
            <a:pPr marL="342891" marR="502273" lvl="0" indent="-342891" algn="l" defTabSz="914377" rtl="0" eaLnBrk="1" fontAlgn="auto" latinLnBrk="0" hangingPunct="1">
              <a:lnSpc>
                <a:spcPct val="134000"/>
              </a:lnSpc>
              <a:spcBef>
                <a:spcPts val="600"/>
              </a:spcBef>
              <a:spcAft>
                <a:spcPts val="0"/>
              </a:spcAft>
              <a:buClr>
                <a:srgbClr val="231F20"/>
              </a:buClr>
              <a:buSzPts val="1200"/>
              <a:buFont typeface="Arial" panose="020B0604020202020204" pitchFamily="34" charset="0"/>
              <a:buChar char="•"/>
              <a:tabLst>
                <a:tab pos="521322" algn="l"/>
              </a:tabLst>
              <a:defRPr/>
            </a:pPr>
            <a:r>
              <a:rPr kumimoji="0" lang="en-US" sz="3400" b="0" i="0" u="none" strike="noStrike" kern="1200" cap="none" spc="0" normalizeH="0" baseline="0" noProof="0" dirty="0">
                <a:ln>
                  <a:noFill/>
                </a:ln>
                <a:solidFill>
                  <a:srgbClr val="051A54"/>
                </a:solidFill>
                <a:effectLst/>
                <a:uLnTx/>
                <a:uFillTx/>
                <a:latin typeface="Arial" panose="020B0604020202020204" pitchFamily="34" charset="0"/>
                <a:ea typeface="Symbol" panose="05050102010706020507" pitchFamily="18" charset="2"/>
                <a:cs typeface="Arial" panose="020B0604020202020204" pitchFamily="34" charset="0"/>
              </a:rPr>
              <a:t>Be placed in the legal or classified section </a:t>
            </a:r>
            <a:br>
              <a:rPr kumimoji="0" lang="en-US" sz="3400" b="0" i="0" u="none" strike="noStrike" kern="1200" cap="none" spc="0" normalizeH="0" baseline="0" noProof="0" dirty="0">
                <a:ln>
                  <a:noFill/>
                </a:ln>
                <a:solidFill>
                  <a:srgbClr val="051A54"/>
                </a:solidFill>
                <a:effectLst/>
                <a:uLnTx/>
                <a:uFillTx/>
                <a:latin typeface="Arial" panose="020B0604020202020204" pitchFamily="34" charset="0"/>
                <a:ea typeface="Symbol" panose="05050102010706020507" pitchFamily="18" charset="2"/>
                <a:cs typeface="Arial" panose="020B0604020202020204" pitchFamily="34" charset="0"/>
              </a:rPr>
            </a:br>
            <a:r>
              <a:rPr kumimoji="0" lang="en-US" sz="3400" b="0" i="0" u="none" strike="noStrike" kern="1200" cap="none" spc="0" normalizeH="0" baseline="0" noProof="0" dirty="0">
                <a:ln>
                  <a:noFill/>
                </a:ln>
                <a:solidFill>
                  <a:srgbClr val="051A54"/>
                </a:solidFill>
                <a:effectLst/>
                <a:uLnTx/>
                <a:uFillTx/>
                <a:latin typeface="Arial" panose="020B0604020202020204" pitchFamily="34" charset="0"/>
                <a:ea typeface="Symbol" panose="05050102010706020507" pitchFamily="18" charset="2"/>
                <a:cs typeface="Arial" panose="020B0604020202020204" pitchFamily="34" charset="0"/>
              </a:rPr>
              <a:t>(s. 200.065(3), F.S.)</a:t>
            </a:r>
            <a:endParaRPr lang="en-US" sz="3400" dirty="0">
              <a:latin typeface="Arial" panose="020B0604020202020204" pitchFamily="34" charset="0"/>
              <a:ea typeface="Symbol" panose="05050102010706020507" pitchFamily="18" charset="2"/>
              <a:cs typeface="Arial" panose="020B0604020202020204" pitchFamily="34" charset="0"/>
            </a:endParaRPr>
          </a:p>
          <a:p>
            <a:pPr>
              <a:lnSpc>
                <a:spcPct val="134000"/>
              </a:lnSpc>
              <a:spcBef>
                <a:spcPts val="600"/>
              </a:spcBef>
              <a:buClr>
                <a:srgbClr val="231F20"/>
              </a:buClr>
              <a:buSzPts val="1200"/>
              <a:tabLst>
                <a:tab pos="521322" algn="l"/>
              </a:tabLst>
            </a:pPr>
            <a:r>
              <a:rPr lang="en-US" sz="3400" spc="-5" dirty="0">
                <a:latin typeface="Arial" panose="020B0604020202020204" pitchFamily="34" charset="0"/>
                <a:ea typeface="Symbol" panose="05050102010706020507" pitchFamily="18" charset="2"/>
                <a:cs typeface="Arial" panose="020B0604020202020204" pitchFamily="34" charset="0"/>
              </a:rPr>
              <a:t>Deviate</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from</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the</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language</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specified in </a:t>
            </a:r>
            <a:r>
              <a:rPr lang="en-US" sz="3400" dirty="0">
                <a:latin typeface="Arial" panose="020B0604020202020204" pitchFamily="34" charset="0"/>
                <a:ea typeface="Symbol" panose="05050102010706020507" pitchFamily="18" charset="2"/>
                <a:cs typeface="Arial" panose="020B0604020202020204" pitchFamily="34" charset="0"/>
              </a:rPr>
              <a:t>s.</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200.065,</a:t>
            </a:r>
            <a:r>
              <a:rPr lang="en-US" sz="3400" spc="-20"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F.S.</a:t>
            </a:r>
            <a:endParaRPr lang="en-US" sz="3400" dirty="0">
              <a:latin typeface="Arial" panose="020B0604020202020204" pitchFamily="34" charset="0"/>
              <a:ea typeface="Symbol" panose="05050102010706020507" pitchFamily="18" charset="2"/>
              <a:cs typeface="Arial" panose="020B0604020202020204" pitchFamily="34" charset="0"/>
            </a:endParaRPr>
          </a:p>
          <a:p>
            <a:pPr marR="502273">
              <a:lnSpc>
                <a:spcPct val="134000"/>
              </a:lnSpc>
              <a:spcBef>
                <a:spcPts val="600"/>
              </a:spcBef>
              <a:buClr>
                <a:srgbClr val="231F20"/>
              </a:buClr>
              <a:buSzPts val="1200"/>
              <a:tabLst>
                <a:tab pos="521322" algn="l"/>
              </a:tabLst>
            </a:pPr>
            <a:r>
              <a:rPr lang="en-US" sz="3400" dirty="0">
                <a:latin typeface="Arial" panose="020B0604020202020204" pitchFamily="34" charset="0"/>
                <a:ea typeface="Symbol" panose="05050102010706020507" pitchFamily="18" charset="2"/>
                <a:cs typeface="Arial" panose="020B0604020202020204" pitchFamily="34" charset="0"/>
              </a:rPr>
              <a:t>Be </a:t>
            </a:r>
            <a:r>
              <a:rPr lang="en-US" sz="3400" spc="-5" dirty="0">
                <a:latin typeface="Arial" panose="020B0604020202020204" pitchFamily="34" charset="0"/>
                <a:ea typeface="Symbol" panose="05050102010706020507" pitchFamily="18" charset="2"/>
                <a:cs typeface="Arial" panose="020B0604020202020204" pitchFamily="34" charset="0"/>
              </a:rPr>
              <a:t>accompanied,</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preceded, </a:t>
            </a:r>
            <a:r>
              <a:rPr lang="en-US" sz="3400" dirty="0">
                <a:latin typeface="Arial" panose="020B0604020202020204" pitchFamily="34" charset="0"/>
                <a:ea typeface="Symbol" panose="05050102010706020507" pitchFamily="18" charset="2"/>
                <a:cs typeface="Arial" panose="020B0604020202020204" pitchFamily="34" charset="0"/>
              </a:rPr>
              <a:t>or</a:t>
            </a:r>
            <a:r>
              <a:rPr lang="en-US" sz="3400" spc="-5" dirty="0">
                <a:latin typeface="Arial" panose="020B0604020202020204" pitchFamily="34" charset="0"/>
                <a:ea typeface="Symbol" panose="05050102010706020507" pitchFamily="18" charset="2"/>
                <a:cs typeface="Arial" panose="020B0604020202020204" pitchFamily="34" charset="0"/>
              </a:rPr>
              <a:t> followed</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by</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other</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advertising</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or</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notices that</a:t>
            </a:r>
            <a:r>
              <a:rPr lang="en-US" sz="3400" spc="24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conflict</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with</a:t>
            </a:r>
            <a:r>
              <a:rPr lang="en-US" sz="3400" spc="-20"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or</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contradict</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the</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required</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publications</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(s.</a:t>
            </a:r>
            <a:r>
              <a:rPr lang="en-US" sz="3400" spc="-11"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200.065(3)(h),</a:t>
            </a:r>
            <a:r>
              <a:rPr lang="en-US" sz="3400" spc="-20"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F.S.)</a:t>
            </a:r>
            <a:r>
              <a:rPr lang="en-US" sz="3400" spc="315" dirty="0">
                <a:latin typeface="Arial" panose="020B0604020202020204" pitchFamily="34" charset="0"/>
                <a:ea typeface="Symbol" panose="05050102010706020507" pitchFamily="18" charset="2"/>
                <a:cs typeface="Arial" panose="020B0604020202020204" pitchFamily="34" charset="0"/>
              </a:rPr>
              <a:t> </a:t>
            </a:r>
          </a:p>
          <a:p>
            <a:pPr marR="502273">
              <a:lnSpc>
                <a:spcPct val="134000"/>
              </a:lnSpc>
              <a:spcBef>
                <a:spcPts val="600"/>
              </a:spcBef>
              <a:buClr>
                <a:srgbClr val="231F20"/>
              </a:buClr>
              <a:buSzPts val="1200"/>
              <a:tabLst>
                <a:tab pos="521322" algn="l"/>
              </a:tabLst>
            </a:pPr>
            <a:r>
              <a:rPr lang="en-US" sz="3400" dirty="0">
                <a:latin typeface="Arial" panose="020B0604020202020204" pitchFamily="34" charset="0"/>
                <a:ea typeface="Symbol" panose="05050102010706020507" pitchFamily="18" charset="2"/>
                <a:cs typeface="Arial" panose="020B0604020202020204" pitchFamily="34" charset="0"/>
              </a:rPr>
              <a:t>Be</a:t>
            </a:r>
            <a:r>
              <a:rPr lang="en-US" sz="3400" spc="-5" dirty="0">
                <a:latin typeface="Arial" panose="020B0604020202020204" pitchFamily="34" charset="0"/>
                <a:ea typeface="Symbol" panose="05050102010706020507" pitchFamily="18" charset="2"/>
                <a:cs typeface="Arial" panose="020B0604020202020204" pitchFamily="34" charset="0"/>
              </a:rPr>
              <a:t> combined.</a:t>
            </a:r>
            <a:r>
              <a:rPr lang="en-US" sz="3400" spc="-20"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The</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advertisements</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must</a:t>
            </a:r>
            <a:r>
              <a:rPr lang="en-US" sz="3400"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be </a:t>
            </a:r>
            <a:br>
              <a:rPr lang="en-US" sz="3400" spc="-5" dirty="0">
                <a:latin typeface="Arial" panose="020B0604020202020204" pitchFamily="34" charset="0"/>
                <a:ea typeface="Symbol" panose="05050102010706020507" pitchFamily="18" charset="2"/>
                <a:cs typeface="Arial" panose="020B0604020202020204" pitchFamily="34" charset="0"/>
              </a:rPr>
            </a:br>
            <a:r>
              <a:rPr lang="en-US" sz="3400" b="1" spc="-5" dirty="0">
                <a:latin typeface="Arial" panose="020B0604020202020204" pitchFamily="34" charset="0"/>
                <a:ea typeface="Symbol" panose="05050102010706020507" pitchFamily="18" charset="2"/>
                <a:cs typeface="Arial" panose="020B0604020202020204" pitchFamily="34" charset="0"/>
              </a:rPr>
              <a:t>separate</a:t>
            </a:r>
            <a:r>
              <a:rPr lang="en-US" sz="3400" spc="-5" dirty="0">
                <a:latin typeface="Arial" panose="020B0604020202020204" pitchFamily="34" charset="0"/>
                <a:ea typeface="Symbol" panose="05050102010706020507" pitchFamily="18" charset="2"/>
                <a:cs typeface="Arial" panose="020B0604020202020204" pitchFamily="34" charset="0"/>
              </a:rPr>
              <a:t> and</a:t>
            </a:r>
            <a:r>
              <a:rPr lang="en-US" sz="3400" spc="-15" dirty="0">
                <a:latin typeface="Arial" panose="020B0604020202020204" pitchFamily="34" charset="0"/>
                <a:ea typeface="Symbol" panose="05050102010706020507" pitchFamily="18" charset="2"/>
                <a:cs typeface="Arial" panose="020B0604020202020204" pitchFamily="34" charset="0"/>
              </a:rPr>
              <a:t> </a:t>
            </a:r>
            <a:r>
              <a:rPr lang="en-US" sz="3400" b="1" spc="-5" dirty="0">
                <a:latin typeface="Arial" panose="020B0604020202020204" pitchFamily="34" charset="0"/>
                <a:ea typeface="Symbol" panose="05050102010706020507" pitchFamily="18" charset="2"/>
                <a:cs typeface="Arial" panose="020B0604020202020204" pitchFamily="34" charset="0"/>
              </a:rPr>
              <a:t>adjacent</a:t>
            </a:r>
            <a:r>
              <a:rPr lang="en-US" sz="3400" spc="-5" dirty="0">
                <a:latin typeface="Arial" panose="020B0604020202020204" pitchFamily="34" charset="0"/>
                <a:ea typeface="Symbol" panose="05050102010706020507" pitchFamily="18" charset="2"/>
                <a:cs typeface="Arial" panose="020B0604020202020204" pitchFamily="34" charset="0"/>
              </a:rPr>
              <a:t> </a:t>
            </a:r>
            <a:r>
              <a:rPr lang="en-US" sz="3400" spc="-11" dirty="0">
                <a:latin typeface="Arial" panose="020B0604020202020204" pitchFamily="34" charset="0"/>
                <a:ea typeface="Symbol" panose="05050102010706020507" pitchFamily="18" charset="2"/>
                <a:cs typeface="Arial" panose="020B0604020202020204" pitchFamily="34" charset="0"/>
              </a:rPr>
              <a:t>(s.</a:t>
            </a:r>
            <a:r>
              <a:rPr lang="en-US" sz="3400" spc="285" dirty="0">
                <a:latin typeface="Arial" panose="020B0604020202020204" pitchFamily="34" charset="0"/>
                <a:ea typeface="Symbol" panose="05050102010706020507" pitchFamily="18" charset="2"/>
                <a:cs typeface="Arial" panose="020B0604020202020204" pitchFamily="34" charset="0"/>
              </a:rPr>
              <a:t> </a:t>
            </a:r>
            <a:r>
              <a:rPr lang="en-US" sz="3400" spc="-5" dirty="0">
                <a:latin typeface="Arial" panose="020B0604020202020204" pitchFamily="34" charset="0"/>
                <a:ea typeface="Symbol" panose="05050102010706020507" pitchFamily="18" charset="2"/>
                <a:cs typeface="Arial" panose="020B0604020202020204" pitchFamily="34" charset="0"/>
              </a:rPr>
              <a:t>200.065(3)(I),</a:t>
            </a:r>
            <a:r>
              <a:rPr lang="en-US" sz="3400" spc="-45" dirty="0">
                <a:latin typeface="Arial" panose="020B0604020202020204" pitchFamily="34" charset="0"/>
                <a:ea typeface="Symbol" panose="05050102010706020507" pitchFamily="18" charset="2"/>
                <a:cs typeface="Arial" panose="020B0604020202020204" pitchFamily="34" charset="0"/>
              </a:rPr>
              <a:t> </a:t>
            </a:r>
            <a:r>
              <a:rPr lang="en-US" sz="3400" dirty="0">
                <a:latin typeface="Arial" panose="020B0604020202020204" pitchFamily="34" charset="0"/>
                <a:ea typeface="Symbol" panose="05050102010706020507" pitchFamily="18" charset="2"/>
                <a:cs typeface="Arial" panose="020B0604020202020204" pitchFamily="34" charset="0"/>
              </a:rPr>
              <a:t>F.S.).</a:t>
            </a:r>
          </a:p>
          <a:p>
            <a:pPr marL="0" indent="0">
              <a:buNone/>
            </a:pPr>
            <a:endParaRPr lang="en-US" dirty="0"/>
          </a:p>
        </p:txBody>
      </p:sp>
      <p:sp>
        <p:nvSpPr>
          <p:cNvPr id="6" name="Title 1">
            <a:extLst>
              <a:ext uri="{FF2B5EF4-FFF2-40B4-BE49-F238E27FC236}">
                <a16:creationId xmlns:a16="http://schemas.microsoft.com/office/drawing/2014/main" id="{CE082C71-BDC9-4129-977B-D05C5A8F97FE}"/>
              </a:ext>
            </a:extLst>
          </p:cNvPr>
          <p:cNvSpPr>
            <a:spLocks noGrp="1"/>
          </p:cNvSpPr>
          <p:nvPr>
            <p:ph type="title"/>
          </p:nvPr>
        </p:nvSpPr>
        <p:spPr>
          <a:xfrm>
            <a:off x="266700" y="1228726"/>
            <a:ext cx="8591550" cy="1028700"/>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264383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5BAE-544D-4DA3-A807-3ED69F87E18D}"/>
              </a:ext>
            </a:extLst>
          </p:cNvPr>
          <p:cNvSpPr>
            <a:spLocks noGrp="1"/>
          </p:cNvSpPr>
          <p:nvPr>
            <p:ph idx="1"/>
          </p:nvPr>
        </p:nvSpPr>
        <p:spPr>
          <a:xfrm>
            <a:off x="773884" y="2429316"/>
            <a:ext cx="7596231" cy="3763963"/>
          </a:xfrm>
        </p:spPr>
        <p:txBody>
          <a:bodyPr>
            <a:normAutofit/>
          </a:bodyPr>
          <a:lstStyle/>
          <a:p>
            <a:pPr marL="0" indent="0">
              <a:buNone/>
            </a:pPr>
            <a:r>
              <a:rPr lang="en-US" sz="2400" spc="-5" dirty="0">
                <a:latin typeface="Arial" panose="020B0604020202020204" pitchFamily="34" charset="0"/>
                <a:ea typeface="Arial" panose="020B0604020202020204" pitchFamily="34" charset="0"/>
                <a:cs typeface="Arial" panose="020B0604020202020204" pitchFamily="34" charset="0"/>
              </a:rPr>
              <a:t>“Adjacent to,”</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when</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used in</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reference to newspaper advertisements, means</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next</a:t>
            </a:r>
            <a:r>
              <a:rPr lang="en-US" sz="2400" spc="-20"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to,</a:t>
            </a:r>
            <a:r>
              <a:rPr lang="en-US" sz="2400" spc="335" dirty="0">
                <a:latin typeface="Arial" panose="020B0604020202020204" pitchFamily="34" charset="0"/>
                <a:ea typeface="Times New Roman" panose="02020603050405020304" pitchFamily="18"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touching,</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or</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contiguous,</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either</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at</a:t>
            </a:r>
            <a:r>
              <a:rPr lang="en-US" sz="2400" spc="-5" dirty="0">
                <a:latin typeface="Arial" panose="020B0604020202020204" pitchFamily="34" charset="0"/>
                <a:ea typeface="Arial" panose="020B0604020202020204" pitchFamily="34" charset="0"/>
                <a:cs typeface="Arial" panose="020B0604020202020204" pitchFamily="34" charset="0"/>
              </a:rPr>
              <a:t> the</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sides</a:t>
            </a:r>
            <a:r>
              <a:rPr lang="en-US" sz="2400" spc="-20"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or</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at </a:t>
            </a:r>
            <a:r>
              <a:rPr lang="en-US" sz="2400" spc="-5" dirty="0">
                <a:latin typeface="Arial" panose="020B0604020202020204" pitchFamily="34" charset="0"/>
                <a:ea typeface="Arial" panose="020B0604020202020204" pitchFamily="34" charset="0"/>
                <a:cs typeface="Arial" panose="020B0604020202020204" pitchFamily="34" charset="0"/>
              </a:rPr>
              <a:t>the corners.</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This</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term includes</a:t>
            </a:r>
            <a:r>
              <a:rPr lang="en-US" sz="2400" spc="325" dirty="0">
                <a:latin typeface="Arial" panose="020B0604020202020204" pitchFamily="34" charset="0"/>
                <a:ea typeface="Times New Roman" panose="02020603050405020304" pitchFamily="18"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advertisements placed</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adjacent</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to</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one</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another, either </a:t>
            </a:r>
            <a:r>
              <a:rPr lang="en-US" sz="2400" dirty="0">
                <a:latin typeface="Arial" panose="020B0604020202020204" pitchFamily="34" charset="0"/>
                <a:ea typeface="Arial" panose="020B0604020202020204" pitchFamily="34" charset="0"/>
                <a:cs typeface="Arial" panose="020B0604020202020204" pitchFamily="34" charset="0"/>
              </a:rPr>
              <a:t>on</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the same</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page</a:t>
            </a:r>
            <a:r>
              <a:rPr lang="en-US" sz="2400" dirty="0">
                <a:latin typeface="Arial" panose="020B0604020202020204" pitchFamily="34" charset="0"/>
                <a:ea typeface="Arial" panose="020B0604020202020204" pitchFamily="34" charset="0"/>
                <a:cs typeface="Arial" panose="020B0604020202020204" pitchFamily="34" charset="0"/>
              </a:rPr>
              <a:t> or</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on</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adjoining</a:t>
            </a:r>
            <a:r>
              <a:rPr lang="en-US" sz="2400" spc="365" dirty="0">
                <a:latin typeface="Arial" panose="020B0604020202020204" pitchFamily="34" charset="0"/>
                <a:ea typeface="Times New Roman" panose="02020603050405020304" pitchFamily="18"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pages</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with</a:t>
            </a:r>
            <a:r>
              <a:rPr lang="en-US" sz="2400" dirty="0">
                <a:latin typeface="Arial" panose="020B0604020202020204" pitchFamily="34" charset="0"/>
                <a:ea typeface="Arial" panose="020B0604020202020204" pitchFamily="34" charset="0"/>
                <a:cs typeface="Arial" panose="020B0604020202020204" pitchFamily="34" charset="0"/>
              </a:rPr>
              <a:t> a</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crease</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separating them,</a:t>
            </a:r>
            <a:r>
              <a:rPr lang="en-US" sz="2400" dirty="0">
                <a:latin typeface="Arial" panose="020B0604020202020204" pitchFamily="34" charset="0"/>
                <a:ea typeface="Arial" panose="020B0604020202020204" pitchFamily="34" charset="0"/>
                <a:cs typeface="Arial" panose="020B0604020202020204" pitchFamily="34" charset="0"/>
              </a:rPr>
              <a:t> so</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that</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a</a:t>
            </a:r>
            <a:r>
              <a:rPr lang="en-US" sz="2400" spc="-5" dirty="0">
                <a:latin typeface="Arial" panose="020B0604020202020204" pitchFamily="34" charset="0"/>
                <a:ea typeface="Arial" panose="020B0604020202020204" pitchFamily="34" charset="0"/>
                <a:cs typeface="Arial" panose="020B0604020202020204" pitchFamily="34" charset="0"/>
              </a:rPr>
              <a:t> reader may </a:t>
            </a:r>
            <a:r>
              <a:rPr lang="en-US" sz="2400" dirty="0">
                <a:latin typeface="Arial" panose="020B0604020202020204" pitchFamily="34" charset="0"/>
                <a:ea typeface="Arial" panose="020B0604020202020204" pitchFamily="34" charset="0"/>
                <a:cs typeface="Arial" panose="020B0604020202020204" pitchFamily="34" charset="0"/>
              </a:rPr>
              <a:t>view</a:t>
            </a:r>
            <a:r>
              <a:rPr lang="en-US" sz="2400" spc="-5" dirty="0">
                <a:latin typeface="Arial" panose="020B0604020202020204" pitchFamily="34" charset="0"/>
                <a:ea typeface="Arial" panose="020B0604020202020204" pitchFamily="34" charset="0"/>
                <a:cs typeface="Arial" panose="020B0604020202020204" pitchFamily="34" charset="0"/>
              </a:rPr>
              <a:t> the</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advertisements</a:t>
            </a:r>
            <a:r>
              <a:rPr lang="en-US" sz="2400" spc="345" dirty="0">
                <a:latin typeface="Arial" panose="020B0604020202020204" pitchFamily="34" charset="0"/>
                <a:ea typeface="Times New Roman" panose="02020603050405020304" pitchFamily="18"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simultaneously</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when</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the</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newspaper pages</a:t>
            </a:r>
            <a:r>
              <a:rPr lang="en-US" sz="2400" spc="-15"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are</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open</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on</a:t>
            </a:r>
            <a:r>
              <a:rPr lang="en-US" sz="2400" dirty="0">
                <a:latin typeface="Arial" panose="020B0604020202020204" pitchFamily="34" charset="0"/>
                <a:ea typeface="Arial" panose="020B0604020202020204" pitchFamily="34" charset="0"/>
                <a:cs typeface="Arial" panose="020B0604020202020204" pitchFamily="34" charset="0"/>
              </a:rPr>
              <a:t> a</a:t>
            </a:r>
            <a:r>
              <a:rPr lang="en-US" sz="2400" spc="-11"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flat</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spc="-5" dirty="0">
                <a:latin typeface="Arial" panose="020B0604020202020204" pitchFamily="34" charset="0"/>
                <a:ea typeface="Arial" panose="020B0604020202020204" pitchFamily="34" charset="0"/>
                <a:cs typeface="Arial" panose="020B0604020202020204" pitchFamily="34" charset="0"/>
              </a:rPr>
              <a:t>surface.</a:t>
            </a:r>
            <a:endParaRPr lang="en-US" sz="24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n-US" dirty="0"/>
          </a:p>
        </p:txBody>
      </p:sp>
      <p:sp>
        <p:nvSpPr>
          <p:cNvPr id="9" name="Title 1">
            <a:extLst>
              <a:ext uri="{FF2B5EF4-FFF2-40B4-BE49-F238E27FC236}">
                <a16:creationId xmlns:a16="http://schemas.microsoft.com/office/drawing/2014/main" id="{B286F39A-5654-42D9-8856-F5BA16A24609}"/>
              </a:ext>
            </a:extLst>
          </p:cNvPr>
          <p:cNvSpPr>
            <a:spLocks noGrp="1"/>
          </p:cNvSpPr>
          <p:nvPr>
            <p:ph type="title"/>
          </p:nvPr>
        </p:nvSpPr>
        <p:spPr>
          <a:xfrm>
            <a:off x="266700" y="1228726"/>
            <a:ext cx="8591550" cy="1028700"/>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53404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6D09689-C001-41EB-A006-A4AF4DF9105C}"/>
              </a:ext>
            </a:extLst>
          </p:cNvPr>
          <p:cNvSpPr>
            <a:spLocks noGrp="1" noChangeArrowheads="1"/>
          </p:cNvSpPr>
          <p:nvPr>
            <p:ph type="title"/>
          </p:nvPr>
        </p:nvSpPr>
        <p:spPr>
          <a:xfrm>
            <a:off x="1223976" y="2087217"/>
            <a:ext cx="3124200" cy="1676400"/>
          </a:xfrm>
        </p:spPr>
        <p:txBody>
          <a:bodyPr>
            <a:normAutofit fontScale="90000"/>
          </a:bodyPr>
          <a:lstStyle/>
          <a:p>
            <a:pPr eaLnBrk="1" hangingPunct="1">
              <a:defRPr/>
            </a:pPr>
            <a:r>
              <a:rPr lang="en-US" altLang="en-US" sz="3600" b="1" dirty="0">
                <a:latin typeface="Segoe UI" panose="020B0502040204020203" pitchFamily="34" charset="0"/>
                <a:cs typeface="Segoe UI" panose="020B0502040204020203" pitchFamily="34" charset="0"/>
              </a:rPr>
              <a:t>Example of an Adjacent </a:t>
            </a:r>
            <a:r>
              <a:rPr lang="en-US" altLang="en-US" sz="3600" b="1" dirty="0">
                <a:solidFill>
                  <a:schemeClr val="tx2"/>
                </a:solidFill>
                <a:latin typeface="Segoe UI" panose="020B0502040204020203" pitchFamily="34" charset="0"/>
                <a:cs typeface="Segoe UI" panose="020B0502040204020203" pitchFamily="34" charset="0"/>
              </a:rPr>
              <a:t>Newspaper</a:t>
            </a:r>
          </a:p>
        </p:txBody>
      </p:sp>
      <p:pic>
        <p:nvPicPr>
          <p:cNvPr id="10" name="Content Placeholder 9">
            <a:extLst>
              <a:ext uri="{FF2B5EF4-FFF2-40B4-BE49-F238E27FC236}">
                <a16:creationId xmlns:a16="http://schemas.microsoft.com/office/drawing/2014/main" id="{DD5AC3AF-40CA-4B33-8841-A676378269D9}"/>
              </a:ext>
            </a:extLst>
          </p:cNvPr>
          <p:cNvPicPr>
            <a:picLocks noGrp="1" noChangeAspect="1"/>
          </p:cNvPicPr>
          <p:nvPr>
            <p:ph idx="1"/>
          </p:nvPr>
        </p:nvPicPr>
        <p:blipFill rotWithShape="1">
          <a:blip r:embed="rId4"/>
          <a:srcRect l="12937" r="1597"/>
          <a:stretch/>
        </p:blipFill>
        <p:spPr>
          <a:xfrm rot="651270">
            <a:off x="5192214" y="842954"/>
            <a:ext cx="3164660" cy="5671650"/>
          </a:xfrm>
          <a:ln>
            <a:solidFill>
              <a:schemeClr val="tx1"/>
            </a:solidFill>
          </a:ln>
          <a:effectLst>
            <a:outerShdw blurRad="50800" dist="38100" dir="8100000" algn="tr" rotWithShape="0">
              <a:prstClr val="black">
                <a:alpha val="40000"/>
              </a:prstClr>
            </a:outerShdw>
          </a:effectLst>
        </p:spPr>
      </p:pic>
      <p:graphicFrame>
        <p:nvGraphicFramePr>
          <p:cNvPr id="2" name="Object 1">
            <a:hlinkClick r:id="" action="ppaction://ole?verb=0"/>
            <a:extLst>
              <a:ext uri="{FF2B5EF4-FFF2-40B4-BE49-F238E27FC236}">
                <a16:creationId xmlns:a16="http://schemas.microsoft.com/office/drawing/2014/main" id="{68D7F3A8-F8E7-4619-BE94-1E5A0A27B873}"/>
              </a:ext>
            </a:extLst>
          </p:cNvPr>
          <p:cNvGraphicFramePr>
            <a:graphicFrameLocks noChangeAspect="1"/>
          </p:cNvGraphicFramePr>
          <p:nvPr>
            <p:extLst>
              <p:ext uri="{D42A27DB-BD31-4B8C-83A1-F6EECF244321}">
                <p14:modId xmlns:p14="http://schemas.microsoft.com/office/powerpoint/2010/main" val="3567604129"/>
              </p:ext>
            </p:extLst>
          </p:nvPr>
        </p:nvGraphicFramePr>
        <p:xfrm>
          <a:off x="5265191" y="920392"/>
          <a:ext cx="3018706" cy="5686450"/>
        </p:xfrm>
        <a:graphic>
          <a:graphicData uri="http://schemas.openxmlformats.org/presentationml/2006/ole">
            <mc:AlternateContent xmlns:mc="http://schemas.openxmlformats.org/markup-compatibility/2006">
              <mc:Choice xmlns:v="urn:schemas-microsoft-com:vml" Requires="v">
                <p:oleObj spid="_x0000_s1041" name="Acrobat Document" r:id="rId5" imgW="5400384" imgH="10172653" progId="Acrobat.Document.11">
                  <p:embed/>
                </p:oleObj>
              </mc:Choice>
              <mc:Fallback>
                <p:oleObj name="Acrobat Document" r:id="rId5" imgW="5400384" imgH="10172653" progId="Acrobat.Document.11">
                  <p:embed/>
                  <p:pic>
                    <p:nvPicPr>
                      <p:cNvPr id="0" name=""/>
                      <p:cNvPicPr/>
                      <p:nvPr/>
                    </p:nvPicPr>
                    <p:blipFill>
                      <a:blip r:embed="rId6"/>
                      <a:stretch>
                        <a:fillRect/>
                      </a:stretch>
                    </p:blipFill>
                    <p:spPr>
                      <a:xfrm>
                        <a:off x="5265191" y="920392"/>
                        <a:ext cx="3018706" cy="5686450"/>
                      </a:xfrm>
                      <a:prstGeom prst="rect">
                        <a:avLst/>
                      </a:prstGeom>
                      <a:ln w="19050">
                        <a:solidFill>
                          <a:schemeClr val="tx1"/>
                        </a:solid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Overview</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525828CD-29D1-484F-92CE-4EFFD33BA3F6}"/>
              </a:ext>
            </a:extLst>
          </p:cNvPr>
          <p:cNvSpPr/>
          <p:nvPr/>
        </p:nvSpPr>
        <p:spPr>
          <a:xfrm>
            <a:off x="742950" y="2438401"/>
            <a:ext cx="7658100" cy="64770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Truth In Millage (TRIM) Hearing Requirements</a:t>
            </a:r>
          </a:p>
        </p:txBody>
      </p:sp>
      <p:sp>
        <p:nvSpPr>
          <p:cNvPr id="5" name="Rectangle 4">
            <a:extLst>
              <a:ext uri="{FF2B5EF4-FFF2-40B4-BE49-F238E27FC236}">
                <a16:creationId xmlns:a16="http://schemas.microsoft.com/office/drawing/2014/main" id="{CE1AA7A1-0F59-4604-ADEC-7B5447CB4F99}"/>
              </a:ext>
            </a:extLst>
          </p:cNvPr>
          <p:cNvSpPr/>
          <p:nvPr/>
        </p:nvSpPr>
        <p:spPr>
          <a:xfrm>
            <a:off x="742950" y="3200402"/>
            <a:ext cx="7658100" cy="64770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Truth In Millage (TRIM) Advertising Requirements</a:t>
            </a:r>
          </a:p>
        </p:txBody>
      </p:sp>
      <p:sp>
        <p:nvSpPr>
          <p:cNvPr id="6" name="Rectangle 5">
            <a:extLst>
              <a:ext uri="{FF2B5EF4-FFF2-40B4-BE49-F238E27FC236}">
                <a16:creationId xmlns:a16="http://schemas.microsoft.com/office/drawing/2014/main" id="{07C24C93-0B63-45DF-84DC-A35A176592B8}"/>
              </a:ext>
            </a:extLst>
          </p:cNvPr>
          <p:cNvSpPr/>
          <p:nvPr/>
        </p:nvSpPr>
        <p:spPr>
          <a:xfrm>
            <a:off x="742950" y="3962404"/>
            <a:ext cx="7658100" cy="64770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Resolutions/Ordinances</a:t>
            </a:r>
          </a:p>
        </p:txBody>
      </p:sp>
      <p:sp>
        <p:nvSpPr>
          <p:cNvPr id="7" name="Rectangle 6">
            <a:extLst>
              <a:ext uri="{FF2B5EF4-FFF2-40B4-BE49-F238E27FC236}">
                <a16:creationId xmlns:a16="http://schemas.microsoft.com/office/drawing/2014/main" id="{EC77604C-FC3C-4E47-830E-82717F468E2B}"/>
              </a:ext>
            </a:extLst>
          </p:cNvPr>
          <p:cNvSpPr/>
          <p:nvPr/>
        </p:nvSpPr>
        <p:spPr>
          <a:xfrm>
            <a:off x="742950" y="4724406"/>
            <a:ext cx="7658100" cy="64770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TRIM Compliance Contacts</a:t>
            </a:r>
          </a:p>
        </p:txBody>
      </p:sp>
    </p:spTree>
    <p:extLst>
      <p:ext uri="{BB962C8B-B14F-4D97-AF65-F5344CB8AC3E}">
        <p14:creationId xmlns:p14="http://schemas.microsoft.com/office/powerpoint/2010/main" val="255745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04D357A0-41D9-4D1F-A6AC-C0B5C5A24BAA}"/>
              </a:ext>
            </a:extLst>
          </p:cNvPr>
          <p:cNvSpPr>
            <a:spLocks noGrp="1" noChangeArrowheads="1"/>
          </p:cNvSpPr>
          <p:nvPr>
            <p:ph type="title"/>
          </p:nvPr>
        </p:nvSpPr>
        <p:spPr>
          <a:xfrm>
            <a:off x="266700" y="1219200"/>
            <a:ext cx="8591550" cy="1295400"/>
          </a:xfrm>
        </p:spPr>
        <p:txBody>
          <a:bodyPr/>
          <a:lstStyle/>
          <a:p>
            <a:pPr eaLnBrk="1" hangingPunct="1"/>
            <a: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altLang="en-US" sz="28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Publication on a Publicly Accessible Website</a:t>
            </a:r>
            <a:endParaRPr lang="en-US" altLang="en-US"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106499" name="Content Placeholder 2">
            <a:extLst>
              <a:ext uri="{FF2B5EF4-FFF2-40B4-BE49-F238E27FC236}">
                <a16:creationId xmlns:a16="http://schemas.microsoft.com/office/drawing/2014/main" id="{8A0162B6-812D-46ED-A457-FC8FE9E64125}"/>
              </a:ext>
            </a:extLst>
          </p:cNvPr>
          <p:cNvSpPr>
            <a:spLocks noGrp="1" noChangeArrowheads="1"/>
          </p:cNvSpPr>
          <p:nvPr>
            <p:ph idx="1"/>
          </p:nvPr>
        </p:nvSpPr>
        <p:spPr>
          <a:xfrm>
            <a:off x="457200" y="2703443"/>
            <a:ext cx="8229600" cy="3773557"/>
          </a:xfrm>
        </p:spPr>
        <p:txBody>
          <a:bodyPr/>
          <a:lstStyle/>
          <a:p>
            <a:pPr marL="109538" indent="0" eaLnBrk="1" hangingPunct="1">
              <a:buFont typeface="Arial" panose="020B0604020202020204" pitchFamily="34" charset="0"/>
              <a:buNone/>
            </a:pPr>
            <a:r>
              <a:rPr lang="en-US" altLang="en-US" sz="2200" dirty="0">
                <a:solidFill>
                  <a:schemeClr val="tx2"/>
                </a:solidFill>
                <a:latin typeface="Arial" panose="020B0604020202020204" pitchFamily="34" charset="0"/>
                <a:ea typeface="Open Sans Semibold" panose="020B0706030804020204" pitchFamily="34" charset="0"/>
                <a:cs typeface="Arial" panose="020B0604020202020204" pitchFamily="34" charset="0"/>
              </a:rPr>
              <a:t>TAs may also publish TRIM advertisements on the publicly accessible website of the county in which it lies if the cost to publish the advertisement is less than the cost of advertising in a newspaper. A TA in a county with fewer than 160,000 residents must hold a public hearing (noticed in the newspaper) to make a determination that the residents have sufficient access to the internet by broadband service. A multi-county taxing authority that chooses this option must publish the ads on the website of each county that it spans.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a:extLst>
              <a:ext uri="{FF2B5EF4-FFF2-40B4-BE49-F238E27FC236}">
                <a16:creationId xmlns:a16="http://schemas.microsoft.com/office/drawing/2014/main" id="{ECA4408A-DC23-49D7-9B7B-FB3435EE6548}"/>
              </a:ext>
            </a:extLst>
          </p:cNvPr>
          <p:cNvSpPr>
            <a:spLocks noGrp="1" noChangeArrowheads="1"/>
          </p:cNvSpPr>
          <p:nvPr>
            <p:ph idx="1"/>
          </p:nvPr>
        </p:nvSpPr>
        <p:spPr>
          <a:xfrm>
            <a:off x="457200" y="2609849"/>
            <a:ext cx="8229600" cy="3971925"/>
          </a:xfrm>
        </p:spPr>
        <p:txBody>
          <a:bodyPr>
            <a:normAutofit/>
          </a:bodyPr>
          <a:lstStyle/>
          <a:p>
            <a:pPr marL="0" indent="0" eaLnBrk="1" hangingPunct="1">
              <a:buFont typeface="Arial" panose="020B0604020202020204" pitchFamily="34" charset="0"/>
              <a:buNone/>
            </a:pPr>
            <a:r>
              <a:rPr lang="en-US" altLang="en-US" sz="2200" dirty="0">
                <a:latin typeface="Arial" panose="020B0604020202020204" pitchFamily="34" charset="0"/>
                <a:cs typeface="Arial" panose="020B0604020202020204" pitchFamily="34" charset="0"/>
              </a:rPr>
              <a:t>TAs that use this option shall provide notice once per year in a newspaper of general circulation or other publication that is mailed or delivered to all residents and property owners throughout the TA’s jurisdiction. The notice must indicate that the owners and residents may receive legal ads and notices from the TA by first-class mail or email after making a request and registering their names and addresses or email addresses with the TA. A link to the advertisements shall be prominently placed on or accessible through a direct link from the website homepage of the county and the website homepage of the TA (see s. 50.0311, F.S., for additional requirements.) </a:t>
            </a:r>
          </a:p>
        </p:txBody>
      </p:sp>
      <p:sp>
        <p:nvSpPr>
          <p:cNvPr id="6" name="Title 1">
            <a:extLst>
              <a:ext uri="{FF2B5EF4-FFF2-40B4-BE49-F238E27FC236}">
                <a16:creationId xmlns:a16="http://schemas.microsoft.com/office/drawing/2014/main" id="{815CF58A-CD3D-4E72-8722-2CD47F78DB14}"/>
              </a:ext>
            </a:extLst>
          </p:cNvPr>
          <p:cNvSpPr>
            <a:spLocks noGrp="1" noChangeArrowheads="1"/>
          </p:cNvSpPr>
          <p:nvPr>
            <p:ph type="title"/>
          </p:nvPr>
        </p:nvSpPr>
        <p:spPr>
          <a:xfrm>
            <a:off x="266700" y="1219200"/>
            <a:ext cx="8591550" cy="1295400"/>
          </a:xfrm>
        </p:spPr>
        <p:txBody>
          <a:bodyPr/>
          <a:lstStyle/>
          <a:p>
            <a:pPr eaLnBrk="1" hangingPunct="1"/>
            <a: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altLang="en-US" sz="28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Publication on a Publicly Accessible Website</a:t>
            </a:r>
            <a:endParaRPr lang="en-US" altLang="en-US"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219200"/>
            <a:ext cx="8629650" cy="1419225"/>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Advertisement Selection</a:t>
            </a:r>
          </a:p>
        </p:txBody>
      </p:sp>
      <p:sp>
        <p:nvSpPr>
          <p:cNvPr id="3" name="Content Placeholder 2"/>
          <p:cNvSpPr>
            <a:spLocks noGrp="1"/>
          </p:cNvSpPr>
          <p:nvPr>
            <p:ph idx="1"/>
          </p:nvPr>
        </p:nvSpPr>
        <p:spPr>
          <a:xfrm>
            <a:off x="838201" y="2852960"/>
            <a:ext cx="7628107" cy="1072998"/>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calculating the percentage change of rolled-back rate, choose the proper notice:</a:t>
            </a: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C3DE613-18BD-4B82-8D1C-C18E5D097C9E}"/>
              </a:ext>
            </a:extLst>
          </p:cNvPr>
          <p:cNvSpPr/>
          <p:nvPr/>
        </p:nvSpPr>
        <p:spPr>
          <a:xfrm>
            <a:off x="1097446" y="3777813"/>
            <a:ext cx="6843920"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Publish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Proposed Tax Increase</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percent change is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greater</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than 0%.</a:t>
            </a:r>
          </a:p>
        </p:txBody>
      </p:sp>
      <p:sp>
        <p:nvSpPr>
          <p:cNvPr id="5" name="Rectangle 4">
            <a:extLst>
              <a:ext uri="{FF2B5EF4-FFF2-40B4-BE49-F238E27FC236}">
                <a16:creationId xmlns:a16="http://schemas.microsoft.com/office/drawing/2014/main" id="{B13889CC-7577-44CA-A811-B7289BDB11A3}"/>
              </a:ext>
            </a:extLst>
          </p:cNvPr>
          <p:cNvSpPr/>
          <p:nvPr/>
        </p:nvSpPr>
        <p:spPr>
          <a:xfrm>
            <a:off x="1097445" y="4910445"/>
            <a:ext cx="6843920"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Publish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Budget Hearing</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the percent change is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equal to or less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than 0%.</a:t>
            </a:r>
          </a:p>
        </p:txBody>
      </p:sp>
    </p:spTree>
    <p:extLst>
      <p:ext uri="{BB962C8B-B14F-4D97-AF65-F5344CB8AC3E}">
        <p14:creationId xmlns:p14="http://schemas.microsoft.com/office/powerpoint/2010/main" val="227148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19200"/>
            <a:ext cx="8591550" cy="1428750"/>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p>
        </p:txBody>
      </p:sp>
      <p:sp>
        <p:nvSpPr>
          <p:cNvPr id="3" name="Content Placeholder 2"/>
          <p:cNvSpPr>
            <a:spLocks noGrp="1"/>
          </p:cNvSpPr>
          <p:nvPr>
            <p:ph idx="1"/>
          </p:nvPr>
        </p:nvSpPr>
        <p:spPr>
          <a:xfrm>
            <a:off x="838200" y="2819402"/>
            <a:ext cx="7311887" cy="3211748"/>
          </a:xfrm>
        </p:spPr>
        <p:txBody>
          <a:bodyPr>
            <a:normAutofit lnSpcReduction="10000"/>
          </a:bodyPr>
          <a:lstStyle/>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be no smaller than a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quarter-page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advertisement </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 headline in at least 18-point type </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an adjacent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Budget Summary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ad</a:t>
            </a:r>
          </a:p>
          <a:p>
            <a:pPr marL="566914" indent="-457189"/>
            <a:r>
              <a:rPr lang="en-US" sz="2400" dirty="0">
                <a:latin typeface="Arial" panose="020B0604020202020204" pitchFamily="34" charset="0"/>
                <a:ea typeface="Open Sans Semibold" panose="020B0706030804020204" pitchFamily="34" charset="0"/>
                <a:cs typeface="Arial" panose="020B0604020202020204" pitchFamily="34" charset="0"/>
              </a:rPr>
              <a:t>Must advertise the final hearing within </a:t>
            </a:r>
            <a:r>
              <a:rPr lang="en-US" sz="2400" b="1" dirty="0">
                <a:latin typeface="Arial" panose="020B0604020202020204" pitchFamily="34" charset="0"/>
                <a:ea typeface="Open Sans Semibold" panose="020B0706030804020204" pitchFamily="34" charset="0"/>
                <a:cs typeface="Arial" panose="020B0604020202020204" pitchFamily="34" charset="0"/>
              </a:rPr>
              <a:t>15 days </a:t>
            </a:r>
            <a:r>
              <a:rPr lang="en-US" sz="2400" dirty="0">
                <a:latin typeface="Arial" panose="020B0604020202020204" pitchFamily="34" charset="0"/>
                <a:ea typeface="Open Sans Semibold" panose="020B0706030804020204" pitchFamily="34" charset="0"/>
                <a:cs typeface="Arial" panose="020B0604020202020204" pitchFamily="34" charset="0"/>
              </a:rPr>
              <a:t>of tentative (first) hearing</a:t>
            </a:r>
          </a:p>
          <a:p>
            <a:pPr marL="566914" indent="-457189"/>
            <a:r>
              <a:rPr lang="en-US" sz="2400" dirty="0">
                <a:latin typeface="Arial" panose="020B0604020202020204" pitchFamily="34" charset="0"/>
                <a:ea typeface="Open Sans Semibold" panose="020B0706030804020204" pitchFamily="34" charset="0"/>
                <a:cs typeface="Arial" panose="020B0604020202020204" pitchFamily="34" charset="0"/>
              </a:rPr>
              <a:t>The final hearing must be held </a:t>
            </a:r>
            <a:r>
              <a:rPr lang="en-US" sz="2400" b="1" dirty="0">
                <a:latin typeface="Arial" panose="020B0604020202020204" pitchFamily="34" charset="0"/>
                <a:ea typeface="Open Sans Semibold" panose="020B0706030804020204" pitchFamily="34" charset="0"/>
                <a:cs typeface="Arial" panose="020B0604020202020204" pitchFamily="34" charset="0"/>
              </a:rPr>
              <a:t>two to five days </a:t>
            </a:r>
            <a:r>
              <a:rPr lang="en-US" sz="2400" dirty="0">
                <a:latin typeface="Arial" panose="020B0604020202020204" pitchFamily="34" charset="0"/>
                <a:ea typeface="Open Sans Semibold" panose="020B0706030804020204" pitchFamily="34" charset="0"/>
                <a:cs typeface="Arial" panose="020B0604020202020204" pitchFamily="34" charset="0"/>
              </a:rPr>
              <a:t>after advertising.</a:t>
            </a:r>
          </a:p>
          <a:p>
            <a:pPr marL="566914" indent="-457189"/>
            <a:endParaRPr lang="en-US" sz="2400" u="sng" dirty="0">
              <a:latin typeface="Arial" panose="020B0604020202020204" pitchFamily="34" charset="0"/>
              <a:ea typeface="Open Sans Semibold" panose="020B0706030804020204" pitchFamily="34" charset="0"/>
              <a:cs typeface="Arial" panose="020B0604020202020204" pitchFamily="34" charset="0"/>
            </a:endParaRPr>
          </a:p>
          <a:p>
            <a:pPr marL="109725" indent="0">
              <a:buNone/>
            </a:pPr>
            <a:endParaRPr lang="en-US" sz="2400" u="sng" dirty="0">
              <a:latin typeface="Arial" panose="020B0604020202020204" pitchFamily="34" charset="0"/>
              <a:ea typeface="Open Sans Semibold" panose="020B0706030804020204" pitchFamily="34" charset="0"/>
              <a:cs typeface="Arial" panose="020B0604020202020204" pitchFamily="34" charset="0"/>
            </a:endParaRP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27306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78987"/>
            <a:ext cx="8591550" cy="1468988"/>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b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2400" b="1"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EXAMPLE</a:t>
            </a:r>
            <a:endParaRPr lang="en-US" sz="3600" b="1"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5" name="Content Placeholder 4"/>
          <p:cNvPicPr>
            <a:picLocks noGrp="1" noChangeAspect="1"/>
          </p:cNvPicPr>
          <p:nvPr>
            <p:ph idx="1"/>
          </p:nvPr>
        </p:nvPicPr>
        <p:blipFill>
          <a:blip r:embed="rId3"/>
          <a:stretch>
            <a:fillRect/>
          </a:stretch>
        </p:blipFill>
        <p:spPr>
          <a:xfrm>
            <a:off x="1581412" y="2928914"/>
            <a:ext cx="5981176" cy="3320123"/>
          </a:xfrm>
          <a:prstGeom prst="rect">
            <a:avLst/>
          </a:prstGeom>
        </p:spPr>
      </p:pic>
      <p:sp>
        <p:nvSpPr>
          <p:cNvPr id="10" name="Oval 9">
            <a:extLst>
              <a:ext uri="{FF2B5EF4-FFF2-40B4-BE49-F238E27FC236}">
                <a16:creationId xmlns:a16="http://schemas.microsoft.com/office/drawing/2014/main" id="{FF4166EC-F097-40B0-A18A-B74CD329AD8F}"/>
              </a:ext>
            </a:extLst>
          </p:cNvPr>
          <p:cNvSpPr/>
          <p:nvPr/>
        </p:nvSpPr>
        <p:spPr>
          <a:xfrm flipV="1">
            <a:off x="1602734" y="3645201"/>
            <a:ext cx="236083"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D7EA11-01A6-4AC5-A3A5-BAB9EFCB0DF6}"/>
              </a:ext>
            </a:extLst>
          </p:cNvPr>
          <p:cNvSpPr/>
          <p:nvPr/>
        </p:nvSpPr>
        <p:spPr>
          <a:xfrm flipV="1">
            <a:off x="1593472" y="3828791"/>
            <a:ext cx="236083"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B74107-0314-47D1-A0F8-A68F52F0FACE}"/>
              </a:ext>
            </a:extLst>
          </p:cNvPr>
          <p:cNvSpPr/>
          <p:nvPr/>
        </p:nvSpPr>
        <p:spPr>
          <a:xfrm flipV="1">
            <a:off x="1593472" y="4169025"/>
            <a:ext cx="236083"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670E81-FADB-4997-8E7A-EA8FB3AEBFD1}"/>
              </a:ext>
            </a:extLst>
          </p:cNvPr>
          <p:cNvSpPr/>
          <p:nvPr/>
        </p:nvSpPr>
        <p:spPr>
          <a:xfrm>
            <a:off x="2042984" y="6145310"/>
            <a:ext cx="5058031" cy="369332"/>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latin typeface="Arial" panose="020B0604020202020204" pitchFamily="34" charset="0"/>
                <a:cs typeface="Arial" panose="020B0604020202020204" pitchFamily="34" charset="0"/>
              </a:rPr>
              <a:t>  Use 100% of tax levies in advertisement.</a:t>
            </a:r>
          </a:p>
        </p:txBody>
      </p:sp>
      <p:pic>
        <p:nvPicPr>
          <p:cNvPr id="9" name="Picture 8" descr="Icon&#10;&#10;Description automatically generated">
            <a:extLst>
              <a:ext uri="{FF2B5EF4-FFF2-40B4-BE49-F238E27FC236}">
                <a16:creationId xmlns:a16="http://schemas.microsoft.com/office/drawing/2014/main" id="{F17DED32-5140-40D4-BD3B-DA8B09C63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990" y="6031315"/>
            <a:ext cx="437845" cy="437845"/>
          </a:xfrm>
          <a:prstGeom prst="rect">
            <a:avLst/>
          </a:prstGeom>
        </p:spPr>
      </p:pic>
    </p:spTree>
    <p:extLst>
      <p:ext uri="{BB962C8B-B14F-4D97-AF65-F5344CB8AC3E}">
        <p14:creationId xmlns:p14="http://schemas.microsoft.com/office/powerpoint/2010/main" val="138930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9DB16115-5D83-4C25-BF75-B8FF140A0565}"/>
              </a:ext>
            </a:extLst>
          </p:cNvPr>
          <p:cNvSpPr>
            <a:spLocks noGrp="1" noChangeArrowheads="1"/>
          </p:cNvSpPr>
          <p:nvPr>
            <p:ph type="title"/>
          </p:nvPr>
        </p:nvSpPr>
        <p:spPr>
          <a:xfrm>
            <a:off x="609600" y="1828800"/>
            <a:ext cx="3657600" cy="2667000"/>
          </a:xfrm>
        </p:spPr>
        <p:txBody>
          <a:bodyPr>
            <a:normAutofit fontScale="90000"/>
          </a:bodyPr>
          <a:lstStyle/>
          <a:p>
            <a:pPr eaLnBrk="1" hangingPunct="1">
              <a:defRPr/>
            </a:pPr>
            <a:r>
              <a:rPr lang="en-US" altLang="en-US" sz="3600" b="1" dirty="0">
                <a:solidFill>
                  <a:schemeClr val="tx2"/>
                </a:solidFill>
                <a:latin typeface="Segoe UI" panose="020B0502040204020203" pitchFamily="34" charset="0"/>
                <a:cs typeface="Segoe UI" panose="020B0502040204020203" pitchFamily="34" charset="0"/>
              </a:rPr>
              <a:t>Newspaper</a:t>
            </a:r>
            <a:br>
              <a:rPr lang="en-US" altLang="en-US" sz="3600" b="1" dirty="0">
                <a:solidFill>
                  <a:schemeClr val="tx2"/>
                </a:solidFill>
                <a:latin typeface="Segoe UI" panose="020B0502040204020203" pitchFamily="34" charset="0"/>
                <a:cs typeface="Segoe UI" panose="020B0502040204020203" pitchFamily="34" charset="0"/>
              </a:rPr>
            </a:br>
            <a:r>
              <a:rPr lang="en-US" altLang="en-US" sz="3600" b="1" dirty="0">
                <a:solidFill>
                  <a:schemeClr val="tx2"/>
                </a:solidFill>
                <a:latin typeface="Segoe UI" panose="020B0502040204020203" pitchFamily="34" charset="0"/>
                <a:cs typeface="Segoe UI" panose="020B0502040204020203" pitchFamily="34" charset="0"/>
              </a:rPr>
              <a:t>Example</a:t>
            </a:r>
            <a:br>
              <a:rPr lang="en-US" altLang="en-US" b="1" dirty="0">
                <a:solidFill>
                  <a:schemeClr val="tx2"/>
                </a:solidFill>
                <a:latin typeface="Arial" panose="020B0604020202020204" pitchFamily="34" charset="0"/>
                <a:cs typeface="Arial" panose="020B0604020202020204" pitchFamily="34" charset="0"/>
              </a:rPr>
            </a:br>
            <a:r>
              <a:rPr lang="en-US" altLang="en-US" sz="3600" i="1" dirty="0">
                <a:solidFill>
                  <a:schemeClr val="tx2"/>
                </a:solidFill>
                <a:latin typeface="Arial" panose="020B0604020202020204" pitchFamily="34" charset="0"/>
                <a:cs typeface="Arial" panose="020B0604020202020204" pitchFamily="34" charset="0"/>
              </a:rPr>
              <a:t>Notice of Proposed Tax Increase</a:t>
            </a:r>
            <a:endParaRPr lang="en-US" altLang="en-US" sz="4000" b="1" i="1" dirty="0">
              <a:solidFill>
                <a:schemeClr val="tx2"/>
              </a:solidFill>
              <a:latin typeface="Arial" panose="020B0604020202020204" pitchFamily="34" charset="0"/>
              <a:cs typeface="Arial" panose="020B0604020202020204" pitchFamily="34" charset="0"/>
            </a:endParaRPr>
          </a:p>
        </p:txBody>
      </p:sp>
      <p:pic>
        <p:nvPicPr>
          <p:cNvPr id="114691" name="Picture 3" descr="Graphical user interface, application&#10;&#10;Description automatically generated with medium confidence">
            <a:extLst>
              <a:ext uri="{FF2B5EF4-FFF2-40B4-BE49-F238E27FC236}">
                <a16:creationId xmlns:a16="http://schemas.microsoft.com/office/drawing/2014/main" id="{DA1C4AA5-DCF8-4B64-BEA3-45755F4851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56"/>
          <a:stretch/>
        </p:blipFill>
        <p:spPr bwMode="auto">
          <a:xfrm rot="420242">
            <a:off x="4707232" y="1262144"/>
            <a:ext cx="3521075" cy="5181600"/>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80684038-2980-401B-A7B0-F9C3F9D79E94}"/>
              </a:ext>
            </a:extLst>
          </p:cNvPr>
          <p:cNvGraphicFramePr>
            <a:graphicFrameLocks noChangeAspect="1"/>
          </p:cNvGraphicFramePr>
          <p:nvPr>
            <p:extLst>
              <p:ext uri="{D42A27DB-BD31-4B8C-83A1-F6EECF244321}">
                <p14:modId xmlns:p14="http://schemas.microsoft.com/office/powerpoint/2010/main" val="1893322007"/>
              </p:ext>
            </p:extLst>
          </p:nvPr>
        </p:nvGraphicFramePr>
        <p:xfrm>
          <a:off x="4404449" y="1231899"/>
          <a:ext cx="4050333" cy="5242089"/>
        </p:xfrm>
        <a:graphic>
          <a:graphicData uri="http://schemas.openxmlformats.org/presentationml/2006/ole">
            <mc:AlternateContent xmlns:mc="http://schemas.openxmlformats.org/markup-compatibility/2006">
              <mc:Choice xmlns:v="urn:schemas-microsoft-com:vml" Requires="v">
                <p:oleObj spid="_x0000_s11269" name="Acrobat Document" r:id="rId5" imgW="5829241" imgH="7543768" progId="Acrobat.Document.11">
                  <p:embed/>
                </p:oleObj>
              </mc:Choice>
              <mc:Fallback>
                <p:oleObj name="Acrobat Document" r:id="rId5" imgW="5829241" imgH="7543768" progId="Acrobat.Document.11">
                  <p:embed/>
                  <p:pic>
                    <p:nvPicPr>
                      <p:cNvPr id="3" name="Object 2">
                        <a:extLst>
                          <a:ext uri="{FF2B5EF4-FFF2-40B4-BE49-F238E27FC236}">
                            <a16:creationId xmlns:a16="http://schemas.microsoft.com/office/drawing/2014/main" id="{80684038-2980-401B-A7B0-F9C3F9D79E94}"/>
                          </a:ext>
                        </a:extLst>
                      </p:cNvPr>
                      <p:cNvPicPr/>
                      <p:nvPr/>
                    </p:nvPicPr>
                    <p:blipFill>
                      <a:blip r:embed="rId6"/>
                      <a:stretch>
                        <a:fillRect/>
                      </a:stretch>
                    </p:blipFill>
                    <p:spPr>
                      <a:xfrm>
                        <a:off x="4404449" y="1231899"/>
                        <a:ext cx="4050333" cy="5242089"/>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045AED64-8688-48E6-AE71-788CFF7190CB}"/>
              </a:ext>
            </a:extLst>
          </p:cNvPr>
          <p:cNvSpPr>
            <a:spLocks noGrp="1" noChangeArrowheads="1"/>
          </p:cNvSpPr>
          <p:nvPr>
            <p:ph type="title"/>
          </p:nvPr>
        </p:nvSpPr>
        <p:spPr>
          <a:xfrm>
            <a:off x="609600" y="1354138"/>
            <a:ext cx="7924800" cy="703262"/>
          </a:xfrm>
        </p:spPr>
        <p:txBody>
          <a:bodyPr>
            <a:normAutofit fontScale="90000"/>
          </a:bodyPr>
          <a:lstStyle/>
          <a:p>
            <a:pPr eaLnBrk="1" hangingPunct="1">
              <a:defRPr/>
            </a:pPr>
            <a: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Notice of Proposed Tax Increase </a:t>
            </a:r>
            <a:r>
              <a:rPr lang="en-US" alt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p>
        </p:txBody>
      </p:sp>
      <p:pic>
        <p:nvPicPr>
          <p:cNvPr id="116739" name="Content Placeholder 8">
            <a:extLst>
              <a:ext uri="{FF2B5EF4-FFF2-40B4-BE49-F238E27FC236}">
                <a16:creationId xmlns:a16="http://schemas.microsoft.com/office/drawing/2014/main" id="{6A5A47DB-FDE1-4C87-AA62-73E05DEA934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rot="255987">
            <a:off x="2788198" y="2566825"/>
            <a:ext cx="2909887" cy="3763963"/>
          </a:xfrm>
          <a:ln>
            <a:solidFill>
              <a:schemeClr val="tx1"/>
            </a:solidFill>
          </a:ln>
          <a:effectLst>
            <a:outerShdw blurRad="50800" dist="38100" dir="8100000" algn="tr" rotWithShape="0">
              <a:prstClr val="black">
                <a:alpha val="40000"/>
              </a:prstClr>
            </a:outerShdw>
          </a:effectLst>
        </p:spPr>
      </p:pic>
      <p:sp>
        <p:nvSpPr>
          <p:cNvPr id="116740" name="TextBox 9">
            <a:extLst>
              <a:ext uri="{FF2B5EF4-FFF2-40B4-BE49-F238E27FC236}">
                <a16:creationId xmlns:a16="http://schemas.microsoft.com/office/drawing/2014/main" id="{70DD40D6-049D-44FB-B501-821452D4B5D5}"/>
              </a:ext>
            </a:extLst>
          </p:cNvPr>
          <p:cNvSpPr txBox="1">
            <a:spLocks noChangeArrowheads="1"/>
          </p:cNvSpPr>
          <p:nvPr/>
        </p:nvSpPr>
        <p:spPr bwMode="auto">
          <a:xfrm>
            <a:off x="5732463" y="2309813"/>
            <a:ext cx="307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latin typeface="Arial" panose="020B0604020202020204" pitchFamily="34" charset="0"/>
              </a:rPr>
              <a:t> </a:t>
            </a:r>
            <a:r>
              <a:rPr lang="en-US" altLang="en-US" sz="1400" dirty="0">
                <a:solidFill>
                  <a:schemeClr val="tx2"/>
                </a:solidFill>
                <a:latin typeface="Arial" panose="020B0604020202020204" pitchFamily="34" charset="0"/>
              </a:rPr>
              <a:t>Line </a:t>
            </a:r>
            <a:r>
              <a:rPr lang="en-US" altLang="en-US" sz="1400" dirty="0">
                <a:solidFill>
                  <a:srgbClr val="FF0000"/>
                </a:solidFill>
                <a:latin typeface="Arial" panose="020B0604020202020204" pitchFamily="34" charset="0"/>
              </a:rPr>
              <a:t>A</a:t>
            </a:r>
            <a:r>
              <a:rPr lang="en-US" altLang="en-US" sz="1400" dirty="0">
                <a:solidFill>
                  <a:schemeClr val="tx2"/>
                </a:solidFill>
                <a:latin typeface="Arial" panose="020B0604020202020204" pitchFamily="34" charset="0"/>
              </a:rPr>
              <a:t> = </a:t>
            </a:r>
            <a:r>
              <a:rPr lang="en-US" altLang="en-US" sz="1400" u="sng" dirty="0">
                <a:solidFill>
                  <a:schemeClr val="tx2"/>
                </a:solidFill>
                <a:latin typeface="Arial" panose="020B0604020202020204" pitchFamily="34" charset="0"/>
              </a:rPr>
              <a:t>Prior</a:t>
            </a:r>
            <a:r>
              <a:rPr lang="en-US" altLang="en-US" sz="1400" dirty="0">
                <a:solidFill>
                  <a:schemeClr val="tx2"/>
                </a:solidFill>
                <a:latin typeface="Arial" panose="020B0604020202020204" pitchFamily="34" charset="0"/>
              </a:rPr>
              <a:t> year DR-420, line 25</a:t>
            </a:r>
          </a:p>
        </p:txBody>
      </p:sp>
      <p:pic>
        <p:nvPicPr>
          <p:cNvPr id="116741" name="Content Placeholder 4">
            <a:extLst>
              <a:ext uri="{FF2B5EF4-FFF2-40B4-BE49-F238E27FC236}">
                <a16:creationId xmlns:a16="http://schemas.microsoft.com/office/drawing/2014/main" id="{C302704E-1032-4FBC-964D-C99561104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6712">
            <a:off x="236359" y="2541620"/>
            <a:ext cx="2908300" cy="3763962"/>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6742" name="TextBox 11">
            <a:extLst>
              <a:ext uri="{FF2B5EF4-FFF2-40B4-BE49-F238E27FC236}">
                <a16:creationId xmlns:a16="http://schemas.microsoft.com/office/drawing/2014/main" id="{E357EA21-5D54-4763-806D-FF6D9C2D9797}"/>
              </a:ext>
            </a:extLst>
          </p:cNvPr>
          <p:cNvSpPr txBox="1">
            <a:spLocks noChangeArrowheads="1"/>
          </p:cNvSpPr>
          <p:nvPr/>
        </p:nvSpPr>
        <p:spPr bwMode="auto">
          <a:xfrm>
            <a:off x="5751513" y="2846388"/>
            <a:ext cx="320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latin typeface="Arial" panose="020B0604020202020204" pitchFamily="34" charset="0"/>
              </a:rPr>
              <a:t> </a:t>
            </a:r>
            <a:r>
              <a:rPr lang="en-US" altLang="en-US" sz="1400" dirty="0">
                <a:solidFill>
                  <a:schemeClr val="tx2"/>
                </a:solidFill>
                <a:latin typeface="Arial" panose="020B0604020202020204" pitchFamily="34" charset="0"/>
              </a:rPr>
              <a:t>Line </a:t>
            </a:r>
            <a:r>
              <a:rPr lang="en-US" altLang="en-US" sz="1400" dirty="0">
                <a:solidFill>
                  <a:srgbClr val="FF0000"/>
                </a:solidFill>
                <a:latin typeface="Arial" panose="020B0604020202020204" pitchFamily="34" charset="0"/>
              </a:rPr>
              <a:t>C</a:t>
            </a:r>
            <a:r>
              <a:rPr lang="en-US" altLang="en-US" sz="1400" dirty="0">
                <a:solidFill>
                  <a:schemeClr val="tx2"/>
                </a:solidFill>
                <a:latin typeface="Arial" panose="020B0604020202020204" pitchFamily="34" charset="0"/>
              </a:rPr>
              <a:t> = </a:t>
            </a:r>
            <a:r>
              <a:rPr lang="en-US" altLang="en-US" sz="1400" u="sng" dirty="0">
                <a:solidFill>
                  <a:schemeClr val="tx2"/>
                </a:solidFill>
                <a:latin typeface="Arial" panose="020B0604020202020204" pitchFamily="34" charset="0"/>
              </a:rPr>
              <a:t>Current</a:t>
            </a:r>
            <a:r>
              <a:rPr lang="en-US" altLang="en-US" sz="1400" dirty="0">
                <a:solidFill>
                  <a:schemeClr val="tx2"/>
                </a:solidFill>
                <a:latin typeface="Arial" panose="020B0604020202020204" pitchFamily="34" charset="0"/>
              </a:rPr>
              <a:t> year DR-420, line 11</a:t>
            </a:r>
          </a:p>
        </p:txBody>
      </p:sp>
      <p:sp>
        <p:nvSpPr>
          <p:cNvPr id="116743" name="TextBox 12">
            <a:extLst>
              <a:ext uri="{FF2B5EF4-FFF2-40B4-BE49-F238E27FC236}">
                <a16:creationId xmlns:a16="http://schemas.microsoft.com/office/drawing/2014/main" id="{8089921B-0D3D-4337-A86A-E1BF4FFDA7EC}"/>
              </a:ext>
            </a:extLst>
          </p:cNvPr>
          <p:cNvSpPr txBox="1">
            <a:spLocks noChangeArrowheads="1"/>
          </p:cNvSpPr>
          <p:nvPr/>
        </p:nvSpPr>
        <p:spPr bwMode="auto">
          <a:xfrm>
            <a:off x="5741988" y="2578100"/>
            <a:ext cx="307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latin typeface="Arial" panose="020B0604020202020204" pitchFamily="34" charset="0"/>
              </a:rPr>
              <a:t> </a:t>
            </a:r>
            <a:r>
              <a:rPr lang="en-US" altLang="en-US" sz="1400" dirty="0">
                <a:solidFill>
                  <a:schemeClr val="tx2"/>
                </a:solidFill>
                <a:latin typeface="Arial" panose="020B0604020202020204" pitchFamily="34" charset="0"/>
              </a:rPr>
              <a:t>Line </a:t>
            </a:r>
            <a:r>
              <a:rPr lang="en-US" altLang="en-US" sz="1400" dirty="0">
                <a:solidFill>
                  <a:srgbClr val="FF0000"/>
                </a:solidFill>
                <a:latin typeface="Arial" panose="020B0604020202020204" pitchFamily="34" charset="0"/>
              </a:rPr>
              <a:t>B</a:t>
            </a:r>
            <a:r>
              <a:rPr lang="en-US" altLang="en-US" sz="1400" dirty="0">
                <a:solidFill>
                  <a:schemeClr val="tx2"/>
                </a:solidFill>
                <a:latin typeface="Arial" panose="020B0604020202020204" pitchFamily="34" charset="0"/>
              </a:rPr>
              <a:t> = Subtract line C from line A</a:t>
            </a:r>
          </a:p>
        </p:txBody>
      </p:sp>
      <p:sp>
        <p:nvSpPr>
          <p:cNvPr id="116744" name="TextBox 13">
            <a:extLst>
              <a:ext uri="{FF2B5EF4-FFF2-40B4-BE49-F238E27FC236}">
                <a16:creationId xmlns:a16="http://schemas.microsoft.com/office/drawing/2014/main" id="{5EED5D0C-33DA-45EB-821C-6DB1E9555DD6}"/>
              </a:ext>
            </a:extLst>
          </p:cNvPr>
          <p:cNvSpPr txBox="1">
            <a:spLocks noChangeArrowheads="1"/>
          </p:cNvSpPr>
          <p:nvPr/>
        </p:nvSpPr>
        <p:spPr bwMode="auto">
          <a:xfrm>
            <a:off x="5972175" y="3162300"/>
            <a:ext cx="26463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chemeClr val="tx2"/>
                </a:solidFill>
                <a:latin typeface="Arial" panose="020B0604020202020204" pitchFamily="34" charset="0"/>
              </a:rPr>
              <a:t>This year’s proposed tax levy = </a:t>
            </a:r>
            <a:r>
              <a:rPr lang="en-US" altLang="en-US" sz="1600" u="sng" dirty="0">
                <a:solidFill>
                  <a:schemeClr val="tx2"/>
                </a:solidFill>
                <a:latin typeface="Arial" panose="020B0604020202020204" pitchFamily="34" charset="0"/>
              </a:rPr>
              <a:t>current</a:t>
            </a:r>
            <a:r>
              <a:rPr lang="en-US" altLang="en-US" sz="1600" dirty="0">
                <a:solidFill>
                  <a:schemeClr val="tx2"/>
                </a:solidFill>
                <a:latin typeface="Arial" panose="020B0604020202020204" pitchFamily="34" charset="0"/>
              </a:rPr>
              <a:t> year’s tentatively adopted millage rate x current year gross taxable value  ÷ 1,000 (line 4, </a:t>
            </a:r>
            <a:r>
              <a:rPr lang="en-US" altLang="en-US" sz="1600" u="sng" dirty="0">
                <a:solidFill>
                  <a:schemeClr val="tx2"/>
                </a:solidFill>
                <a:latin typeface="Arial" panose="020B0604020202020204" pitchFamily="34" charset="0"/>
              </a:rPr>
              <a:t>current</a:t>
            </a:r>
            <a:r>
              <a:rPr lang="en-US" altLang="en-US" sz="1600" dirty="0">
                <a:solidFill>
                  <a:schemeClr val="tx2"/>
                </a:solidFill>
                <a:latin typeface="Arial" panose="020B0604020202020204" pitchFamily="34" charset="0"/>
              </a:rPr>
              <a:t> year DR-420).</a:t>
            </a:r>
          </a:p>
          <a:p>
            <a:pPr eaLnBrk="1" hangingPunct="1">
              <a:spcBef>
                <a:spcPct val="0"/>
              </a:spcBef>
              <a:buFontTx/>
              <a:buNone/>
            </a:pPr>
            <a:endParaRPr lang="en-US" altLang="en-US" sz="900" dirty="0">
              <a:solidFill>
                <a:schemeClr val="tx2"/>
              </a:solidFill>
              <a:latin typeface="Arial" panose="020B0604020202020204" pitchFamily="34" charset="0"/>
            </a:endParaRPr>
          </a:p>
          <a:p>
            <a:pPr eaLnBrk="1" hangingPunct="1">
              <a:spcBef>
                <a:spcPct val="0"/>
              </a:spcBef>
              <a:buFontTx/>
              <a:buNone/>
            </a:pPr>
            <a:r>
              <a:rPr lang="en-US" altLang="en-US" sz="1600" dirty="0">
                <a:solidFill>
                  <a:schemeClr val="tx2"/>
                </a:solidFill>
                <a:latin typeface="Arial" panose="020B0604020202020204" pitchFamily="34" charset="0"/>
              </a:rPr>
              <a:t>*If the tentatively adopted millage rate is the same as the proposed millage rate, use </a:t>
            </a:r>
            <a:r>
              <a:rPr lang="en-US" altLang="en-US" sz="1600" u="sng" dirty="0">
                <a:solidFill>
                  <a:schemeClr val="tx2"/>
                </a:solidFill>
                <a:latin typeface="Arial" panose="020B0604020202020204" pitchFamily="34" charset="0"/>
              </a:rPr>
              <a:t>current</a:t>
            </a:r>
            <a:r>
              <a:rPr lang="en-US" altLang="en-US" sz="1600" dirty="0">
                <a:solidFill>
                  <a:schemeClr val="tx2"/>
                </a:solidFill>
                <a:latin typeface="Arial" panose="020B0604020202020204" pitchFamily="34" charset="0"/>
              </a:rPr>
              <a:t> year </a:t>
            </a:r>
          </a:p>
          <a:p>
            <a:pPr eaLnBrk="1" hangingPunct="1">
              <a:spcBef>
                <a:spcPct val="0"/>
              </a:spcBef>
              <a:buFontTx/>
              <a:buNone/>
            </a:pPr>
            <a:r>
              <a:rPr lang="en-US" altLang="en-US" sz="1600" dirty="0">
                <a:solidFill>
                  <a:schemeClr val="tx2"/>
                </a:solidFill>
                <a:latin typeface="Arial" panose="020B0604020202020204" pitchFamily="34" charset="0"/>
              </a:rPr>
              <a:t>DR-420 line 25.</a:t>
            </a:r>
          </a:p>
        </p:txBody>
      </p:sp>
      <p:graphicFrame>
        <p:nvGraphicFramePr>
          <p:cNvPr id="2" name="Object 1">
            <a:hlinkClick r:id="" action="ppaction://ole?verb=0"/>
            <a:extLst>
              <a:ext uri="{FF2B5EF4-FFF2-40B4-BE49-F238E27FC236}">
                <a16:creationId xmlns:a16="http://schemas.microsoft.com/office/drawing/2014/main" id="{2DD02731-1317-4900-9FAD-297ED17E70FA}"/>
              </a:ext>
            </a:extLst>
          </p:cNvPr>
          <p:cNvGraphicFramePr>
            <a:graphicFrameLocks noChangeAspect="1"/>
          </p:cNvGraphicFramePr>
          <p:nvPr>
            <p:extLst>
              <p:ext uri="{D42A27DB-BD31-4B8C-83A1-F6EECF244321}">
                <p14:modId xmlns:p14="http://schemas.microsoft.com/office/powerpoint/2010/main" val="2437296275"/>
              </p:ext>
            </p:extLst>
          </p:nvPr>
        </p:nvGraphicFramePr>
        <p:xfrm>
          <a:off x="1434434" y="2391601"/>
          <a:ext cx="3140075" cy="4064000"/>
        </p:xfrm>
        <a:graphic>
          <a:graphicData uri="http://schemas.openxmlformats.org/presentationml/2006/ole">
            <mc:AlternateContent xmlns:mc="http://schemas.openxmlformats.org/markup-compatibility/2006">
              <mc:Choice xmlns:v="urn:schemas-microsoft-com:vml" Requires="v">
                <p:oleObj spid="_x0000_s3088" name="Acrobat Document" r:id="rId6" imgW="5829298" imgH="7543706" progId="Acrobat.Document.11">
                  <p:embed/>
                </p:oleObj>
              </mc:Choice>
              <mc:Fallback>
                <p:oleObj name="Acrobat Document" r:id="rId6" imgW="5829298" imgH="7543706" progId="Acrobat.Document.11">
                  <p:embed/>
                  <p:pic>
                    <p:nvPicPr>
                      <p:cNvPr id="0" name=""/>
                      <p:cNvPicPr/>
                      <p:nvPr/>
                    </p:nvPicPr>
                    <p:blipFill>
                      <a:blip r:embed="rId7"/>
                      <a:stretch>
                        <a:fillRect/>
                      </a:stretch>
                    </p:blipFill>
                    <p:spPr>
                      <a:xfrm>
                        <a:off x="1434434" y="2391601"/>
                        <a:ext cx="3140075" cy="4064000"/>
                      </a:xfrm>
                      <a:prstGeom prst="rect">
                        <a:avLst/>
                      </a:prstGeom>
                      <a:ln w="19050">
                        <a:solidFill>
                          <a:schemeClr val="tx1"/>
                        </a:solid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E2187D-F20F-499A-B349-68A3EA27145E}"/>
              </a:ext>
            </a:extLst>
          </p:cNvPr>
          <p:cNvSpPr/>
          <p:nvPr/>
        </p:nvSpPr>
        <p:spPr>
          <a:xfrm>
            <a:off x="7829550" y="5410200"/>
            <a:ext cx="954088" cy="11811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Text Placeholder 1">
            <a:extLst>
              <a:ext uri="{FF2B5EF4-FFF2-40B4-BE49-F238E27FC236}">
                <a16:creationId xmlns:a16="http://schemas.microsoft.com/office/drawing/2014/main" id="{F3359014-E109-4C05-9C3F-7851273D3A56}"/>
              </a:ext>
            </a:extLst>
          </p:cNvPr>
          <p:cNvSpPr>
            <a:spLocks noGrp="1" noChangeArrowheads="1"/>
          </p:cNvSpPr>
          <p:nvPr>
            <p:ph type="body" idx="1"/>
          </p:nvPr>
        </p:nvSpPr>
        <p:spPr>
          <a:xfrm>
            <a:off x="393596" y="2650401"/>
            <a:ext cx="4040188" cy="639763"/>
          </a:xfrm>
        </p:spPr>
        <p:txBody>
          <a:bodyPr>
            <a:normAutofit fontScale="92500" lnSpcReduction="20000"/>
          </a:bodyPr>
          <a:lstStyle/>
          <a:p>
            <a:pPr algn="ctr" eaLnBrk="1" hangingPunct="1"/>
            <a:r>
              <a:rPr lang="en-US" altLang="en-US" dirty="0"/>
              <a:t>If Line A Is Less </a:t>
            </a:r>
            <a:br>
              <a:rPr lang="en-US" altLang="en-US" dirty="0"/>
            </a:br>
            <a:r>
              <a:rPr lang="en-US" altLang="en-US" dirty="0"/>
              <a:t>than Line C</a:t>
            </a:r>
          </a:p>
        </p:txBody>
      </p:sp>
      <p:pic>
        <p:nvPicPr>
          <p:cNvPr id="118787" name="Content Placeholder 7">
            <a:extLst>
              <a:ext uri="{FF2B5EF4-FFF2-40B4-BE49-F238E27FC236}">
                <a16:creationId xmlns:a16="http://schemas.microsoft.com/office/drawing/2014/main" id="{CD1D3077-A854-4360-9274-7288ECD76266}"/>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3123"/>
          <a:stretch/>
        </p:blipFill>
        <p:spPr>
          <a:xfrm>
            <a:off x="409114" y="3344863"/>
            <a:ext cx="3898632" cy="3143250"/>
          </a:xfrm>
          <a:ln>
            <a:solidFill>
              <a:schemeClr val="tx1"/>
            </a:solidFill>
          </a:ln>
          <a:effectLst>
            <a:outerShdw blurRad="50800" dist="38100" dir="8100000" algn="tr" rotWithShape="0">
              <a:prstClr val="black">
                <a:alpha val="40000"/>
              </a:prstClr>
            </a:outerShdw>
          </a:effectLst>
        </p:spPr>
      </p:pic>
      <p:sp>
        <p:nvSpPr>
          <p:cNvPr id="118788" name="Text Placeholder 3">
            <a:extLst>
              <a:ext uri="{FF2B5EF4-FFF2-40B4-BE49-F238E27FC236}">
                <a16:creationId xmlns:a16="http://schemas.microsoft.com/office/drawing/2014/main" id="{B08EE316-0DF7-46B3-B8EA-45E1DB23F200}"/>
              </a:ext>
            </a:extLst>
          </p:cNvPr>
          <p:cNvSpPr>
            <a:spLocks noGrp="1" noChangeArrowheads="1"/>
          </p:cNvSpPr>
          <p:nvPr>
            <p:ph type="body" sz="quarter" idx="3"/>
          </p:nvPr>
        </p:nvSpPr>
        <p:spPr>
          <a:xfrm>
            <a:off x="4564856" y="2650401"/>
            <a:ext cx="3988760" cy="639763"/>
          </a:xfrm>
        </p:spPr>
        <p:txBody>
          <a:bodyPr>
            <a:normAutofit fontScale="92500" lnSpcReduction="20000"/>
          </a:bodyPr>
          <a:lstStyle/>
          <a:p>
            <a:pPr algn="ctr" eaLnBrk="1" hangingPunct="1"/>
            <a:r>
              <a:rPr lang="en-US" altLang="en-US" dirty="0"/>
              <a:t>If Line A is Greater </a:t>
            </a:r>
            <a:br>
              <a:rPr lang="en-US" altLang="en-US" dirty="0"/>
            </a:br>
            <a:r>
              <a:rPr lang="en-US" altLang="en-US" dirty="0"/>
              <a:t>than Line C</a:t>
            </a:r>
          </a:p>
        </p:txBody>
      </p:sp>
      <p:pic>
        <p:nvPicPr>
          <p:cNvPr id="118789" name="Content Placeholder 9">
            <a:extLst>
              <a:ext uri="{FF2B5EF4-FFF2-40B4-BE49-F238E27FC236}">
                <a16:creationId xmlns:a16="http://schemas.microsoft.com/office/drawing/2014/main" id="{D3BA92F5-84FF-4341-84B2-0D5B72A76DBE}"/>
              </a:ext>
            </a:extLst>
          </p:cNvPr>
          <p:cNvPicPr>
            <a:picLocks noGrp="1" noChangeAspect="1" noChangeArrowheads="1"/>
          </p:cNvPicPr>
          <p:nvPr>
            <p:ph sz="quarter" idx="4"/>
          </p:nvPr>
        </p:nvPicPr>
        <p:blipFill rotWithShape="1">
          <a:blip r:embed="rId5">
            <a:extLst>
              <a:ext uri="{28A0092B-C50C-407E-A947-70E740481C1C}">
                <a14:useLocalDpi xmlns:a14="http://schemas.microsoft.com/office/drawing/2010/main" val="0"/>
              </a:ext>
            </a:extLst>
          </a:blip>
          <a:srcRect r="3754"/>
          <a:stretch/>
        </p:blipFill>
        <p:spPr>
          <a:xfrm>
            <a:off x="4564856" y="3344863"/>
            <a:ext cx="3988760" cy="3143250"/>
          </a:xfrm>
          <a:ln>
            <a:solidFill>
              <a:schemeClr val="tx1"/>
            </a:solidFill>
          </a:ln>
          <a:effectLst>
            <a:outerShdw blurRad="50800" dist="38100" dir="8100000" algn="tr" rotWithShape="0">
              <a:prstClr val="black">
                <a:alpha val="40000"/>
              </a:prstClr>
            </a:outerShdw>
          </a:effectLst>
        </p:spPr>
      </p:pic>
      <p:sp>
        <p:nvSpPr>
          <p:cNvPr id="6" name="Title 5">
            <a:extLst>
              <a:ext uri="{FF2B5EF4-FFF2-40B4-BE49-F238E27FC236}">
                <a16:creationId xmlns:a16="http://schemas.microsoft.com/office/drawing/2014/main" id="{BC557E17-D190-41E4-99AA-7F4A52195B50}"/>
              </a:ext>
            </a:extLst>
          </p:cNvPr>
          <p:cNvSpPr>
            <a:spLocks noGrp="1"/>
          </p:cNvSpPr>
          <p:nvPr>
            <p:ph type="title"/>
          </p:nvPr>
        </p:nvSpPr>
        <p:spPr>
          <a:xfrm>
            <a:off x="276225" y="1238250"/>
            <a:ext cx="8577263" cy="1333500"/>
          </a:xfrm>
        </p:spPr>
        <p:txBody>
          <a:bodyPr rtlCol="0">
            <a:noAutofit/>
          </a:bodyPr>
          <a:lstStyle/>
          <a:p>
            <a:pPr eaLnBrk="1" fontAlgn="auto" hangingPunct="1">
              <a:spcAft>
                <a:spcPts val="0"/>
              </a:spcAft>
              <a:defRPr/>
            </a:pPr>
            <a:r>
              <a:rPr lang="en-US" sz="3600" b="1" dirty="0">
                <a:solidFill>
                  <a:schemeClr val="tx2"/>
                </a:solidFill>
                <a:latin typeface="Segoe UI" panose="020B0502040204020203" pitchFamily="34" charset="0"/>
                <a:cs typeface="Segoe UI" panose="020B0502040204020203" pitchFamily="34" charset="0"/>
              </a:rPr>
              <a:t>Notice of Proposed Tax Increase Ad</a:t>
            </a:r>
            <a:br>
              <a:rPr lang="en-US" sz="3600" dirty="0">
                <a:solidFill>
                  <a:schemeClr val="tx2"/>
                </a:solidFill>
                <a:latin typeface="Segoe UI" panose="020B0502040204020203" pitchFamily="34" charset="0"/>
                <a:cs typeface="Segoe UI" panose="020B0502040204020203" pitchFamily="34" charset="0"/>
              </a:rPr>
            </a:br>
            <a:r>
              <a:rPr lang="en-US" sz="3600" dirty="0">
                <a:solidFill>
                  <a:schemeClr val="tx2"/>
                </a:solidFill>
                <a:latin typeface="Segoe UI" panose="020B0502040204020203" pitchFamily="34" charset="0"/>
                <a:cs typeface="Segoe UI" panose="020B0502040204020203" pitchFamily="34" charset="0"/>
              </a:rPr>
              <a:t>Important to Remember</a:t>
            </a:r>
          </a:p>
        </p:txBody>
      </p:sp>
      <p:sp>
        <p:nvSpPr>
          <p:cNvPr id="2" name="Arrow: Bent 1">
            <a:extLst>
              <a:ext uri="{FF2B5EF4-FFF2-40B4-BE49-F238E27FC236}">
                <a16:creationId xmlns:a16="http://schemas.microsoft.com/office/drawing/2014/main" id="{E50EAF8D-708B-4154-AE2C-3BF93B23D5F8}"/>
              </a:ext>
            </a:extLst>
          </p:cNvPr>
          <p:cNvSpPr/>
          <p:nvPr/>
        </p:nvSpPr>
        <p:spPr>
          <a:xfrm rot="5400000">
            <a:off x="3159069" y="3029021"/>
            <a:ext cx="347870" cy="331718"/>
          </a:xfrm>
          <a:prstGeom prst="bentArrow">
            <a:avLst>
              <a:gd name="adj1" fmla="val 25000"/>
              <a:gd name="adj2" fmla="val 35726"/>
              <a:gd name="adj3" fmla="val 27145"/>
              <a:gd name="adj4" fmla="val 405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Bent 8">
            <a:extLst>
              <a:ext uri="{FF2B5EF4-FFF2-40B4-BE49-F238E27FC236}">
                <a16:creationId xmlns:a16="http://schemas.microsoft.com/office/drawing/2014/main" id="{98456DB9-FC92-4D34-A51B-F8088DBE9A70}"/>
              </a:ext>
            </a:extLst>
          </p:cNvPr>
          <p:cNvSpPr/>
          <p:nvPr/>
        </p:nvSpPr>
        <p:spPr>
          <a:xfrm rot="5400000">
            <a:off x="7263208" y="3029021"/>
            <a:ext cx="347870" cy="331718"/>
          </a:xfrm>
          <a:prstGeom prst="bentArrow">
            <a:avLst>
              <a:gd name="adj1" fmla="val 25000"/>
              <a:gd name="adj2" fmla="val 35726"/>
              <a:gd name="adj3" fmla="val 27145"/>
              <a:gd name="adj4" fmla="val 405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Object 2">
            <a:hlinkClick r:id="" action="ppaction://ole?verb=0"/>
            <a:extLst>
              <a:ext uri="{FF2B5EF4-FFF2-40B4-BE49-F238E27FC236}">
                <a16:creationId xmlns:a16="http://schemas.microsoft.com/office/drawing/2014/main" id="{6CE0E832-E5B5-4319-8368-7F6701C8AC9F}"/>
              </a:ext>
            </a:extLst>
          </p:cNvPr>
          <p:cNvGraphicFramePr>
            <a:graphicFrameLocks noChangeAspect="1"/>
          </p:cNvGraphicFramePr>
          <p:nvPr>
            <p:extLst>
              <p:ext uri="{D42A27DB-BD31-4B8C-83A1-F6EECF244321}">
                <p14:modId xmlns:p14="http://schemas.microsoft.com/office/powerpoint/2010/main" val="1666198754"/>
              </p:ext>
            </p:extLst>
          </p:nvPr>
        </p:nvGraphicFramePr>
        <p:xfrm>
          <a:off x="443190" y="3344862"/>
          <a:ext cx="3864556" cy="3143249"/>
        </p:xfrm>
        <a:graphic>
          <a:graphicData uri="http://schemas.openxmlformats.org/presentationml/2006/ole">
            <mc:AlternateContent xmlns:mc="http://schemas.openxmlformats.org/markup-compatibility/2006">
              <mc:Choice xmlns:v="urn:schemas-microsoft-com:vml" Requires="v">
                <p:oleObj spid="_x0000_s4126" name="Acrobat Document" r:id="rId6" imgW="3381008" imgH="2876306" progId="Acrobat.Document.11">
                  <p:embed/>
                </p:oleObj>
              </mc:Choice>
              <mc:Fallback>
                <p:oleObj name="Acrobat Document" r:id="rId6" imgW="3381008" imgH="2876306" progId="Acrobat.Document.11">
                  <p:embed/>
                  <p:pic>
                    <p:nvPicPr>
                      <p:cNvPr id="0" name=""/>
                      <p:cNvPicPr/>
                      <p:nvPr/>
                    </p:nvPicPr>
                    <p:blipFill>
                      <a:blip r:embed="rId7"/>
                      <a:stretch>
                        <a:fillRect/>
                      </a:stretch>
                    </p:blipFill>
                    <p:spPr>
                      <a:xfrm>
                        <a:off x="443190" y="3344862"/>
                        <a:ext cx="3864556" cy="3143249"/>
                      </a:xfrm>
                      <a:prstGeom prst="rect">
                        <a:avLst/>
                      </a:prstGeom>
                    </p:spPr>
                  </p:pic>
                </p:oleObj>
              </mc:Fallback>
            </mc:AlternateContent>
          </a:graphicData>
        </a:graphic>
      </p:graphicFrame>
      <p:graphicFrame>
        <p:nvGraphicFramePr>
          <p:cNvPr id="4" name="Object 3">
            <a:hlinkClick r:id="" action="ppaction://ole?verb=0"/>
            <a:extLst>
              <a:ext uri="{FF2B5EF4-FFF2-40B4-BE49-F238E27FC236}">
                <a16:creationId xmlns:a16="http://schemas.microsoft.com/office/drawing/2014/main" id="{46A8EE4E-CCE8-42D7-9F9D-04AE9FCDC520}"/>
              </a:ext>
            </a:extLst>
          </p:cNvPr>
          <p:cNvGraphicFramePr>
            <a:graphicFrameLocks noChangeAspect="1"/>
          </p:cNvGraphicFramePr>
          <p:nvPr>
            <p:extLst>
              <p:ext uri="{D42A27DB-BD31-4B8C-83A1-F6EECF244321}">
                <p14:modId xmlns:p14="http://schemas.microsoft.com/office/powerpoint/2010/main" val="1215110511"/>
              </p:ext>
            </p:extLst>
          </p:nvPr>
        </p:nvGraphicFramePr>
        <p:xfrm>
          <a:off x="4572000" y="3344862"/>
          <a:ext cx="3981616" cy="3143249"/>
        </p:xfrm>
        <a:graphic>
          <a:graphicData uri="http://schemas.openxmlformats.org/presentationml/2006/ole">
            <mc:AlternateContent xmlns:mc="http://schemas.openxmlformats.org/markup-compatibility/2006">
              <mc:Choice xmlns:v="urn:schemas-microsoft-com:vml" Requires="v">
                <p:oleObj spid="_x0000_s4127" name="Acrobat Document" r:id="rId8" imgW="3400298" imgH="3000363" progId="Acrobat.Document.11">
                  <p:embed/>
                </p:oleObj>
              </mc:Choice>
              <mc:Fallback>
                <p:oleObj name="Acrobat Document" r:id="rId8" imgW="3400298" imgH="3000363" progId="Acrobat.Document.11">
                  <p:embed/>
                  <p:pic>
                    <p:nvPicPr>
                      <p:cNvPr id="0" name=""/>
                      <p:cNvPicPr/>
                      <p:nvPr/>
                    </p:nvPicPr>
                    <p:blipFill>
                      <a:blip r:embed="rId9"/>
                      <a:stretch>
                        <a:fillRect/>
                      </a:stretch>
                    </p:blipFill>
                    <p:spPr>
                      <a:xfrm>
                        <a:off x="4572000" y="3344862"/>
                        <a:ext cx="3981616" cy="3143249"/>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48DAC05E-E230-4F4B-ADFB-3F547E0C47E2}"/>
              </a:ext>
            </a:extLst>
          </p:cNvPr>
          <p:cNvSpPr>
            <a:spLocks noGrp="1" noChangeArrowheads="1"/>
          </p:cNvSpPr>
          <p:nvPr>
            <p:ph type="title"/>
          </p:nvPr>
        </p:nvSpPr>
        <p:spPr>
          <a:xfrm>
            <a:off x="276225" y="1228725"/>
            <a:ext cx="8591550" cy="1400175"/>
          </a:xfrm>
        </p:spPr>
        <p:txBody>
          <a:bodyPr>
            <a:normAutofit/>
          </a:bodyPr>
          <a:lstStyle/>
          <a:p>
            <a:pPr eaLnBrk="1" hangingPunct="1">
              <a:defRPr/>
            </a:pPr>
            <a:r>
              <a:rPr lang="en-US" altLang="en-US" sz="3600" b="1" dirty="0">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latin typeface="Segoe UI" panose="020B0502040204020203" pitchFamily="34" charset="0"/>
                <a:ea typeface="Open Sans Semibold" panose="020B0706030804020204" pitchFamily="34" charset="0"/>
                <a:cs typeface="Segoe UI" panose="020B0502040204020203" pitchFamily="34" charset="0"/>
              </a:rPr>
            </a:br>
            <a:r>
              <a:rPr lang="en-US" altLang="en-US" sz="3600" i="1" dirty="0">
                <a:latin typeface="Segoe UI" panose="020B0502040204020203" pitchFamily="34" charset="0"/>
                <a:ea typeface="Open Sans Semibold" panose="020B0706030804020204" pitchFamily="34" charset="0"/>
                <a:cs typeface="Segoe UI" panose="020B0502040204020203" pitchFamily="34" charset="0"/>
              </a:rPr>
              <a:t>Notice of Budget Hearing</a:t>
            </a:r>
          </a:p>
        </p:txBody>
      </p:sp>
      <p:sp>
        <p:nvSpPr>
          <p:cNvPr id="3" name="Content Placeholder 2">
            <a:extLst>
              <a:ext uri="{FF2B5EF4-FFF2-40B4-BE49-F238E27FC236}">
                <a16:creationId xmlns:a16="http://schemas.microsoft.com/office/drawing/2014/main" id="{A074CCB0-C4C9-461F-B49C-CC3078BA19F1}"/>
              </a:ext>
            </a:extLst>
          </p:cNvPr>
          <p:cNvSpPr>
            <a:spLocks noGrp="1"/>
          </p:cNvSpPr>
          <p:nvPr>
            <p:ph idx="1"/>
          </p:nvPr>
        </p:nvSpPr>
        <p:spPr>
          <a:xfrm>
            <a:off x="638175" y="2789238"/>
            <a:ext cx="8229600" cy="3535362"/>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solidFill>
                  <a:schemeClr val="tx2"/>
                </a:solidFill>
                <a:latin typeface="Arial" panose="020B0604020202020204" pitchFamily="34" charset="0"/>
                <a:cs typeface="Arial" panose="020B0604020202020204" pitchFamily="34" charset="0"/>
              </a:rPr>
              <a:t>Budget hearing advertisement:</a:t>
            </a:r>
          </a:p>
          <a:p>
            <a:pPr eaLnBrk="1" fontAlgn="auto" hangingPunct="1">
              <a:spcAft>
                <a:spcPts val="0"/>
              </a:spcAft>
              <a:defRPr/>
            </a:pPr>
            <a:r>
              <a:rPr lang="en-US" sz="2400" dirty="0">
                <a:solidFill>
                  <a:schemeClr val="tx2"/>
                </a:solidFill>
                <a:latin typeface="Arial" panose="020B0604020202020204" pitchFamily="34" charset="0"/>
                <a:cs typeface="Arial" panose="020B0604020202020204" pitchFamily="34" charset="0"/>
              </a:rPr>
              <a:t>Does not have a size requirement</a:t>
            </a:r>
          </a:p>
          <a:p>
            <a:pPr eaLnBrk="1" fontAlgn="auto" hangingPunct="1">
              <a:spcAft>
                <a:spcPts val="0"/>
              </a:spcAft>
              <a:defRPr/>
            </a:pPr>
            <a:r>
              <a:rPr lang="en-US" sz="2400" dirty="0">
                <a:solidFill>
                  <a:schemeClr val="tx2"/>
                </a:solidFill>
                <a:latin typeface="Arial" panose="020B0604020202020204" pitchFamily="34" charset="0"/>
                <a:cs typeface="Arial" panose="020B0604020202020204" pitchFamily="34" charset="0"/>
              </a:rPr>
              <a:t>Must have an adjacent </a:t>
            </a:r>
            <a:r>
              <a:rPr lang="en-US" sz="2400" i="1" dirty="0">
                <a:solidFill>
                  <a:schemeClr val="tx2"/>
                </a:solidFill>
                <a:latin typeface="Arial" panose="020B0604020202020204" pitchFamily="34" charset="0"/>
                <a:cs typeface="Arial" panose="020B0604020202020204" pitchFamily="34" charset="0"/>
              </a:rPr>
              <a:t>Budget Summary </a:t>
            </a:r>
            <a:r>
              <a:rPr lang="en-US" sz="2400" dirty="0">
                <a:solidFill>
                  <a:schemeClr val="tx2"/>
                </a:solidFill>
                <a:latin typeface="Arial" panose="020B0604020202020204" pitchFamily="34" charset="0"/>
                <a:cs typeface="Arial" panose="020B0604020202020204" pitchFamily="34" charset="0"/>
              </a:rPr>
              <a:t>ad</a:t>
            </a:r>
          </a:p>
          <a:p>
            <a:pPr eaLnBrk="1" fontAlgn="auto" hangingPunct="1">
              <a:spcAft>
                <a:spcPts val="0"/>
              </a:spcAft>
              <a:defRPr/>
            </a:pPr>
            <a:r>
              <a:rPr lang="en-US" sz="2400" dirty="0">
                <a:latin typeface="Arial" panose="020B0604020202020204" pitchFamily="34" charset="0"/>
                <a:cs typeface="Arial" panose="020B0604020202020204" pitchFamily="34" charset="0"/>
              </a:rPr>
              <a:t>Must advertise the final hearing within </a:t>
            </a:r>
            <a:r>
              <a:rPr lang="en-US" sz="2400" b="1" dirty="0">
                <a:latin typeface="Arial" panose="020B0604020202020204" pitchFamily="34" charset="0"/>
                <a:cs typeface="Arial" panose="020B0604020202020204" pitchFamily="34" charset="0"/>
              </a:rPr>
              <a:t>15 days </a:t>
            </a:r>
            <a:r>
              <a:rPr lang="en-US" sz="2400" dirty="0">
                <a:latin typeface="Arial" panose="020B0604020202020204" pitchFamily="34" charset="0"/>
                <a:cs typeface="Arial" panose="020B0604020202020204" pitchFamily="34" charset="0"/>
              </a:rPr>
              <a:t>of tentative (first) hearing</a:t>
            </a:r>
          </a:p>
          <a:p>
            <a:pPr eaLnBrk="1" fontAlgn="auto" hangingPunct="1">
              <a:spcAft>
                <a:spcPts val="0"/>
              </a:spcAft>
              <a:defRPr/>
            </a:pPr>
            <a:r>
              <a:rPr lang="en-US" sz="2400" dirty="0">
                <a:latin typeface="Arial" panose="020B0604020202020204" pitchFamily="34" charset="0"/>
                <a:cs typeface="Arial" panose="020B0604020202020204" pitchFamily="34" charset="0"/>
              </a:rPr>
              <a:t>The final hearing must be held </a:t>
            </a:r>
            <a:r>
              <a:rPr lang="en-US" sz="2400" b="1" dirty="0">
                <a:latin typeface="Arial" panose="020B0604020202020204" pitchFamily="34" charset="0"/>
                <a:cs typeface="Arial" panose="020B0604020202020204" pitchFamily="34" charset="0"/>
              </a:rPr>
              <a:t>two to five days </a:t>
            </a:r>
            <a:r>
              <a:rPr lang="en-US" sz="2400" dirty="0">
                <a:latin typeface="Arial" panose="020B0604020202020204" pitchFamily="34" charset="0"/>
                <a:cs typeface="Arial" panose="020B0604020202020204" pitchFamily="34" charset="0"/>
              </a:rPr>
              <a:t>after advertising. </a:t>
            </a:r>
          </a:p>
          <a:p>
            <a:pPr eaLnBrk="1" fontAlgn="auto" hangingPunct="1">
              <a:spcAft>
                <a:spcPts val="0"/>
              </a:spcAft>
              <a:defRPr/>
            </a:pPr>
            <a:endParaRPr lang="en-US" sz="2400" dirty="0">
              <a:solidFill>
                <a:schemeClr val="accent2"/>
              </a:solidFill>
              <a:latin typeface="Arial" panose="020B0604020202020204" pitchFamily="34" charset="0"/>
              <a:cs typeface="Arial" panose="020B0604020202020204" pitchFamily="34" charset="0"/>
            </a:endParaRPr>
          </a:p>
          <a:p>
            <a:pPr eaLnBrk="1" fontAlgn="auto" hangingPunct="1">
              <a:spcAft>
                <a:spcPts val="0"/>
              </a:spcAft>
              <a:defRPr/>
            </a:pPr>
            <a:endParaRPr lang="en-US" sz="2400" dirty="0">
              <a:solidFill>
                <a:schemeClr val="accent2"/>
              </a:solidFill>
              <a:latin typeface="Arial" panose="020B0604020202020204" pitchFamily="34" charset="0"/>
              <a:cs typeface="Arial" panose="020B0604020202020204" pitchFamily="34" charset="0"/>
            </a:endParaRPr>
          </a:p>
          <a:p>
            <a:pPr eaLnBrk="1" fontAlgn="auto" hangingPunct="1">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247775"/>
            <a:ext cx="8591550" cy="1666875"/>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Notice of Budget Hearing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br>
              <a:rPr lang="en-US" sz="28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2000" b="1"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EXAMPLE</a:t>
            </a:r>
          </a:p>
        </p:txBody>
      </p:sp>
      <p:sp>
        <p:nvSpPr>
          <p:cNvPr id="7" name="Rectangle 5"/>
          <p:cNvSpPr txBox="1">
            <a:spLocks noChangeArrowheads="1"/>
          </p:cNvSpPr>
          <p:nvPr/>
        </p:nvSpPr>
        <p:spPr bwMode="auto">
          <a:xfrm>
            <a:off x="1409700" y="2971800"/>
            <a:ext cx="6324600" cy="3505200"/>
          </a:xfrm>
          <a:prstGeom prst="rect">
            <a:avLst/>
          </a:prstGeom>
          <a:solidFill>
            <a:srgbClr val="FFFFFF"/>
          </a:solidFill>
          <a:ln w="9525">
            <a:solidFill>
              <a:sysClr val="windowText" lastClr="000000"/>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13" indent="-274313" algn="ctr" eaLnBrk="1" fontAlgn="auto" hangingPunct="1">
              <a:spcAft>
                <a:spcPts val="0"/>
              </a:spcAft>
              <a:buNone/>
              <a:defRPr/>
            </a:pPr>
            <a:r>
              <a:rPr lang="en-US" altLang="en-US" b="1" dirty="0">
                <a:solidFill>
                  <a:schemeClr val="tx2"/>
                </a:solidFill>
                <a:latin typeface="Constantia"/>
              </a:rPr>
              <a:t>NOTICE OF BUDGET HEARING</a:t>
            </a:r>
          </a:p>
          <a:p>
            <a:pPr marL="274313" indent="-274313" algn="ctr" eaLnBrk="1" fontAlgn="auto" hangingPunct="1">
              <a:spcAft>
                <a:spcPts val="0"/>
              </a:spcAft>
              <a:buNone/>
              <a:defRPr/>
            </a:pPr>
            <a:r>
              <a:rPr lang="en-US" altLang="en-US" sz="2400" dirty="0">
                <a:solidFill>
                  <a:schemeClr val="tx2"/>
                </a:solidFill>
                <a:latin typeface="Constantia"/>
              </a:rPr>
              <a:t>The ____________ has tentatively adopted </a:t>
            </a:r>
          </a:p>
          <a:p>
            <a:pPr marL="274313" indent="-274313" algn="ctr" eaLnBrk="1" fontAlgn="auto" hangingPunct="1">
              <a:spcAft>
                <a:spcPts val="0"/>
              </a:spcAft>
              <a:buNone/>
              <a:defRPr/>
            </a:pPr>
            <a:r>
              <a:rPr lang="en-US" altLang="en-US" sz="2400" dirty="0">
                <a:solidFill>
                  <a:schemeClr val="tx2"/>
                </a:solidFill>
                <a:latin typeface="Constantia"/>
              </a:rPr>
              <a:t>a budget for </a:t>
            </a:r>
            <a:r>
              <a:rPr lang="en-US" altLang="en-US" sz="2400" i="1" u="sng" dirty="0">
                <a:solidFill>
                  <a:schemeClr val="tx2"/>
                </a:solidFill>
                <a:latin typeface="Constantia"/>
              </a:rPr>
              <a:t>(fiscal year).</a:t>
            </a:r>
          </a:p>
          <a:p>
            <a:pPr marL="274313" indent="-274313" algn="ctr" eaLnBrk="1" fontAlgn="auto" hangingPunct="1">
              <a:spcAft>
                <a:spcPts val="0"/>
              </a:spcAft>
              <a:buNone/>
              <a:defRPr/>
            </a:pPr>
            <a:endParaRPr lang="en-US" altLang="en-US" sz="2400" dirty="0">
              <a:solidFill>
                <a:schemeClr val="tx2"/>
              </a:solidFill>
              <a:latin typeface="Constantia"/>
            </a:endParaRPr>
          </a:p>
          <a:p>
            <a:pPr marL="274313" indent="-274313" algn="ctr" eaLnBrk="1" fontAlgn="auto" hangingPunct="1">
              <a:spcAft>
                <a:spcPts val="0"/>
              </a:spcAft>
              <a:buNone/>
              <a:defRPr/>
            </a:pPr>
            <a:r>
              <a:rPr lang="en-US" altLang="en-US" sz="2400" dirty="0">
                <a:solidFill>
                  <a:schemeClr val="tx2"/>
                </a:solidFill>
                <a:latin typeface="Constantia"/>
              </a:rPr>
              <a:t>A public hearing to make a FINAL DECISION on the budget AND TAXES will be held on:</a:t>
            </a:r>
            <a:endParaRPr lang="en-US" altLang="en-US" sz="2400" i="1" dirty="0">
              <a:solidFill>
                <a:schemeClr val="tx2"/>
              </a:solidFill>
              <a:latin typeface="Constantia"/>
            </a:endParaRPr>
          </a:p>
          <a:p>
            <a:pPr marL="274313" indent="-274313" algn="ctr" eaLnBrk="1" fontAlgn="auto" hangingPunct="1">
              <a:spcAft>
                <a:spcPts val="0"/>
              </a:spcAft>
              <a:buNone/>
              <a:defRPr/>
            </a:pPr>
            <a:r>
              <a:rPr lang="en-US" altLang="en-US" sz="2400" i="1" dirty="0">
                <a:solidFill>
                  <a:schemeClr val="tx2"/>
                </a:solidFill>
                <a:latin typeface="Constantia"/>
              </a:rPr>
              <a:t>(Date)</a:t>
            </a:r>
          </a:p>
          <a:p>
            <a:pPr marL="274313" indent="-274313" algn="ctr" eaLnBrk="1" fontAlgn="auto" hangingPunct="1">
              <a:spcAft>
                <a:spcPts val="0"/>
              </a:spcAft>
              <a:buNone/>
              <a:defRPr/>
            </a:pPr>
            <a:r>
              <a:rPr lang="en-US" altLang="en-US" sz="2400" i="1" dirty="0">
                <a:solidFill>
                  <a:schemeClr val="tx2"/>
                </a:solidFill>
                <a:latin typeface="Constantia"/>
              </a:rPr>
              <a:t> (Time)</a:t>
            </a:r>
          </a:p>
          <a:p>
            <a:pPr marL="274313" indent="-274313" algn="ctr" eaLnBrk="1" fontAlgn="auto" hangingPunct="1">
              <a:spcAft>
                <a:spcPts val="0"/>
              </a:spcAft>
              <a:buNone/>
              <a:defRPr/>
            </a:pPr>
            <a:r>
              <a:rPr lang="en-US" altLang="en-US" sz="2400" i="1" dirty="0">
                <a:solidFill>
                  <a:schemeClr val="tx2"/>
                </a:solidFill>
                <a:latin typeface="Constantia"/>
              </a:rPr>
              <a:t>at</a:t>
            </a:r>
          </a:p>
          <a:p>
            <a:pPr marL="274313" indent="-274313" algn="ctr" eaLnBrk="1" fontAlgn="auto" hangingPunct="1">
              <a:spcAft>
                <a:spcPts val="0"/>
              </a:spcAft>
              <a:buNone/>
              <a:defRPr/>
            </a:pPr>
            <a:r>
              <a:rPr lang="en-US" altLang="en-US" sz="2400" i="1" dirty="0">
                <a:solidFill>
                  <a:schemeClr val="tx2"/>
                </a:solidFill>
                <a:latin typeface="Constantia"/>
              </a:rPr>
              <a:t> (Meeting Place)</a:t>
            </a:r>
            <a:endParaRPr lang="en-US" altLang="en-US" sz="2400" dirty="0">
              <a:solidFill>
                <a:schemeClr val="tx2"/>
              </a:solidFill>
              <a:latin typeface="Constantia"/>
            </a:endParaRPr>
          </a:p>
        </p:txBody>
      </p:sp>
    </p:spTree>
    <p:extLst>
      <p:ext uri="{BB962C8B-B14F-4D97-AF65-F5344CB8AC3E}">
        <p14:creationId xmlns:p14="http://schemas.microsoft.com/office/powerpoint/2010/main" val="559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24" y="2524128"/>
            <a:ext cx="7143751" cy="2076447"/>
          </a:xfrm>
          <a:solidFill>
            <a:schemeClr val="bg1"/>
          </a:solidFill>
          <a:ln w="12700">
            <a:solidFill>
              <a:schemeClr val="accent1"/>
            </a:solidFill>
          </a:ln>
          <a:effectLst>
            <a:outerShdw blurRad="50800" dist="38100" dir="8100000" algn="tr" rotWithShape="0">
              <a:prstClr val="black">
                <a:alpha val="40000"/>
              </a:prstClr>
            </a:outerShdw>
          </a:effectLst>
        </p:spPr>
        <p:txBody>
          <a:bodyPr>
            <a:normAutofit/>
          </a:bodyPr>
          <a:lstStyle/>
          <a:p>
            <a:r>
              <a:rPr lang="en-US" sz="3600" b="1" dirty="0">
                <a:latin typeface="Segoe UI" panose="020B0502040204020203" pitchFamily="34" charset="0"/>
                <a:cs typeface="Segoe UI" panose="020B0502040204020203" pitchFamily="34" charset="0"/>
              </a:rPr>
              <a:t>TRUTH IN MILLLAGE (TRIM) </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HEARING REQUIREMENTS</a:t>
            </a:r>
          </a:p>
        </p:txBody>
      </p:sp>
    </p:spTree>
    <p:extLst>
      <p:ext uri="{BB962C8B-B14F-4D97-AF65-F5344CB8AC3E}">
        <p14:creationId xmlns:p14="http://schemas.microsoft.com/office/powerpoint/2010/main" val="413438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8B0BD-3F30-47E2-BCC2-F160CE2C27BA}"/>
              </a:ext>
            </a:extLst>
          </p:cNvPr>
          <p:cNvSpPr/>
          <p:nvPr/>
        </p:nvSpPr>
        <p:spPr>
          <a:xfrm>
            <a:off x="7829550" y="5410200"/>
            <a:ext cx="954088" cy="11811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C1AD9-8932-4F1D-9B6F-8AA47717E0D6}"/>
              </a:ext>
            </a:extLst>
          </p:cNvPr>
          <p:cNvSpPr>
            <a:spLocks noGrp="1"/>
          </p:cNvSpPr>
          <p:nvPr>
            <p:ph type="title"/>
          </p:nvPr>
        </p:nvSpPr>
        <p:spPr>
          <a:xfrm>
            <a:off x="705297" y="1377461"/>
            <a:ext cx="3407699" cy="3071648"/>
          </a:xfrm>
        </p:spPr>
        <p:txBody>
          <a:bodyPr rtlCol="0">
            <a:normAutofit/>
          </a:bodyPr>
          <a:lstStyle/>
          <a:p>
            <a:pPr eaLnBrk="1" fontAlgn="auto" hangingPunct="1">
              <a:spcAft>
                <a:spcPts val="0"/>
              </a:spcAft>
              <a:defRPr/>
            </a:pPr>
            <a:r>
              <a:rPr lang="en-US" sz="3600" b="1" dirty="0">
                <a:solidFill>
                  <a:schemeClr val="tx2"/>
                </a:solidFill>
                <a:latin typeface="Segoe UI" panose="020B0502040204020203" pitchFamily="34" charset="0"/>
                <a:cs typeface="Segoe UI" panose="020B0502040204020203" pitchFamily="34" charset="0"/>
              </a:rPr>
              <a:t>Newspaper Example</a:t>
            </a:r>
            <a:br>
              <a:rPr lang="en-US" sz="3600" b="1"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Notice of Budget Hearing</a:t>
            </a:r>
          </a:p>
        </p:txBody>
      </p:sp>
      <p:pic>
        <p:nvPicPr>
          <p:cNvPr id="124931" name="Picture 6">
            <a:extLst>
              <a:ext uri="{FF2B5EF4-FFF2-40B4-BE49-F238E27FC236}">
                <a16:creationId xmlns:a16="http://schemas.microsoft.com/office/drawing/2014/main" id="{749FA534-240F-427C-B7AB-0D59FEC66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747"/>
          <a:stretch/>
        </p:blipFill>
        <p:spPr bwMode="auto">
          <a:xfrm rot="324065">
            <a:off x="5106354" y="1472127"/>
            <a:ext cx="3582010" cy="5228898"/>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Object 2">
            <a:hlinkClick r:id="" action="ppaction://ole?verb=0"/>
            <a:extLst>
              <a:ext uri="{FF2B5EF4-FFF2-40B4-BE49-F238E27FC236}">
                <a16:creationId xmlns:a16="http://schemas.microsoft.com/office/drawing/2014/main" id="{228797A4-CE15-42A3-AB0F-328498E6736E}"/>
              </a:ext>
            </a:extLst>
          </p:cNvPr>
          <p:cNvGraphicFramePr>
            <a:graphicFrameLocks noChangeAspect="1"/>
          </p:cNvGraphicFramePr>
          <p:nvPr>
            <p:extLst>
              <p:ext uri="{D42A27DB-BD31-4B8C-83A1-F6EECF244321}">
                <p14:modId xmlns:p14="http://schemas.microsoft.com/office/powerpoint/2010/main" val="1282556028"/>
              </p:ext>
            </p:extLst>
          </p:nvPr>
        </p:nvGraphicFramePr>
        <p:xfrm>
          <a:off x="5180441" y="1125941"/>
          <a:ext cx="3433836" cy="5581943"/>
        </p:xfrm>
        <a:graphic>
          <a:graphicData uri="http://schemas.openxmlformats.org/presentationml/2006/ole">
            <mc:AlternateContent xmlns:mc="http://schemas.openxmlformats.org/markup-compatibility/2006">
              <mc:Choice xmlns:v="urn:schemas-microsoft-com:vml" Requires="v">
                <p:oleObj spid="_x0000_s5136" name="Acrobat Document" r:id="rId4" imgW="4171889" imgH="6781643" progId="Acrobat.Document.11">
                  <p:embed/>
                </p:oleObj>
              </mc:Choice>
              <mc:Fallback>
                <p:oleObj name="Acrobat Document" r:id="rId4" imgW="4171889" imgH="6781643" progId="Acrobat.Document.11">
                  <p:embed/>
                  <p:pic>
                    <p:nvPicPr>
                      <p:cNvPr id="0" name=""/>
                      <p:cNvPicPr/>
                      <p:nvPr/>
                    </p:nvPicPr>
                    <p:blipFill>
                      <a:blip r:embed="rId5"/>
                      <a:stretch>
                        <a:fillRect/>
                      </a:stretch>
                    </p:blipFill>
                    <p:spPr>
                      <a:xfrm>
                        <a:off x="5180441" y="1125941"/>
                        <a:ext cx="3433836" cy="5581943"/>
                      </a:xfrm>
                      <a:prstGeom prst="rect">
                        <a:avLst/>
                      </a:prstGeom>
                      <a:ln w="19050">
                        <a:solidFill>
                          <a:schemeClr val="tx1"/>
                        </a:solid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9" y="1208690"/>
            <a:ext cx="8607972" cy="130591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Summary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sp>
        <p:nvSpPr>
          <p:cNvPr id="3" name="Content Placeholder 2"/>
          <p:cNvSpPr>
            <a:spLocks noGrp="1"/>
          </p:cNvSpPr>
          <p:nvPr>
            <p:ph idx="1"/>
          </p:nvPr>
        </p:nvSpPr>
        <p:spPr>
          <a:xfrm>
            <a:off x="917702" y="2810689"/>
            <a:ext cx="7769098"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advertisement must show </a:t>
            </a:r>
            <a:r>
              <a:rPr lang="en-US" sz="2400" b="1" dirty="0">
                <a:solidFill>
                  <a:schemeClr val="tx2"/>
                </a:solidFill>
                <a:latin typeface="Arial" panose="020B0604020202020204" pitchFamily="34" charset="0"/>
                <a:cs typeface="Arial" panose="020B0604020202020204" pitchFamily="34" charset="0"/>
              </a:rPr>
              <a:t>all</a:t>
            </a:r>
            <a:r>
              <a:rPr lang="en-US" sz="2400" dirty="0">
                <a:solidFill>
                  <a:schemeClr val="tx2"/>
                </a:solidFill>
                <a:latin typeface="Arial" panose="020B0604020202020204" pitchFamily="34" charset="0"/>
                <a:cs typeface="Arial" panose="020B0604020202020204" pitchFamily="34" charset="0"/>
              </a:rPr>
              <a:t> tentatively adopted </a:t>
            </a:r>
          </a:p>
          <a:p>
            <a:pPr marL="0" indent="0">
              <a:buNone/>
            </a:pPr>
            <a:r>
              <a:rPr lang="en-US" sz="2400" dirty="0">
                <a:solidFill>
                  <a:schemeClr val="tx2"/>
                </a:solidFill>
                <a:latin typeface="Arial" panose="020B0604020202020204" pitchFamily="34" charset="0"/>
                <a:cs typeface="Arial" panose="020B0604020202020204" pitchFamily="34" charset="0"/>
              </a:rPr>
              <a:t>millage rates: </a:t>
            </a:r>
          </a:p>
        </p:txBody>
      </p:sp>
      <p:sp>
        <p:nvSpPr>
          <p:cNvPr id="4" name="Rectangle 3">
            <a:extLst>
              <a:ext uri="{FF2B5EF4-FFF2-40B4-BE49-F238E27FC236}">
                <a16:creationId xmlns:a16="http://schemas.microsoft.com/office/drawing/2014/main" id="{6B1AC74B-2F7A-4A10-91A1-F73D5CC4E2A0}"/>
              </a:ext>
            </a:extLst>
          </p:cNvPr>
          <p:cNvSpPr/>
          <p:nvPr/>
        </p:nvSpPr>
        <p:spPr>
          <a:xfrm>
            <a:off x="1435405" y="5036699"/>
            <a:ext cx="2887556"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Municipal Service</a:t>
            </a:r>
            <a:b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b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Taxing Unit (MSTU)</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A42571F-104B-4B03-8117-83CEEB517711}"/>
              </a:ext>
            </a:extLst>
          </p:cNvPr>
          <p:cNvSpPr/>
          <p:nvPr/>
        </p:nvSpPr>
        <p:spPr>
          <a:xfrm>
            <a:off x="4566861" y="5036699"/>
            <a:ext cx="2887556"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Voted debt service</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AD61A7-C197-4B2C-8D4E-DBFED20FC9F8}"/>
              </a:ext>
            </a:extLst>
          </p:cNvPr>
          <p:cNvSpPr/>
          <p:nvPr/>
        </p:nvSpPr>
        <p:spPr>
          <a:xfrm>
            <a:off x="1435405" y="3841148"/>
            <a:ext cx="2887556"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General fund</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EDB3CEA-B18F-4925-B345-0E29461FC34F}"/>
              </a:ext>
            </a:extLst>
          </p:cNvPr>
          <p:cNvSpPr/>
          <p:nvPr/>
        </p:nvSpPr>
        <p:spPr>
          <a:xfrm>
            <a:off x="4566861" y="3841148"/>
            <a:ext cx="2887556" cy="990594"/>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Dependent district</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98623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2511D-CEB5-49A3-86CA-F253E146285B}"/>
              </a:ext>
            </a:extLst>
          </p:cNvPr>
          <p:cNvSpPr>
            <a:spLocks noGrp="1"/>
          </p:cNvSpPr>
          <p:nvPr>
            <p:ph idx="1"/>
          </p:nvPr>
        </p:nvSpPr>
        <p:spPr>
          <a:xfrm>
            <a:off x="896293" y="2761212"/>
            <a:ext cx="7799560" cy="3763963"/>
          </a:xfrm>
        </p:spPr>
        <p:txBody>
          <a:bodyPr/>
          <a:lstStyle/>
          <a:p>
            <a:pPr marL="0" indent="0">
              <a:spcBef>
                <a:spcPts val="0"/>
              </a:spcBef>
              <a:spcAft>
                <a:spcPts val="1200"/>
              </a:spcAft>
              <a:buNone/>
            </a:pPr>
            <a:r>
              <a:rPr lang="en-US" sz="2400" dirty="0">
                <a:solidFill>
                  <a:schemeClr val="tx2"/>
                </a:solidFill>
                <a:latin typeface="Arial" panose="020B0604020202020204" pitchFamily="34" charset="0"/>
                <a:cs typeface="Arial" panose="020B0604020202020204" pitchFamily="34" charset="0"/>
              </a:rPr>
              <a:t>For this advertisement:</a:t>
            </a:r>
          </a:p>
          <a:p>
            <a:pPr>
              <a:spcBef>
                <a:spcPts val="0"/>
              </a:spcBef>
              <a:spcAft>
                <a:spcPts val="600"/>
              </a:spcAft>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Each millage rate must include at least 95% of ad valorem taxes in the budget.</a:t>
            </a:r>
          </a:p>
          <a:p>
            <a:pPr>
              <a:spcBef>
                <a:spcPts val="0"/>
              </a:spcBef>
              <a:spcAft>
                <a:spcPts val="600"/>
              </a:spcAft>
              <a:buFont typeface="Calibri" panose="020F0502020204030204" pitchFamily="34" charset="0"/>
              <a:buChar char="-"/>
            </a:pPr>
            <a:r>
              <a:rPr lang="en-US" sz="2400" b="1" dirty="0">
                <a:solidFill>
                  <a:schemeClr val="tx2"/>
                </a:solidFill>
                <a:latin typeface="Arial" panose="020B0604020202020204" pitchFamily="34" charset="0"/>
                <a:cs typeface="Arial" panose="020B0604020202020204" pitchFamily="34" charset="0"/>
              </a:rPr>
              <a:t>All</a:t>
            </a:r>
            <a:r>
              <a:rPr lang="en-US" sz="2400" dirty="0">
                <a:solidFill>
                  <a:schemeClr val="tx2"/>
                </a:solidFill>
                <a:latin typeface="Arial" panose="020B0604020202020204" pitchFamily="34" charset="0"/>
                <a:cs typeface="Arial" panose="020B0604020202020204" pitchFamily="34" charset="0"/>
              </a:rPr>
              <a:t> funds must be shown. </a:t>
            </a:r>
          </a:p>
          <a:p>
            <a:pPr>
              <a:spcBef>
                <a:spcPts val="0"/>
              </a:spcBef>
              <a:spcAft>
                <a:spcPts val="600"/>
              </a:spcAft>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The ad must show a balanced budget. </a:t>
            </a:r>
          </a:p>
          <a:p>
            <a:pPr lvl="1">
              <a:spcBef>
                <a:spcPts val="0"/>
              </a:spcBef>
              <a:spcAft>
                <a:spcPts val="600"/>
              </a:spcAft>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All funds should balance. </a:t>
            </a:r>
          </a:p>
          <a:p>
            <a:pPr lvl="1">
              <a:spcBef>
                <a:spcPts val="0"/>
              </a:spcBef>
              <a:spcAft>
                <a:spcPts val="600"/>
              </a:spcAft>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The total of all funds should balance. </a:t>
            </a:r>
          </a:p>
          <a:p>
            <a:pPr>
              <a:spcBef>
                <a:spcPts val="0"/>
              </a:spcBef>
              <a:spcAft>
                <a:spcPts val="600"/>
              </a:spcAft>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A line item for reserves must be shown. </a:t>
            </a:r>
          </a:p>
          <a:p>
            <a:pPr marL="0" indent="0">
              <a:buNone/>
            </a:pPr>
            <a:endParaRPr lang="en-US" dirty="0"/>
          </a:p>
        </p:txBody>
      </p:sp>
      <p:sp>
        <p:nvSpPr>
          <p:cNvPr id="6" name="Title 1">
            <a:extLst>
              <a:ext uri="{FF2B5EF4-FFF2-40B4-BE49-F238E27FC236}">
                <a16:creationId xmlns:a16="http://schemas.microsoft.com/office/drawing/2014/main" id="{9A840E9A-7E7B-45F0-8F37-B3855420E336}"/>
              </a:ext>
            </a:extLst>
          </p:cNvPr>
          <p:cNvSpPr>
            <a:spLocks noGrp="1"/>
          </p:cNvSpPr>
          <p:nvPr>
            <p:ph type="title"/>
          </p:nvPr>
        </p:nvSpPr>
        <p:spPr>
          <a:xfrm>
            <a:off x="273269" y="1208690"/>
            <a:ext cx="8607972" cy="130591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Summary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spTree>
    <p:extLst>
      <p:ext uri="{BB962C8B-B14F-4D97-AF65-F5344CB8AC3E}">
        <p14:creationId xmlns:p14="http://schemas.microsoft.com/office/powerpoint/2010/main" val="332859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293" y="2752251"/>
            <a:ext cx="7265317" cy="3519083"/>
          </a:xfrm>
        </p:spPr>
        <p:txBody>
          <a:bodyPr>
            <a:normAutofit/>
          </a:bodyPr>
          <a:lstStyle/>
          <a:p>
            <a:pPr marL="0" indent="0">
              <a:spcBef>
                <a:spcPts val="0"/>
              </a:spcBef>
              <a:spcAft>
                <a:spcPts val="1200"/>
              </a:spcAft>
              <a:buNone/>
            </a:pPr>
            <a:r>
              <a:rPr lang="en-US" sz="2400" dirty="0">
                <a:solidFill>
                  <a:schemeClr val="tx2"/>
                </a:solidFill>
                <a:latin typeface="Arial" panose="020B0604020202020204" pitchFamily="34" charset="0"/>
                <a:cs typeface="Arial" panose="020B0604020202020204" pitchFamily="34" charset="0"/>
              </a:rPr>
              <a:t>Other requirements:</a:t>
            </a:r>
          </a:p>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ad must have an adjacent </a:t>
            </a:r>
            <a:r>
              <a:rPr lang="en-US" sz="2400" i="1" dirty="0">
                <a:solidFill>
                  <a:schemeClr val="tx2"/>
                </a:solidFill>
                <a:latin typeface="Arial" panose="020B0604020202020204" pitchFamily="34" charset="0"/>
                <a:cs typeface="Arial" panose="020B0604020202020204" pitchFamily="34" charset="0"/>
              </a:rPr>
              <a:t>Notice of Proposed Tax Increase</a:t>
            </a:r>
            <a:r>
              <a:rPr lang="en-US" sz="2400" dirty="0">
                <a:solidFill>
                  <a:schemeClr val="tx2"/>
                </a:solidFill>
                <a:latin typeface="Arial" panose="020B0604020202020204" pitchFamily="34" charset="0"/>
                <a:cs typeface="Arial" panose="020B0604020202020204" pitchFamily="34" charset="0"/>
              </a:rPr>
              <a:t> ad </a:t>
            </a:r>
            <a:r>
              <a:rPr lang="en-US" sz="2400" b="1" dirty="0">
                <a:solidFill>
                  <a:schemeClr val="tx2"/>
                </a:solidFill>
                <a:latin typeface="Arial" panose="020B0604020202020204" pitchFamily="34" charset="0"/>
                <a:cs typeface="Arial" panose="020B0604020202020204" pitchFamily="34" charset="0"/>
              </a:rPr>
              <a:t>or</a:t>
            </a:r>
            <a:r>
              <a:rPr lang="en-US" sz="2400" dirty="0">
                <a:solidFill>
                  <a:schemeClr val="tx2"/>
                </a:solidFill>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Notice of Budget Hearing </a:t>
            </a:r>
            <a:r>
              <a:rPr lang="en-US" sz="2400" dirty="0">
                <a:solidFill>
                  <a:schemeClr val="tx2"/>
                </a:solidFill>
                <a:latin typeface="Arial" panose="020B0604020202020204" pitchFamily="34" charset="0"/>
                <a:cs typeface="Arial" panose="020B0604020202020204" pitchFamily="34" charset="0"/>
              </a:rPr>
              <a:t>ad (not both).</a:t>
            </a:r>
          </a:p>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This ad has no size requirements.</a:t>
            </a:r>
          </a:p>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ad must comply with all statutory budget requirements.</a:t>
            </a:r>
          </a:p>
          <a:p>
            <a:pPr marL="0" indent="0">
              <a:buNone/>
            </a:pPr>
            <a:endParaRPr lang="en-US" sz="2600" dirty="0">
              <a:solidFill>
                <a:schemeClr val="tx2"/>
              </a:solidFill>
              <a:latin typeface="Arial" panose="020B0604020202020204" pitchFamily="34" charset="0"/>
              <a:cs typeface="Arial" panose="020B0604020202020204" pitchFamily="34" charset="0"/>
            </a:endParaRPr>
          </a:p>
          <a:p>
            <a:endParaRPr lang="en-US" dirty="0"/>
          </a:p>
        </p:txBody>
      </p:sp>
      <p:sp>
        <p:nvSpPr>
          <p:cNvPr id="9" name="Title 1">
            <a:extLst>
              <a:ext uri="{FF2B5EF4-FFF2-40B4-BE49-F238E27FC236}">
                <a16:creationId xmlns:a16="http://schemas.microsoft.com/office/drawing/2014/main" id="{99DA131D-D4B4-4A54-9D26-EF60FF0A9E42}"/>
              </a:ext>
            </a:extLst>
          </p:cNvPr>
          <p:cNvSpPr>
            <a:spLocks noGrp="1"/>
          </p:cNvSpPr>
          <p:nvPr>
            <p:ph type="title"/>
          </p:nvPr>
        </p:nvSpPr>
        <p:spPr>
          <a:xfrm>
            <a:off x="273269" y="1208690"/>
            <a:ext cx="8607972" cy="130591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Summary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spTree>
    <p:extLst>
      <p:ext uri="{BB962C8B-B14F-4D97-AF65-F5344CB8AC3E}">
        <p14:creationId xmlns:p14="http://schemas.microsoft.com/office/powerpoint/2010/main" val="3855101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FF338-9467-48B4-A3B5-147532FC658C}"/>
              </a:ext>
            </a:extLst>
          </p:cNvPr>
          <p:cNvSpPr/>
          <p:nvPr/>
        </p:nvSpPr>
        <p:spPr>
          <a:xfrm>
            <a:off x="697118" y="3775295"/>
            <a:ext cx="7297092" cy="2218099"/>
          </a:xfrm>
          <a:prstGeom prst="rect">
            <a:avLst/>
          </a:prstGeom>
          <a:solidFill>
            <a:schemeClr val="bg1"/>
          </a:solidFill>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761301" y="2598345"/>
            <a:ext cx="7621398" cy="3636835"/>
          </a:xfrm>
        </p:spPr>
        <p:txBody>
          <a:bodyPr>
            <a:normAutofit/>
          </a:bodyPr>
          <a:lstStyle/>
          <a:p>
            <a:pPr marL="0" indent="0">
              <a:spcAft>
                <a:spcPts val="1200"/>
              </a:spcAft>
              <a:buNone/>
            </a:pPr>
            <a:r>
              <a:rPr lang="en-US" sz="2400" dirty="0">
                <a:solidFill>
                  <a:schemeClr val="tx2"/>
                </a:solidFill>
                <a:latin typeface="Arial" panose="020B0604020202020204" pitchFamily="34" charset="0"/>
                <a:cs typeface="Arial" panose="020B0604020202020204" pitchFamily="34" charset="0"/>
              </a:rPr>
              <a:t>If the proposed operating budget expenditures are more than last year's total operating expenditures, include this statement in </a:t>
            </a:r>
            <a:r>
              <a:rPr lang="en-US" sz="2400" b="1" dirty="0">
                <a:solidFill>
                  <a:schemeClr val="tx2"/>
                </a:solidFill>
                <a:latin typeface="Arial" panose="020B0604020202020204" pitchFamily="34" charset="0"/>
                <a:cs typeface="Arial" panose="020B0604020202020204" pitchFamily="34" charset="0"/>
              </a:rPr>
              <a:t>bold</a:t>
            </a:r>
            <a:r>
              <a:rPr lang="en-US" sz="2400" dirty="0">
                <a:solidFill>
                  <a:schemeClr val="tx2"/>
                </a:solidFill>
                <a:latin typeface="Arial" panose="020B0604020202020204" pitchFamily="34" charset="0"/>
                <a:cs typeface="Arial" panose="020B0604020202020204" pitchFamily="34" charset="0"/>
              </a:rPr>
              <a:t>. </a:t>
            </a:r>
            <a:endParaRPr lang="en-US" sz="2400" b="1" dirty="0">
              <a:solidFill>
                <a:schemeClr val="accent1"/>
              </a:solidFill>
              <a:latin typeface="Arial" panose="020B0604020202020204" pitchFamily="34" charset="0"/>
              <a:cs typeface="Arial" panose="020B0604020202020204" pitchFamily="34" charset="0"/>
            </a:endParaRPr>
          </a:p>
          <a:p>
            <a:pPr marL="0" indent="0">
              <a:buNone/>
            </a:pPr>
            <a:endParaRPr lang="en-US" sz="2000" b="1" dirty="0">
              <a:solidFill>
                <a:schemeClr val="tx2"/>
              </a:solidFill>
              <a:latin typeface="Arial" panose="020B0604020202020204" pitchFamily="34" charset="0"/>
              <a:cs typeface="Arial" panose="020B0604020202020204" pitchFamily="34" charset="0"/>
            </a:endParaRPr>
          </a:p>
          <a:p>
            <a:pPr marL="0" indent="0">
              <a:buNone/>
            </a:pPr>
            <a:r>
              <a:rPr lang="en-US" sz="2000" b="1" dirty="0">
                <a:solidFill>
                  <a:schemeClr val="tx2"/>
                </a:solidFill>
                <a:latin typeface="Arial" panose="020B0604020202020204" pitchFamily="34" charset="0"/>
                <a:cs typeface="Arial" panose="020B0604020202020204" pitchFamily="34" charset="0"/>
              </a:rPr>
              <a:t>THE PROPOSED OPERATING BUDGET EXPENDITURES </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OF </a:t>
            </a:r>
            <a:r>
              <a:rPr lang="en-US" sz="2000" dirty="0">
                <a:solidFill>
                  <a:schemeClr val="tx2"/>
                </a:solidFill>
                <a:latin typeface="Arial" panose="020B0604020202020204" pitchFamily="34" charset="0"/>
                <a:cs typeface="Arial" panose="020B0604020202020204" pitchFamily="34" charset="0"/>
              </a:rPr>
              <a:t>(name of taxing authority) </a:t>
            </a:r>
            <a:r>
              <a:rPr lang="en-US" sz="2000" b="1" dirty="0">
                <a:solidFill>
                  <a:schemeClr val="tx2"/>
                </a:solidFill>
                <a:latin typeface="Arial" panose="020B0604020202020204" pitchFamily="34" charset="0"/>
                <a:cs typeface="Arial" panose="020B0604020202020204" pitchFamily="34" charset="0"/>
              </a:rPr>
              <a:t>ARE</a:t>
            </a:r>
            <a:r>
              <a:rPr lang="en-US" sz="2000" dirty="0">
                <a:solidFill>
                  <a:schemeClr val="tx2"/>
                </a:solidFill>
                <a:latin typeface="Arial" panose="020B0604020202020204" pitchFamily="34" charset="0"/>
                <a:cs typeface="Arial" panose="020B0604020202020204" pitchFamily="34" charset="0"/>
              </a:rPr>
              <a:t> (percent, rounded to one decimal place) </a:t>
            </a:r>
            <a:r>
              <a:rPr lang="en-US" sz="2000" b="1" dirty="0">
                <a:solidFill>
                  <a:schemeClr val="tx2"/>
                </a:solidFill>
                <a:latin typeface="Arial" panose="020B0604020202020204" pitchFamily="34" charset="0"/>
                <a:cs typeface="Arial" panose="020B0604020202020204" pitchFamily="34" charset="0"/>
              </a:rPr>
              <a:t>MORE THAN LAST YEAR'S TOTAL OPERATING EXPENDITURES. </a:t>
            </a:r>
            <a:r>
              <a:rPr lang="en-US" sz="2000" dirty="0">
                <a:solidFill>
                  <a:schemeClr val="tx2"/>
                </a:solidFill>
                <a:latin typeface="Arial" panose="020B0604020202020204" pitchFamily="34" charset="0"/>
                <a:cs typeface="Arial" panose="020B0604020202020204" pitchFamily="34" charset="0"/>
              </a:rPr>
              <a:t>(s.200.065(3)(l), F.S.)</a:t>
            </a:r>
            <a:endParaRPr lang="en-US" sz="2000" b="1" dirty="0">
              <a:solidFill>
                <a:schemeClr val="tx2"/>
              </a:solidFill>
              <a:latin typeface="Arial" panose="020B0604020202020204" pitchFamily="34" charset="0"/>
              <a:cs typeface="Arial" panose="020B0604020202020204" pitchFamily="34" charset="0"/>
            </a:endParaRPr>
          </a:p>
          <a:p>
            <a:endParaRPr lang="en-US" dirty="0"/>
          </a:p>
        </p:txBody>
      </p:sp>
      <p:sp>
        <p:nvSpPr>
          <p:cNvPr id="6" name="Title 1">
            <a:extLst>
              <a:ext uri="{FF2B5EF4-FFF2-40B4-BE49-F238E27FC236}">
                <a16:creationId xmlns:a16="http://schemas.microsoft.com/office/drawing/2014/main" id="{E0BD2D7B-A9C0-452F-A451-8058A4E979F0}"/>
              </a:ext>
            </a:extLst>
          </p:cNvPr>
          <p:cNvSpPr>
            <a:spLocks noGrp="1"/>
          </p:cNvSpPr>
          <p:nvPr>
            <p:ph type="title"/>
          </p:nvPr>
        </p:nvSpPr>
        <p:spPr>
          <a:xfrm>
            <a:off x="273269" y="1208690"/>
            <a:ext cx="8607972" cy="130591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Summary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spTree>
    <p:extLst>
      <p:ext uri="{BB962C8B-B14F-4D97-AF65-F5344CB8AC3E}">
        <p14:creationId xmlns:p14="http://schemas.microsoft.com/office/powerpoint/2010/main" val="3676295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72" r="3870" b="12042"/>
          <a:stretch/>
        </p:blipFill>
        <p:spPr bwMode="auto">
          <a:xfrm>
            <a:off x="2039921" y="2970547"/>
            <a:ext cx="5181601" cy="3662219"/>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aphicFrame>
        <p:nvGraphicFramePr>
          <p:cNvPr id="2" name="Object 1">
            <a:extLst>
              <a:ext uri="{FF2B5EF4-FFF2-40B4-BE49-F238E27FC236}">
                <a16:creationId xmlns:a16="http://schemas.microsoft.com/office/drawing/2014/main" id="{25396605-9860-46FF-86AC-80D92BE66502}"/>
              </a:ext>
            </a:extLst>
          </p:cNvPr>
          <p:cNvGraphicFramePr>
            <a:graphicFrameLocks noChangeAspect="1"/>
          </p:cNvGraphicFramePr>
          <p:nvPr>
            <p:extLst>
              <p:ext uri="{D42A27DB-BD31-4B8C-83A1-F6EECF244321}">
                <p14:modId xmlns:p14="http://schemas.microsoft.com/office/powerpoint/2010/main" val="877385721"/>
              </p:ext>
            </p:extLst>
          </p:nvPr>
        </p:nvGraphicFramePr>
        <p:xfrm>
          <a:off x="2039921" y="2892165"/>
          <a:ext cx="5181601" cy="3740600"/>
        </p:xfrm>
        <a:graphic>
          <a:graphicData uri="http://schemas.openxmlformats.org/presentationml/2006/ole">
            <mc:AlternateContent xmlns:mc="http://schemas.openxmlformats.org/markup-compatibility/2006">
              <mc:Choice xmlns:v="urn:schemas-microsoft-com:vml" Requires="v">
                <p:oleObj spid="_x0000_s10261" name="Acrobat Document" r:id="rId5" imgW="5743439" imgH="4743191" progId="Acrobat.Document.11">
                  <p:embed/>
                </p:oleObj>
              </mc:Choice>
              <mc:Fallback>
                <p:oleObj name="Acrobat Document" r:id="rId5" imgW="5743439" imgH="4743191" progId="Acrobat.Document.11">
                  <p:embed/>
                  <p:pic>
                    <p:nvPicPr>
                      <p:cNvPr id="0" name=""/>
                      <p:cNvPicPr/>
                      <p:nvPr/>
                    </p:nvPicPr>
                    <p:blipFill>
                      <a:blip r:embed="rId6"/>
                      <a:stretch>
                        <a:fillRect/>
                      </a:stretch>
                    </p:blipFill>
                    <p:spPr>
                      <a:xfrm>
                        <a:off x="2039921" y="2892165"/>
                        <a:ext cx="5181601" cy="3740600"/>
                      </a:xfrm>
                      <a:prstGeom prst="rect">
                        <a:avLst/>
                      </a:prstGeom>
                    </p:spPr>
                  </p:pic>
                </p:oleObj>
              </mc:Fallback>
            </mc:AlternateContent>
          </a:graphicData>
        </a:graphic>
      </p:graphicFrame>
      <p:graphicFrame>
        <p:nvGraphicFramePr>
          <p:cNvPr id="6" name="Object 5">
            <a:hlinkClick r:id="" action="ppaction://ole?verb=0"/>
            <a:extLst>
              <a:ext uri="{FF2B5EF4-FFF2-40B4-BE49-F238E27FC236}">
                <a16:creationId xmlns:a16="http://schemas.microsoft.com/office/drawing/2014/main" id="{BEC02A76-29C2-4E14-90A0-9FDCD12F97C2}"/>
              </a:ext>
            </a:extLst>
          </p:cNvPr>
          <p:cNvGraphicFramePr>
            <a:graphicFrameLocks noChangeAspect="1"/>
          </p:cNvGraphicFramePr>
          <p:nvPr>
            <p:extLst>
              <p:ext uri="{D42A27DB-BD31-4B8C-83A1-F6EECF244321}">
                <p14:modId xmlns:p14="http://schemas.microsoft.com/office/powerpoint/2010/main" val="1007510877"/>
              </p:ext>
            </p:extLst>
          </p:nvPr>
        </p:nvGraphicFramePr>
        <p:xfrm>
          <a:off x="1844878" y="2970547"/>
          <a:ext cx="5813812" cy="3684095"/>
        </p:xfrm>
        <a:graphic>
          <a:graphicData uri="http://schemas.openxmlformats.org/presentationml/2006/ole">
            <mc:AlternateContent xmlns:mc="http://schemas.openxmlformats.org/markup-compatibility/2006">
              <mc:Choice xmlns:v="urn:schemas-microsoft-com:vml" Requires="v">
                <p:oleObj spid="_x0000_s10262" name="Acrobat Document" r:id="rId7" imgW="6276745" imgH="4038443" progId="Acrobat.Document.11">
                  <p:embed/>
                </p:oleObj>
              </mc:Choice>
              <mc:Fallback>
                <p:oleObj name="Acrobat Document" r:id="rId7" imgW="6276745" imgH="4038443" progId="Acrobat.Document.11">
                  <p:embed/>
                  <p:pic>
                    <p:nvPicPr>
                      <p:cNvPr id="0" name=""/>
                      <p:cNvPicPr/>
                      <p:nvPr/>
                    </p:nvPicPr>
                    <p:blipFill>
                      <a:blip r:embed="rId8"/>
                      <a:stretch>
                        <a:fillRect/>
                      </a:stretch>
                    </p:blipFill>
                    <p:spPr>
                      <a:xfrm>
                        <a:off x="1844878" y="2970547"/>
                        <a:ext cx="5813812" cy="3684095"/>
                      </a:xfrm>
                      <a:prstGeom prst="rect">
                        <a:avLst/>
                      </a:prstGeom>
                      <a:ln w="19050">
                        <a:solidFill>
                          <a:schemeClr val="tx1"/>
                        </a:solidFill>
                      </a:ln>
                    </p:spPr>
                  </p:pic>
                </p:oleObj>
              </mc:Fallback>
            </mc:AlternateContent>
          </a:graphicData>
        </a:graphic>
      </p:graphicFrame>
      <p:sp>
        <p:nvSpPr>
          <p:cNvPr id="5" name="Oval 4">
            <a:extLst>
              <a:ext uri="{FF2B5EF4-FFF2-40B4-BE49-F238E27FC236}">
                <a16:creationId xmlns:a16="http://schemas.microsoft.com/office/drawing/2014/main" id="{10903CF2-2893-49A1-939D-330362007E6C}"/>
              </a:ext>
            </a:extLst>
          </p:cNvPr>
          <p:cNvSpPr/>
          <p:nvPr/>
        </p:nvSpPr>
        <p:spPr>
          <a:xfrm>
            <a:off x="2212282" y="3124200"/>
            <a:ext cx="507900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D1726D7-7A28-458D-A6A6-4B1920448272}"/>
              </a:ext>
            </a:extLst>
          </p:cNvPr>
          <p:cNvSpPr txBox="1"/>
          <p:nvPr/>
        </p:nvSpPr>
        <p:spPr>
          <a:xfrm>
            <a:off x="3671165" y="2469203"/>
            <a:ext cx="1919115" cy="523220"/>
          </a:xfrm>
          <a:prstGeom prst="rect">
            <a:avLst/>
          </a:prstGeom>
          <a:noFill/>
        </p:spPr>
        <p:txBody>
          <a:bodyPr wrap="none" rtlCol="0">
            <a:spAutoFit/>
          </a:bodyPr>
          <a:lstStyle/>
          <a:p>
            <a:r>
              <a:rPr lang="en-US" sz="28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8" name="Title 1">
            <a:extLst>
              <a:ext uri="{FF2B5EF4-FFF2-40B4-BE49-F238E27FC236}">
                <a16:creationId xmlns:a16="http://schemas.microsoft.com/office/drawing/2014/main" id="{ADCFBCC5-525E-425B-AD81-7AD5F179BCF7}"/>
              </a:ext>
            </a:extLst>
          </p:cNvPr>
          <p:cNvSpPr>
            <a:spLocks noGrp="1"/>
          </p:cNvSpPr>
          <p:nvPr>
            <p:ph type="title"/>
          </p:nvPr>
        </p:nvSpPr>
        <p:spPr>
          <a:xfrm>
            <a:off x="273269" y="1208690"/>
            <a:ext cx="8607972" cy="130591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Summary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 </a:t>
            </a:r>
          </a:p>
        </p:txBody>
      </p:sp>
    </p:spTree>
    <p:extLst>
      <p:ext uri="{BB962C8B-B14F-4D97-AF65-F5344CB8AC3E}">
        <p14:creationId xmlns:p14="http://schemas.microsoft.com/office/powerpoint/2010/main" val="3562125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67A372-4B05-4C5B-8141-3C5C85AF27CB}"/>
              </a:ext>
            </a:extLst>
          </p:cNvPr>
          <p:cNvSpPr/>
          <p:nvPr/>
        </p:nvSpPr>
        <p:spPr>
          <a:xfrm>
            <a:off x="877063" y="4935568"/>
            <a:ext cx="7629936" cy="514225"/>
          </a:xfrm>
          <a:prstGeom prst="rect">
            <a:avLst/>
          </a:prstGeom>
          <a:solidFill>
            <a:schemeClr val="bg1"/>
          </a:solidFill>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Arial" panose="020B0604020202020204" pitchFamily="34" charset="0"/>
                <a:cs typeface="Arial" panose="020B0604020202020204" pitchFamily="34" charset="0"/>
              </a:rPr>
              <a:t>Do not adjourn the hearing. The hearing is to be recessed.</a:t>
            </a:r>
          </a:p>
        </p:txBody>
      </p:sp>
      <p:sp>
        <p:nvSpPr>
          <p:cNvPr id="2" name="Title 1"/>
          <p:cNvSpPr>
            <a:spLocks noGrp="1"/>
          </p:cNvSpPr>
          <p:nvPr>
            <p:ph type="title"/>
          </p:nvPr>
        </p:nvSpPr>
        <p:spPr>
          <a:xfrm>
            <a:off x="273269" y="1229709"/>
            <a:ext cx="8618483" cy="1261243"/>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Recessed Hearing Information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p>
        </p:txBody>
      </p:sp>
      <p:sp>
        <p:nvSpPr>
          <p:cNvPr id="3" name="Content Placeholder 2"/>
          <p:cNvSpPr>
            <a:spLocks noGrp="1"/>
          </p:cNvSpPr>
          <p:nvPr>
            <p:ph idx="1"/>
          </p:nvPr>
        </p:nvSpPr>
        <p:spPr>
          <a:xfrm>
            <a:off x="567559" y="2732690"/>
            <a:ext cx="8090666" cy="2101862"/>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If the hearing is recessed, the taxing authority must publish a </a:t>
            </a:r>
            <a:r>
              <a:rPr lang="en-US" sz="2400" i="1" dirty="0">
                <a:solidFill>
                  <a:schemeClr val="tx2"/>
                </a:solidFill>
                <a:latin typeface="Arial" panose="020B0604020202020204" pitchFamily="34" charset="0"/>
                <a:cs typeface="Arial" panose="020B0604020202020204" pitchFamily="34" charset="0"/>
              </a:rPr>
              <a:t>Notice of Continuation </a:t>
            </a:r>
            <a:r>
              <a:rPr lang="en-US" sz="2400" dirty="0">
                <a:solidFill>
                  <a:schemeClr val="tx2"/>
                </a:solidFill>
                <a:latin typeface="Arial" panose="020B0604020202020204" pitchFamily="34" charset="0"/>
                <a:cs typeface="Arial" panose="020B0604020202020204" pitchFamily="34" charset="0"/>
              </a:rPr>
              <a:t>in a newspaper of general circulation in the county.</a:t>
            </a:r>
          </a:p>
          <a:p>
            <a:pPr marL="0" indent="0">
              <a:buNone/>
            </a:pPr>
            <a:r>
              <a:rPr lang="en-US" sz="2400" dirty="0">
                <a:solidFill>
                  <a:schemeClr val="tx2"/>
                </a:solidFill>
                <a:latin typeface="Arial" panose="020B0604020202020204" pitchFamily="34" charset="0"/>
                <a:cs typeface="Arial" panose="020B0604020202020204" pitchFamily="34" charset="0"/>
              </a:rPr>
              <a:t>The notice will state the time, date, and location of </a:t>
            </a:r>
            <a:br>
              <a:rPr lang="en-US" sz="2400" dirty="0">
                <a:solidFill>
                  <a:schemeClr val="tx2"/>
                </a:solidFill>
                <a:latin typeface="Arial" panose="020B0604020202020204" pitchFamily="34" charset="0"/>
                <a:cs typeface="Arial" panose="020B0604020202020204" pitchFamily="34" charset="0"/>
              </a:rPr>
            </a:br>
            <a:r>
              <a:rPr lang="en-US" sz="2400" dirty="0">
                <a:solidFill>
                  <a:schemeClr val="tx2"/>
                </a:solidFill>
                <a:latin typeface="Arial" panose="020B0604020202020204" pitchFamily="34" charset="0"/>
                <a:cs typeface="Arial" panose="020B0604020202020204" pitchFamily="34" charset="0"/>
              </a:rPr>
              <a:t>the hearing. </a:t>
            </a:r>
          </a:p>
        </p:txBody>
      </p:sp>
      <p:pic>
        <p:nvPicPr>
          <p:cNvPr id="5" name="Picture 4" descr="Icon&#10;&#10;Description automatically generated">
            <a:extLst>
              <a:ext uri="{FF2B5EF4-FFF2-40B4-BE49-F238E27FC236}">
                <a16:creationId xmlns:a16="http://schemas.microsoft.com/office/drawing/2014/main" id="{2E9FE6F7-9280-4EBE-B05D-9A53C5717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40" y="4754835"/>
            <a:ext cx="437845" cy="437845"/>
          </a:xfrm>
          <a:prstGeom prst="rect">
            <a:avLst/>
          </a:prstGeom>
        </p:spPr>
      </p:pic>
    </p:spTree>
    <p:extLst>
      <p:ext uri="{BB962C8B-B14F-4D97-AF65-F5344CB8AC3E}">
        <p14:creationId xmlns:p14="http://schemas.microsoft.com/office/powerpoint/2010/main" val="2365445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0600" y="2971800"/>
            <a:ext cx="6934200" cy="3352800"/>
          </a:xfrm>
          <a:prstGeom prst="rect">
            <a:avLst/>
          </a:prstGeom>
          <a:solidFill>
            <a:srgbClr val="FFFFFF"/>
          </a:solidFill>
          <a:ln w="12700">
            <a:solidFill>
              <a:sysClr val="windowText" lastClr="000000"/>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buNone/>
              <a:defRPr/>
            </a:pPr>
            <a:r>
              <a:rPr lang="en-US" altLang="en-US" b="1" dirty="0">
                <a:solidFill>
                  <a:schemeClr val="tx2"/>
                </a:solidFill>
                <a:latin typeface="Constantia"/>
              </a:rPr>
              <a:t>NOTICE OF CONTINUATION</a:t>
            </a:r>
          </a:p>
          <a:p>
            <a:pPr algn="ctr" eaLnBrk="1" hangingPunct="1">
              <a:buNone/>
              <a:defRPr/>
            </a:pPr>
            <a:r>
              <a:rPr lang="en-US" altLang="en-US" dirty="0">
                <a:solidFill>
                  <a:schemeClr val="tx2"/>
                </a:solidFill>
                <a:latin typeface="Constantia"/>
              </a:rPr>
              <a:t>The tentative/final budget hearing held on</a:t>
            </a:r>
            <a:r>
              <a:rPr lang="en-US" altLang="en-US" i="1" dirty="0">
                <a:solidFill>
                  <a:schemeClr val="tx2"/>
                </a:solidFill>
                <a:latin typeface="Constantia"/>
              </a:rPr>
              <a:t> (date of hearing)</a:t>
            </a:r>
            <a:endParaRPr lang="en-US" altLang="en-US" dirty="0">
              <a:solidFill>
                <a:schemeClr val="tx2"/>
              </a:solidFill>
              <a:latin typeface="Constantia"/>
            </a:endParaRPr>
          </a:p>
          <a:p>
            <a:pPr algn="ctr" eaLnBrk="1" hangingPunct="1">
              <a:buNone/>
              <a:defRPr/>
            </a:pPr>
            <a:r>
              <a:rPr lang="en-US" altLang="en-US" dirty="0">
                <a:solidFill>
                  <a:schemeClr val="tx2"/>
                </a:solidFill>
                <a:latin typeface="Constantia"/>
              </a:rPr>
              <a:t>For the </a:t>
            </a:r>
            <a:r>
              <a:rPr lang="en-US" altLang="en-US" i="1" dirty="0">
                <a:solidFill>
                  <a:schemeClr val="tx2"/>
                </a:solidFill>
                <a:latin typeface="Constantia"/>
              </a:rPr>
              <a:t>(name of taxing authority)</a:t>
            </a:r>
            <a:r>
              <a:rPr lang="en-US" altLang="en-US" dirty="0">
                <a:solidFill>
                  <a:schemeClr val="tx2"/>
                </a:solidFill>
                <a:latin typeface="Constantia"/>
              </a:rPr>
              <a:t> was recessed and will be continued on</a:t>
            </a:r>
            <a:endParaRPr lang="en-US" altLang="en-US" i="1" dirty="0">
              <a:solidFill>
                <a:schemeClr val="tx2"/>
              </a:solidFill>
              <a:latin typeface="Constantia"/>
            </a:endParaRPr>
          </a:p>
          <a:p>
            <a:pPr algn="ctr" eaLnBrk="1" hangingPunct="1">
              <a:buNone/>
              <a:defRPr/>
            </a:pPr>
            <a:r>
              <a:rPr lang="en-US" altLang="en-US" b="1" i="1" dirty="0">
                <a:solidFill>
                  <a:schemeClr val="tx2"/>
                </a:solidFill>
                <a:latin typeface="Constantia"/>
              </a:rPr>
              <a:t>(Date, time, and location of new hearing). </a:t>
            </a:r>
            <a:endParaRPr lang="en-US" altLang="en-US" b="1" dirty="0">
              <a:solidFill>
                <a:schemeClr val="tx2"/>
              </a:solidFill>
              <a:latin typeface="Constantia"/>
            </a:endParaRPr>
          </a:p>
          <a:p>
            <a:pPr algn="ctr" eaLnBrk="1" hangingPunct="1">
              <a:buNone/>
              <a:defRPr/>
            </a:pPr>
            <a:r>
              <a:rPr lang="en-US" altLang="en-US" dirty="0">
                <a:solidFill>
                  <a:schemeClr val="tx2"/>
                </a:solidFill>
                <a:latin typeface="Constantia"/>
              </a:rPr>
              <a:t>(Include name of town)</a:t>
            </a:r>
          </a:p>
        </p:txBody>
      </p:sp>
      <p:sp>
        <p:nvSpPr>
          <p:cNvPr id="6" name="Title 1">
            <a:extLst>
              <a:ext uri="{FF2B5EF4-FFF2-40B4-BE49-F238E27FC236}">
                <a16:creationId xmlns:a16="http://schemas.microsoft.com/office/drawing/2014/main" id="{B04212B1-7C64-4A1A-8AEB-D4D181120581}"/>
              </a:ext>
            </a:extLst>
          </p:cNvPr>
          <p:cNvSpPr>
            <a:spLocks noGrp="1"/>
          </p:cNvSpPr>
          <p:nvPr>
            <p:ph type="title"/>
          </p:nvPr>
        </p:nvSpPr>
        <p:spPr>
          <a:xfrm>
            <a:off x="273269" y="1229710"/>
            <a:ext cx="8618483" cy="1660636"/>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Recessed Hearing Information </a:t>
            </a:r>
            <a: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Ad</a:t>
            </a:r>
            <a:b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2400" b="1"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EXAMPLE</a:t>
            </a:r>
            <a:endParaRPr lang="en-US" sz="3600" b="1"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2905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63FF4E6F-0AC6-4CB3-88FA-4FE3E5FC53FA}"/>
              </a:ext>
            </a:extLst>
          </p:cNvPr>
          <p:cNvSpPr>
            <a:spLocks noGrp="1" noChangeArrowheads="1"/>
          </p:cNvSpPr>
          <p:nvPr>
            <p:ph type="title"/>
          </p:nvPr>
        </p:nvSpPr>
        <p:spPr>
          <a:xfrm>
            <a:off x="457200" y="1295400"/>
            <a:ext cx="3347546" cy="3150476"/>
          </a:xfrm>
        </p:spPr>
        <p:txBody>
          <a:bodyPr>
            <a:normAutofit/>
          </a:bodyPr>
          <a:lstStyle/>
          <a:p>
            <a:pPr eaLnBrk="1" hangingPunct="1">
              <a:defRPr/>
            </a:pPr>
            <a:r>
              <a:rPr lang="en-US" altLang="en-US" sz="3600" b="1" dirty="0">
                <a:solidFill>
                  <a:schemeClr val="tx2"/>
                </a:solidFill>
                <a:latin typeface="Arial" panose="020B0604020202020204" pitchFamily="34" charset="0"/>
                <a:cs typeface="Arial" panose="020B0604020202020204" pitchFamily="34" charset="0"/>
              </a:rPr>
              <a:t>Newspaper Example</a:t>
            </a:r>
            <a:br>
              <a:rPr lang="en-US" altLang="en-US" sz="3600" dirty="0">
                <a:solidFill>
                  <a:schemeClr val="tx2"/>
                </a:solidFill>
              </a:rPr>
            </a:br>
            <a:r>
              <a:rPr lang="en-US" altLang="en-US" sz="3600" dirty="0">
                <a:solidFill>
                  <a:schemeClr val="tx2"/>
                </a:solidFill>
                <a:latin typeface="Arial" panose="020B0604020202020204" pitchFamily="34" charset="0"/>
                <a:cs typeface="Arial" panose="020B0604020202020204" pitchFamily="34" charset="0"/>
              </a:rPr>
              <a:t>Notice of Continuation</a:t>
            </a:r>
          </a:p>
        </p:txBody>
      </p:sp>
      <p:pic>
        <p:nvPicPr>
          <p:cNvPr id="140291" name="Picture 6">
            <a:extLst>
              <a:ext uri="{FF2B5EF4-FFF2-40B4-BE49-F238E27FC236}">
                <a16:creationId xmlns:a16="http://schemas.microsoft.com/office/drawing/2014/main" id="{B5299DA2-D709-4A32-BBD1-4AE8D340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6905">
            <a:off x="4509266" y="1219201"/>
            <a:ext cx="3340100" cy="5399088"/>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Object 2">
            <a:hlinkClick r:id="" action="ppaction://ole?verb=0"/>
            <a:extLst>
              <a:ext uri="{FF2B5EF4-FFF2-40B4-BE49-F238E27FC236}">
                <a16:creationId xmlns:a16="http://schemas.microsoft.com/office/drawing/2014/main" id="{F07BA80A-7985-4882-A9DA-BAB3C20CFB65}"/>
              </a:ext>
            </a:extLst>
          </p:cNvPr>
          <p:cNvGraphicFramePr>
            <a:graphicFrameLocks noChangeAspect="1"/>
          </p:cNvGraphicFramePr>
          <p:nvPr>
            <p:extLst>
              <p:ext uri="{D42A27DB-BD31-4B8C-83A1-F6EECF244321}">
                <p14:modId xmlns:p14="http://schemas.microsoft.com/office/powerpoint/2010/main" val="2056536762"/>
              </p:ext>
            </p:extLst>
          </p:nvPr>
        </p:nvGraphicFramePr>
        <p:xfrm>
          <a:off x="4458305" y="1206826"/>
          <a:ext cx="3595411" cy="5423838"/>
        </p:xfrm>
        <a:graphic>
          <a:graphicData uri="http://schemas.openxmlformats.org/presentationml/2006/ole">
            <mc:AlternateContent xmlns:mc="http://schemas.openxmlformats.org/markup-compatibility/2006">
              <mc:Choice xmlns:v="urn:schemas-microsoft-com:vml" Requires="v">
                <p:oleObj spid="_x0000_s6159" name="Acrobat Document" r:id="rId4" imgW="4628792" imgH="6981491" progId="Acrobat.Document.11">
                  <p:embed/>
                </p:oleObj>
              </mc:Choice>
              <mc:Fallback>
                <p:oleObj name="Acrobat Document" r:id="rId4" imgW="4628792" imgH="6981491" progId="Acrobat.Document.11">
                  <p:embed/>
                  <p:pic>
                    <p:nvPicPr>
                      <p:cNvPr id="0" name=""/>
                      <p:cNvPicPr/>
                      <p:nvPr/>
                    </p:nvPicPr>
                    <p:blipFill>
                      <a:blip r:embed="rId5"/>
                      <a:stretch>
                        <a:fillRect/>
                      </a:stretch>
                    </p:blipFill>
                    <p:spPr>
                      <a:xfrm>
                        <a:off x="4458305" y="1206826"/>
                        <a:ext cx="3595411" cy="5423838"/>
                      </a:xfrm>
                      <a:prstGeom prst="rect">
                        <a:avLst/>
                      </a:prstGeom>
                      <a:ln w="19050">
                        <a:solidFill>
                          <a:schemeClr val="tx1"/>
                        </a:solidFill>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B800-9373-48C3-B6CB-3027A0E486FF}"/>
              </a:ext>
            </a:extLst>
          </p:cNvPr>
          <p:cNvSpPr>
            <a:spLocks noGrp="1"/>
          </p:cNvSpPr>
          <p:nvPr>
            <p:ph type="title"/>
          </p:nvPr>
        </p:nvSpPr>
        <p:spPr>
          <a:xfrm>
            <a:off x="266700" y="1230950"/>
            <a:ext cx="8601075" cy="1236025"/>
          </a:xfrm>
        </p:spPr>
        <p:txBody>
          <a:bodyPr>
            <a:normAutofit/>
          </a:bodyPr>
          <a:lstStyle/>
          <a:p>
            <a:pPr lvl="0">
              <a:spcBef>
                <a:spcPct val="20000"/>
              </a:spcBef>
            </a:pPr>
            <a:r>
              <a:rPr lang="en-US" sz="3600" cap="none"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b="0" i="1" cap="none" dirty="0">
                <a:solidFill>
                  <a:schemeClr val="tx2"/>
                </a:solidFill>
                <a:latin typeface="Segoe UI" panose="020B0502040204020203" pitchFamily="34" charset="0"/>
                <a:ea typeface="+mn-ea"/>
                <a:cs typeface="Segoe UI" panose="020B0502040204020203" pitchFamily="34" charset="0"/>
              </a:rPr>
              <a:t>Rescheduled Hearing Information </a:t>
            </a:r>
            <a:r>
              <a:rPr lang="en-US" sz="3600" b="0" cap="none" dirty="0">
                <a:solidFill>
                  <a:schemeClr val="tx2"/>
                </a:solidFill>
                <a:latin typeface="Segoe UI" panose="020B0502040204020203" pitchFamily="34" charset="0"/>
                <a:ea typeface="+mn-ea"/>
                <a:cs typeface="Segoe UI" panose="020B0502040204020203" pitchFamily="34" charset="0"/>
              </a:rPr>
              <a:t>Ad</a:t>
            </a:r>
            <a:endParaRPr lang="en-US" sz="3100" b="0" i="1" dirty="0"/>
          </a:p>
        </p:txBody>
      </p:sp>
      <p:sp>
        <p:nvSpPr>
          <p:cNvPr id="3" name="Text Placeholder 2">
            <a:extLst>
              <a:ext uri="{FF2B5EF4-FFF2-40B4-BE49-F238E27FC236}">
                <a16:creationId xmlns:a16="http://schemas.microsoft.com/office/drawing/2014/main" id="{58C8657B-5D86-4C92-A505-6F8C2457E297}"/>
              </a:ext>
            </a:extLst>
          </p:cNvPr>
          <p:cNvSpPr>
            <a:spLocks noGrp="1"/>
          </p:cNvSpPr>
          <p:nvPr>
            <p:ph type="body" idx="1"/>
          </p:nvPr>
        </p:nvSpPr>
        <p:spPr>
          <a:xfrm>
            <a:off x="966281" y="2761308"/>
            <a:ext cx="7548664" cy="3422210"/>
          </a:xfrm>
        </p:spPr>
        <p:txBody>
          <a:bodyPr>
            <a:normAutofit/>
          </a:bodyPr>
          <a:lstStyle/>
          <a:p>
            <a:pPr algn="l">
              <a:spcBef>
                <a:spcPts val="0"/>
              </a:spcBef>
            </a:pPr>
            <a:r>
              <a:rPr lang="en-US" sz="2400" dirty="0">
                <a:solidFill>
                  <a:schemeClr val="tx2"/>
                </a:solidFill>
                <a:latin typeface="Arial" panose="020B0604020202020204" pitchFamily="34" charset="0"/>
                <a:cs typeface="Arial" panose="020B0604020202020204" pitchFamily="34" charset="0"/>
              </a:rPr>
              <a:t>If a hearing is postponed or rescheduled due to circumstances beyond the taxing authority’s control, the authority should publish a </a:t>
            </a:r>
            <a:r>
              <a:rPr lang="en-US" sz="2400" i="1" dirty="0">
                <a:solidFill>
                  <a:schemeClr val="tx2"/>
                </a:solidFill>
                <a:latin typeface="Arial" panose="020B0604020202020204" pitchFamily="34" charset="0"/>
                <a:cs typeface="Arial" panose="020B0604020202020204" pitchFamily="34" charset="0"/>
              </a:rPr>
              <a:t>Notice of Rescheduled Hearing </a:t>
            </a:r>
            <a:r>
              <a:rPr lang="en-US" sz="2400" dirty="0">
                <a:solidFill>
                  <a:schemeClr val="tx2"/>
                </a:solidFill>
                <a:latin typeface="Arial" panose="020B0604020202020204" pitchFamily="34" charset="0"/>
                <a:cs typeface="Arial" panose="020B0604020202020204" pitchFamily="34" charset="0"/>
              </a:rPr>
              <a:t>in a newspaper of general circulation in </a:t>
            </a:r>
            <a:br>
              <a:rPr lang="en-US" sz="2400" dirty="0">
                <a:solidFill>
                  <a:schemeClr val="tx2"/>
                </a:solidFill>
                <a:latin typeface="Arial" panose="020B0604020202020204" pitchFamily="34" charset="0"/>
                <a:cs typeface="Arial" panose="020B0604020202020204" pitchFamily="34" charset="0"/>
              </a:rPr>
            </a:br>
            <a:r>
              <a:rPr lang="en-US" sz="2400" dirty="0">
                <a:solidFill>
                  <a:schemeClr val="tx2"/>
                </a:solidFill>
                <a:latin typeface="Arial" panose="020B0604020202020204" pitchFamily="34" charset="0"/>
                <a:cs typeface="Arial" panose="020B0604020202020204" pitchFamily="34" charset="0"/>
              </a:rPr>
              <a:t>the county.</a:t>
            </a:r>
          </a:p>
          <a:p>
            <a:pPr>
              <a:spcBef>
                <a:spcPts val="0"/>
              </a:spcBef>
            </a:pPr>
            <a:endParaRPr lang="en-US" sz="2400" dirty="0">
              <a:solidFill>
                <a:schemeClr val="tx2"/>
              </a:solidFill>
              <a:latin typeface="Arial" panose="020B0604020202020204" pitchFamily="34" charset="0"/>
              <a:cs typeface="Arial" panose="020B0604020202020204" pitchFamily="34" charset="0"/>
            </a:endParaRPr>
          </a:p>
          <a:p>
            <a:pPr algn="l">
              <a:spcBef>
                <a:spcPts val="0"/>
              </a:spcBef>
            </a:pPr>
            <a:r>
              <a:rPr lang="en-US" sz="2400" dirty="0">
                <a:solidFill>
                  <a:schemeClr val="tx2"/>
                </a:solidFill>
                <a:latin typeface="Arial" panose="020B0604020202020204" pitchFamily="34" charset="0"/>
                <a:cs typeface="Arial" panose="020B0604020202020204" pitchFamily="34" charset="0"/>
              </a:rPr>
              <a:t>The notice must state the time, date, and location of the rescheduled hearing. </a:t>
            </a:r>
          </a:p>
        </p:txBody>
      </p:sp>
    </p:spTree>
    <p:extLst>
      <p:ext uri="{BB962C8B-B14F-4D97-AF65-F5344CB8AC3E}">
        <p14:creationId xmlns:p14="http://schemas.microsoft.com/office/powerpoint/2010/main" val="217211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9B623-728C-4D73-A468-0BD856C81874}"/>
              </a:ext>
            </a:extLst>
          </p:cNvPr>
          <p:cNvSpPr txBox="1"/>
          <p:nvPr/>
        </p:nvSpPr>
        <p:spPr>
          <a:xfrm>
            <a:off x="4791075" y="881316"/>
            <a:ext cx="1647825" cy="6447919"/>
          </a:xfrm>
          <a:prstGeom prst="rect">
            <a:avLst/>
          </a:prstGeom>
          <a:noFill/>
        </p:spPr>
        <p:txBody>
          <a:bodyPr wrap="square" rtlCol="0">
            <a:spAutoFit/>
          </a:bodyPr>
          <a:lstStyle/>
          <a:p>
            <a:r>
              <a:rPr lang="en-US" sz="41300" b="1" dirty="0">
                <a:solidFill>
                  <a:schemeClr val="bg1">
                    <a:lumMod val="90000"/>
                  </a:schemeClr>
                </a:solidFill>
                <a:latin typeface="Segoe UI" panose="020B0502040204020203" pitchFamily="34" charset="0"/>
                <a:cs typeface="Segoe UI" panose="020B0502040204020203" pitchFamily="34" charset="0"/>
              </a:rPr>
              <a:t>2</a:t>
            </a:r>
          </a:p>
        </p:txBody>
      </p:sp>
      <p:sp>
        <p:nvSpPr>
          <p:cNvPr id="2" name="Title 1"/>
          <p:cNvSpPr>
            <a:spLocks noGrp="1"/>
          </p:cNvSpPr>
          <p:nvPr>
            <p:ph type="title"/>
          </p:nvPr>
        </p:nvSpPr>
        <p:spPr>
          <a:xfrm>
            <a:off x="276225" y="1219200"/>
            <a:ext cx="8601075" cy="1209675"/>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3" name="Content Placeholder 2"/>
          <p:cNvSpPr>
            <a:spLocks noGrp="1"/>
          </p:cNvSpPr>
          <p:nvPr>
            <p:ph idx="1"/>
          </p:nvPr>
        </p:nvSpPr>
        <p:spPr>
          <a:xfrm>
            <a:off x="809626" y="3294062"/>
            <a:ext cx="5915024" cy="1868488"/>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authorities must hold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two</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public </a:t>
            </a:r>
            <a:b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hearings to adopt a millage rate </a:t>
            </a:r>
            <a:b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and budget.</a:t>
            </a: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1296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0600" y="2971800"/>
            <a:ext cx="6934200" cy="33528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buNone/>
              <a:defRPr/>
            </a:pPr>
            <a:r>
              <a:rPr lang="en-US" altLang="en-US" sz="2400" b="1" dirty="0">
                <a:solidFill>
                  <a:schemeClr val="tx2"/>
                </a:solidFill>
                <a:latin typeface="Constantia"/>
              </a:rPr>
              <a:t>NOTICE OF RESCHEDULED HEARING</a:t>
            </a:r>
          </a:p>
          <a:p>
            <a:pPr algn="ctr" eaLnBrk="1" hangingPunct="1">
              <a:buNone/>
              <a:defRPr/>
            </a:pPr>
            <a:r>
              <a:rPr lang="en-US" altLang="en-US" sz="2400" dirty="0">
                <a:solidFill>
                  <a:schemeClr val="tx2"/>
                </a:solidFill>
                <a:latin typeface="Constantia"/>
              </a:rPr>
              <a:t>The tentative/final hearing adopting a millage and budget on</a:t>
            </a:r>
            <a:r>
              <a:rPr lang="en-US" altLang="en-US" sz="2400" i="1" dirty="0">
                <a:solidFill>
                  <a:schemeClr val="tx2"/>
                </a:solidFill>
                <a:latin typeface="Constantia"/>
              </a:rPr>
              <a:t> (hearing date)</a:t>
            </a:r>
            <a:endParaRPr lang="en-US" altLang="en-US" sz="2400" dirty="0">
              <a:solidFill>
                <a:schemeClr val="tx2"/>
              </a:solidFill>
              <a:latin typeface="Constantia"/>
            </a:endParaRPr>
          </a:p>
          <a:p>
            <a:pPr algn="ctr" eaLnBrk="1" hangingPunct="1">
              <a:buNone/>
              <a:defRPr/>
            </a:pPr>
            <a:r>
              <a:rPr lang="en-US" altLang="en-US" sz="2400" dirty="0">
                <a:solidFill>
                  <a:schemeClr val="tx2"/>
                </a:solidFill>
                <a:latin typeface="Constantia"/>
              </a:rPr>
              <a:t>for the </a:t>
            </a:r>
            <a:r>
              <a:rPr lang="en-US" altLang="en-US" sz="2400" i="1" dirty="0">
                <a:solidFill>
                  <a:schemeClr val="tx2"/>
                </a:solidFill>
                <a:latin typeface="Constantia"/>
              </a:rPr>
              <a:t>(name of taxing authority)</a:t>
            </a:r>
            <a:r>
              <a:rPr lang="en-US" altLang="en-US" sz="2400" dirty="0">
                <a:solidFill>
                  <a:schemeClr val="tx2"/>
                </a:solidFill>
                <a:latin typeface="Constantia"/>
              </a:rPr>
              <a:t> is being rescheduled due to (named storm).</a:t>
            </a:r>
          </a:p>
          <a:p>
            <a:pPr eaLnBrk="1" hangingPunct="1">
              <a:buNone/>
              <a:defRPr/>
            </a:pPr>
            <a:r>
              <a:rPr lang="en-US" altLang="en-US" sz="2400" dirty="0">
                <a:solidFill>
                  <a:schemeClr val="tx2"/>
                </a:solidFill>
                <a:latin typeface="Constantia"/>
              </a:rPr>
              <a:t>  A rescheduled (tentative/final) budget hearing will be held on:</a:t>
            </a:r>
            <a:endParaRPr lang="en-US" altLang="en-US" sz="2400" i="1" dirty="0">
              <a:solidFill>
                <a:schemeClr val="tx2"/>
              </a:solidFill>
              <a:latin typeface="Constantia"/>
            </a:endParaRPr>
          </a:p>
          <a:p>
            <a:pPr algn="ctr" eaLnBrk="1" hangingPunct="1">
              <a:buNone/>
              <a:defRPr/>
            </a:pPr>
            <a:r>
              <a:rPr lang="en-US" altLang="en-US" sz="2400" b="1" i="1" dirty="0">
                <a:solidFill>
                  <a:schemeClr val="tx2"/>
                </a:solidFill>
                <a:latin typeface="Constantia"/>
              </a:rPr>
              <a:t>(Date, time, and meeting place) </a:t>
            </a:r>
            <a:endParaRPr lang="en-US" altLang="en-US" sz="2400" b="1" dirty="0">
              <a:solidFill>
                <a:schemeClr val="tx2"/>
              </a:solidFill>
              <a:latin typeface="Constantia"/>
            </a:endParaRPr>
          </a:p>
        </p:txBody>
      </p:sp>
      <p:sp>
        <p:nvSpPr>
          <p:cNvPr id="6" name="Title 1">
            <a:extLst>
              <a:ext uri="{FF2B5EF4-FFF2-40B4-BE49-F238E27FC236}">
                <a16:creationId xmlns:a16="http://schemas.microsoft.com/office/drawing/2014/main" id="{1194E156-11B4-4FBB-A1D1-8C78AD33EF22}"/>
              </a:ext>
            </a:extLst>
          </p:cNvPr>
          <p:cNvSpPr>
            <a:spLocks noGrp="1"/>
          </p:cNvSpPr>
          <p:nvPr>
            <p:ph type="title"/>
          </p:nvPr>
        </p:nvSpPr>
        <p:spPr>
          <a:xfrm>
            <a:off x="266700" y="1259525"/>
            <a:ext cx="8601075" cy="1607499"/>
          </a:xfrm>
        </p:spPr>
        <p:txBody>
          <a:bodyPr>
            <a:normAutofit/>
          </a:bodyPr>
          <a:lstStyle/>
          <a:p>
            <a:pPr lvl="0">
              <a:spcBef>
                <a:spcPct val="20000"/>
              </a:spcBef>
            </a:pPr>
            <a:r>
              <a:rPr lang="en-US" sz="3600" b="1" cap="none"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sz="3600"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b="0" i="1" cap="none" dirty="0">
                <a:solidFill>
                  <a:schemeClr val="tx2"/>
                </a:solidFill>
                <a:latin typeface="Segoe UI" panose="020B0502040204020203" pitchFamily="34" charset="0"/>
                <a:ea typeface="+mn-ea"/>
                <a:cs typeface="Segoe UI" panose="020B0502040204020203" pitchFamily="34" charset="0"/>
              </a:rPr>
              <a:t>Rescheduled Hearing Information </a:t>
            </a:r>
            <a:r>
              <a:rPr lang="en-US" sz="3600" b="0" cap="none" dirty="0">
                <a:solidFill>
                  <a:schemeClr val="tx2"/>
                </a:solidFill>
                <a:latin typeface="Segoe UI" panose="020B0502040204020203" pitchFamily="34" charset="0"/>
                <a:ea typeface="+mn-ea"/>
                <a:cs typeface="Segoe UI" panose="020B0502040204020203" pitchFamily="34" charset="0"/>
              </a:rPr>
              <a:t>Ad</a:t>
            </a:r>
            <a:br>
              <a:rPr lang="en-US" sz="3600" b="0" cap="none" dirty="0">
                <a:solidFill>
                  <a:schemeClr val="tx2"/>
                </a:solidFill>
                <a:latin typeface="Segoe UI" panose="020B0502040204020203" pitchFamily="34" charset="0"/>
                <a:ea typeface="+mn-ea"/>
                <a:cs typeface="Segoe UI" panose="020B0502040204020203" pitchFamily="34" charset="0"/>
              </a:rPr>
            </a:br>
            <a:r>
              <a:rPr lang="en-US" sz="2700" b="1" cap="none" dirty="0">
                <a:solidFill>
                  <a:schemeClr val="tx2"/>
                </a:solidFill>
                <a:latin typeface="Segoe UI" panose="020B0502040204020203" pitchFamily="34" charset="0"/>
                <a:ea typeface="+mn-ea"/>
                <a:cs typeface="Segoe UI" panose="020B0502040204020203" pitchFamily="34" charset="0"/>
              </a:rPr>
              <a:t>EXAMPLE</a:t>
            </a:r>
            <a:endParaRPr lang="en-US" sz="3100" b="1" i="1" dirty="0"/>
          </a:p>
        </p:txBody>
      </p:sp>
    </p:spTree>
    <p:extLst>
      <p:ext uri="{BB962C8B-B14F-4D97-AF65-F5344CB8AC3E}">
        <p14:creationId xmlns:p14="http://schemas.microsoft.com/office/powerpoint/2010/main" val="14595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D88F31F1-D077-4A33-9E03-5B76058CD092}"/>
              </a:ext>
            </a:extLst>
          </p:cNvPr>
          <p:cNvSpPr>
            <a:spLocks noGrp="1" noChangeArrowheads="1"/>
          </p:cNvSpPr>
          <p:nvPr>
            <p:ph type="title"/>
          </p:nvPr>
        </p:nvSpPr>
        <p:spPr>
          <a:xfrm>
            <a:off x="823353" y="1381125"/>
            <a:ext cx="3200400" cy="3505200"/>
          </a:xfrm>
        </p:spPr>
        <p:txBody>
          <a:bodyPr/>
          <a:lstStyle/>
          <a:p>
            <a:pPr eaLnBrk="1" hangingPunct="1">
              <a:defRPr/>
            </a:pPr>
            <a:r>
              <a:rPr lang="en-US" altLang="en-US" sz="4000" b="1" dirty="0">
                <a:solidFill>
                  <a:schemeClr val="tx2"/>
                </a:solidFill>
                <a:latin typeface="Segoe UI" panose="020B0502040204020203" pitchFamily="34" charset="0"/>
                <a:cs typeface="Segoe UI" panose="020B0502040204020203" pitchFamily="34" charset="0"/>
              </a:rPr>
              <a:t>Newspaper Example</a:t>
            </a:r>
            <a:br>
              <a:rPr lang="en-US" altLang="en-US" b="1" dirty="0">
                <a:solidFill>
                  <a:schemeClr val="tx2"/>
                </a:solidFill>
                <a:latin typeface="Segoe UI" panose="020B0502040204020203" pitchFamily="34" charset="0"/>
                <a:cs typeface="Segoe UI" panose="020B0502040204020203" pitchFamily="34" charset="0"/>
              </a:rPr>
            </a:br>
            <a:r>
              <a:rPr lang="en-US" altLang="en-US" sz="3600" dirty="0">
                <a:solidFill>
                  <a:schemeClr val="tx2"/>
                </a:solidFill>
                <a:latin typeface="Segoe UI" panose="020B0502040204020203" pitchFamily="34" charset="0"/>
                <a:cs typeface="Segoe UI" panose="020B0502040204020203" pitchFamily="34" charset="0"/>
              </a:rPr>
              <a:t>Notice of Rescheduled Hearing</a:t>
            </a:r>
          </a:p>
        </p:txBody>
      </p:sp>
      <p:pic>
        <p:nvPicPr>
          <p:cNvPr id="145411" name="Picture 6">
            <a:extLst>
              <a:ext uri="{FF2B5EF4-FFF2-40B4-BE49-F238E27FC236}">
                <a16:creationId xmlns:a16="http://schemas.microsoft.com/office/drawing/2014/main" id="{EB73DE03-7083-4345-B3C8-43A1FA9B1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4020">
            <a:off x="4667249" y="1162050"/>
            <a:ext cx="3362325" cy="5410200"/>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Object 1">
            <a:hlinkClick r:id="" action="ppaction://ole?verb=0"/>
            <a:extLst>
              <a:ext uri="{FF2B5EF4-FFF2-40B4-BE49-F238E27FC236}">
                <a16:creationId xmlns:a16="http://schemas.microsoft.com/office/drawing/2014/main" id="{ACDE33FA-908D-47FE-A84E-C665C43C7A2F}"/>
              </a:ext>
            </a:extLst>
          </p:cNvPr>
          <p:cNvGraphicFramePr>
            <a:graphicFrameLocks noChangeAspect="1"/>
          </p:cNvGraphicFramePr>
          <p:nvPr>
            <p:extLst>
              <p:ext uri="{D42A27DB-BD31-4B8C-83A1-F6EECF244321}">
                <p14:modId xmlns:p14="http://schemas.microsoft.com/office/powerpoint/2010/main" val="2516854234"/>
              </p:ext>
            </p:extLst>
          </p:nvPr>
        </p:nvGraphicFramePr>
        <p:xfrm>
          <a:off x="4678549" y="1209505"/>
          <a:ext cx="3512819" cy="5430446"/>
        </p:xfrm>
        <a:graphic>
          <a:graphicData uri="http://schemas.openxmlformats.org/presentationml/2006/ole">
            <mc:AlternateContent xmlns:mc="http://schemas.openxmlformats.org/markup-compatibility/2006">
              <mc:Choice xmlns:v="urn:schemas-microsoft-com:vml" Requires="v">
                <p:oleObj spid="_x0000_s7182" name="Acrobat Document" r:id="rId4" imgW="7543441" imgH="11658317" progId="Acrobat.Document.11">
                  <p:embed/>
                </p:oleObj>
              </mc:Choice>
              <mc:Fallback>
                <p:oleObj name="Acrobat Document" r:id="rId4" imgW="7543441" imgH="11658317" progId="Acrobat.Document.11">
                  <p:embed/>
                  <p:pic>
                    <p:nvPicPr>
                      <p:cNvPr id="0" name=""/>
                      <p:cNvPicPr/>
                      <p:nvPr/>
                    </p:nvPicPr>
                    <p:blipFill>
                      <a:blip r:embed="rId5"/>
                      <a:stretch>
                        <a:fillRect/>
                      </a:stretch>
                    </p:blipFill>
                    <p:spPr>
                      <a:xfrm>
                        <a:off x="4678549" y="1209505"/>
                        <a:ext cx="3512819" cy="5430446"/>
                      </a:xfrm>
                      <a:prstGeom prst="rect">
                        <a:avLst/>
                      </a:prstGeom>
                      <a:ln w="19050">
                        <a:solidFill>
                          <a:schemeClr val="tx1"/>
                        </a:solidFill>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1E0BAE0-D333-4114-B96E-A50CF4870E98}"/>
              </a:ext>
            </a:extLst>
          </p:cNvPr>
          <p:cNvSpPr>
            <a:spLocks noGrp="1" noChangeArrowheads="1"/>
          </p:cNvSpPr>
          <p:nvPr>
            <p:ph type="title"/>
          </p:nvPr>
        </p:nvSpPr>
        <p:spPr>
          <a:xfrm>
            <a:off x="447675" y="1352550"/>
            <a:ext cx="8229600" cy="1143000"/>
          </a:xfrm>
        </p:spPr>
        <p:txBody>
          <a:bodyPr/>
          <a:lstStyle/>
          <a:p>
            <a:pPr eaLnBrk="1" hangingPunct="1">
              <a:defRPr/>
            </a:pPr>
            <a: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Advertising Requirements</a:t>
            </a:r>
            <a:br>
              <a:rPr lang="en-US" alt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altLang="en-US" sz="2800" i="1" dirty="0">
                <a:solidFill>
                  <a:schemeClr val="tx1">
                    <a:lumMod val="90000"/>
                    <a:lumOff val="10000"/>
                  </a:schemeClr>
                </a:solidFill>
                <a:latin typeface="Segoe UI" panose="020B0502040204020203" pitchFamily="34" charset="0"/>
                <a:ea typeface="Open Sans Semibold" panose="020B0706030804020204" pitchFamily="34" charset="0"/>
                <a:cs typeface="Segoe UI" panose="020B0502040204020203" pitchFamily="34" charset="0"/>
              </a:rPr>
              <a:t>Proof of Publications</a:t>
            </a:r>
            <a:endParaRPr lang="en-US" altLang="en-US" sz="3600" i="1" dirty="0">
              <a:solidFill>
                <a:schemeClr val="tx1">
                  <a:lumMod val="90000"/>
                  <a:lumOff val="10000"/>
                </a:schemeClr>
              </a:solidFill>
              <a:latin typeface="Segoe UI" panose="020B0502040204020203" pitchFamily="34" charset="0"/>
              <a:ea typeface="Open Sans Semibold" panose="020B0706030804020204" pitchFamily="34" charset="0"/>
              <a:cs typeface="Segoe UI" panose="020B0502040204020203" pitchFamily="34" charset="0"/>
            </a:endParaRPr>
          </a:p>
        </p:txBody>
      </p:sp>
      <p:sp>
        <p:nvSpPr>
          <p:cNvPr id="6" name="Rectangle 5">
            <a:extLst>
              <a:ext uri="{FF2B5EF4-FFF2-40B4-BE49-F238E27FC236}">
                <a16:creationId xmlns:a16="http://schemas.microsoft.com/office/drawing/2014/main" id="{AD53F28C-EE5D-478A-9D40-9973275CD64D}"/>
              </a:ext>
            </a:extLst>
          </p:cNvPr>
          <p:cNvSpPr/>
          <p:nvPr/>
        </p:nvSpPr>
        <p:spPr>
          <a:xfrm>
            <a:off x="609599" y="4066447"/>
            <a:ext cx="4201552" cy="730852"/>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Submit with </a:t>
            </a:r>
            <a:r>
              <a:rPr lang="en-US" sz="2400" i="1" dirty="0">
                <a:solidFill>
                  <a:schemeClr val="tx1"/>
                </a:solidFill>
                <a:latin typeface="Arial" panose="020B0604020202020204" pitchFamily="34" charset="0"/>
                <a:ea typeface="Open Sans Semibold" panose="020B0706030804020204" pitchFamily="34" charset="0"/>
                <a:cs typeface="Arial" panose="020B0604020202020204" pitchFamily="34" charset="0"/>
              </a:rPr>
              <a:t>Certification of Compliance </a:t>
            </a: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(Form DR-487).</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4867D6C-EBA0-4D1B-84D8-8BE5310F4E4A}"/>
              </a:ext>
            </a:extLst>
          </p:cNvPr>
          <p:cNvSpPr/>
          <p:nvPr/>
        </p:nvSpPr>
        <p:spPr>
          <a:xfrm>
            <a:off x="609599" y="3063574"/>
            <a:ext cx="4201552" cy="730852"/>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Submit one for each published advertisement.</a:t>
            </a: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graphicFrame>
        <p:nvGraphicFramePr>
          <p:cNvPr id="2" name="Object 1">
            <a:hlinkClick r:id="" action="ppaction://ole?verb=0"/>
            <a:extLst>
              <a:ext uri="{FF2B5EF4-FFF2-40B4-BE49-F238E27FC236}">
                <a16:creationId xmlns:a16="http://schemas.microsoft.com/office/drawing/2014/main" id="{587A6D50-07B1-441C-813A-6C610537EB42}"/>
              </a:ext>
            </a:extLst>
          </p:cNvPr>
          <p:cNvGraphicFramePr>
            <a:graphicFrameLocks noChangeAspect="1"/>
          </p:cNvGraphicFramePr>
          <p:nvPr>
            <p:extLst>
              <p:ext uri="{D42A27DB-BD31-4B8C-83A1-F6EECF244321}">
                <p14:modId xmlns:p14="http://schemas.microsoft.com/office/powerpoint/2010/main" val="1202059270"/>
              </p:ext>
            </p:extLst>
          </p:nvPr>
        </p:nvGraphicFramePr>
        <p:xfrm>
          <a:off x="5069913" y="2635879"/>
          <a:ext cx="2952467" cy="3821192"/>
        </p:xfrm>
        <a:graphic>
          <a:graphicData uri="http://schemas.openxmlformats.org/presentationml/2006/ole">
            <mc:AlternateContent xmlns:mc="http://schemas.openxmlformats.org/markup-compatibility/2006">
              <mc:Choice xmlns:v="urn:schemas-microsoft-com:vml" Requires="v">
                <p:oleObj spid="_x0000_s8206" name="Acrobat Document" r:id="rId4" imgW="5829298" imgH="7543706" progId="Acrobat.Document.11">
                  <p:embed/>
                </p:oleObj>
              </mc:Choice>
              <mc:Fallback>
                <p:oleObj name="Acrobat Document" r:id="rId4" imgW="5829298" imgH="7543706" progId="Acrobat.Document.11">
                  <p:embed/>
                  <p:pic>
                    <p:nvPicPr>
                      <p:cNvPr id="0" name=""/>
                      <p:cNvPicPr/>
                      <p:nvPr/>
                    </p:nvPicPr>
                    <p:blipFill>
                      <a:blip r:embed="rId5"/>
                      <a:stretch>
                        <a:fillRect/>
                      </a:stretch>
                    </p:blipFill>
                    <p:spPr>
                      <a:xfrm>
                        <a:off x="5069913" y="2635879"/>
                        <a:ext cx="2952467" cy="3821192"/>
                      </a:xfrm>
                      <a:prstGeom prst="rect">
                        <a:avLst/>
                      </a:prstGeom>
                      <a:ln w="19050">
                        <a:solidFill>
                          <a:schemeClr val="tx1"/>
                        </a:solidFill>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ECF3A-BF9B-41D2-BACF-BF73A6416903}"/>
              </a:ext>
            </a:extLst>
          </p:cNvPr>
          <p:cNvSpPr>
            <a:spLocks noGrp="1" noChangeArrowheads="1"/>
          </p:cNvSpPr>
          <p:nvPr>
            <p:ph type="title"/>
          </p:nvPr>
        </p:nvSpPr>
        <p:spPr>
          <a:xfrm>
            <a:off x="266700" y="1209675"/>
            <a:ext cx="8591550" cy="1000125"/>
          </a:xfrm>
        </p:spPr>
        <p:txBody>
          <a:bodyPr/>
          <a:lstStyle/>
          <a:p>
            <a:pPr eaLnBrk="1" hangingPunct="1">
              <a:defRPr/>
            </a:pPr>
            <a:r>
              <a:rPr lang="en-US" altLang="en-US" sz="3600" b="1" dirty="0">
                <a:solidFill>
                  <a:schemeClr val="tx2"/>
                </a:solidFill>
                <a:latin typeface="Segoe UI" panose="020B0502040204020203" pitchFamily="34" charset="0"/>
                <a:cs typeface="Segoe UI" panose="020B0502040204020203" pitchFamily="34" charset="0"/>
              </a:rPr>
              <a:t>Tear Sheets</a:t>
            </a:r>
            <a:r>
              <a:rPr lang="en-US" altLang="en-US" b="1" dirty="0">
                <a:highlight>
                  <a:srgbClr val="FFFF00"/>
                </a:highlight>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57DD0E52-6C0A-46E8-A265-931EF79F3765}"/>
              </a:ext>
            </a:extLst>
          </p:cNvPr>
          <p:cNvPicPr>
            <a:picLocks noChangeAspect="1"/>
          </p:cNvPicPr>
          <p:nvPr/>
        </p:nvPicPr>
        <p:blipFill rotWithShape="1">
          <a:blip r:embed="rId3"/>
          <a:srcRect l="3723" r="7094"/>
          <a:stretch/>
        </p:blipFill>
        <p:spPr>
          <a:xfrm rot="240661">
            <a:off x="5938289" y="1363823"/>
            <a:ext cx="2953104" cy="5335573"/>
          </a:xfrm>
          <a:prstGeom prst="rect">
            <a:avLst/>
          </a:prstGeom>
          <a:ln>
            <a:solidFill>
              <a:schemeClr val="tx1"/>
            </a:solidFill>
          </a:ln>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B9ABF798-2C90-47A7-88D2-7CE2B9FB2CE3}"/>
              </a:ext>
            </a:extLst>
          </p:cNvPr>
          <p:cNvSpPr/>
          <p:nvPr/>
        </p:nvSpPr>
        <p:spPr>
          <a:xfrm>
            <a:off x="580826" y="2796635"/>
            <a:ext cx="5311308" cy="107633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A tear sheet is an actual copy of the published newspaper ad.</a:t>
            </a:r>
          </a:p>
        </p:txBody>
      </p:sp>
      <p:sp>
        <p:nvSpPr>
          <p:cNvPr id="8" name="Rectangle 7">
            <a:extLst>
              <a:ext uri="{FF2B5EF4-FFF2-40B4-BE49-F238E27FC236}">
                <a16:creationId xmlns:a16="http://schemas.microsoft.com/office/drawing/2014/main" id="{5E380B12-7DD5-45D0-AC3D-2A867E708014}"/>
              </a:ext>
            </a:extLst>
          </p:cNvPr>
          <p:cNvSpPr/>
          <p:nvPr/>
        </p:nvSpPr>
        <p:spPr>
          <a:xfrm>
            <a:off x="580826" y="3983564"/>
            <a:ext cx="5331004" cy="107633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Tear sheets are used as an alternative to submitting a newspaper. </a:t>
            </a:r>
          </a:p>
        </p:txBody>
      </p:sp>
      <p:sp>
        <p:nvSpPr>
          <p:cNvPr id="9" name="Rectangle 8">
            <a:extLst>
              <a:ext uri="{FF2B5EF4-FFF2-40B4-BE49-F238E27FC236}">
                <a16:creationId xmlns:a16="http://schemas.microsoft.com/office/drawing/2014/main" id="{7252843E-EC36-414C-9255-EB00AFC8EDE4}"/>
              </a:ext>
            </a:extLst>
          </p:cNvPr>
          <p:cNvSpPr/>
          <p:nvPr/>
        </p:nvSpPr>
        <p:spPr>
          <a:xfrm>
            <a:off x="580826" y="5178639"/>
            <a:ext cx="5331004" cy="107633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They can be emailed with the package or individually. </a:t>
            </a:r>
          </a:p>
        </p:txBody>
      </p:sp>
      <p:graphicFrame>
        <p:nvGraphicFramePr>
          <p:cNvPr id="2" name="Object 1">
            <a:hlinkClick r:id="" action="ppaction://ole?verb=0"/>
            <a:extLst>
              <a:ext uri="{FF2B5EF4-FFF2-40B4-BE49-F238E27FC236}">
                <a16:creationId xmlns:a16="http://schemas.microsoft.com/office/drawing/2014/main" id="{6922C355-F35C-45AA-A3D6-90276ADEEC4F}"/>
              </a:ext>
            </a:extLst>
          </p:cNvPr>
          <p:cNvGraphicFramePr>
            <a:graphicFrameLocks noChangeAspect="1"/>
          </p:cNvGraphicFramePr>
          <p:nvPr>
            <p:extLst>
              <p:ext uri="{D42A27DB-BD31-4B8C-83A1-F6EECF244321}">
                <p14:modId xmlns:p14="http://schemas.microsoft.com/office/powerpoint/2010/main" val="4113018191"/>
              </p:ext>
            </p:extLst>
          </p:nvPr>
        </p:nvGraphicFramePr>
        <p:xfrm>
          <a:off x="6002844" y="1389456"/>
          <a:ext cx="2802636" cy="5306766"/>
        </p:xfrm>
        <a:graphic>
          <a:graphicData uri="http://schemas.openxmlformats.org/presentationml/2006/ole">
            <mc:AlternateContent xmlns:mc="http://schemas.openxmlformats.org/markup-compatibility/2006">
              <mc:Choice xmlns:v="urn:schemas-microsoft-com:vml" Requires="v">
                <p:oleObj spid="_x0000_s9230" name="Acrobat Document" r:id="rId4" imgW="7791183" imgH="14754080" progId="Acrobat.Document.11">
                  <p:embed/>
                </p:oleObj>
              </mc:Choice>
              <mc:Fallback>
                <p:oleObj name="Acrobat Document" r:id="rId4" imgW="7791183" imgH="14754080" progId="Acrobat.Document.11">
                  <p:embed/>
                  <p:pic>
                    <p:nvPicPr>
                      <p:cNvPr id="0" name=""/>
                      <p:cNvPicPr/>
                      <p:nvPr/>
                    </p:nvPicPr>
                    <p:blipFill>
                      <a:blip r:embed="rId5"/>
                      <a:stretch>
                        <a:fillRect/>
                      </a:stretch>
                    </p:blipFill>
                    <p:spPr>
                      <a:xfrm>
                        <a:off x="6002844" y="1389456"/>
                        <a:ext cx="2802636" cy="5306766"/>
                      </a:xfrm>
                      <a:prstGeom prst="rect">
                        <a:avLst/>
                      </a:prstGeom>
                      <a:ln w="19050">
                        <a:solidFill>
                          <a:schemeClr val="tx1"/>
                        </a:solidFill>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80B43-C64A-400D-B1A9-8360B2F1E916}"/>
              </a:ext>
            </a:extLst>
          </p:cNvPr>
          <p:cNvSpPr txBox="1">
            <a:spLocks/>
          </p:cNvSpPr>
          <p:nvPr/>
        </p:nvSpPr>
        <p:spPr>
          <a:xfrm>
            <a:off x="1018263" y="2422696"/>
            <a:ext cx="7107474" cy="2012608"/>
          </a:xfrm>
          <a:prstGeom prst="rect">
            <a:avLst/>
          </a:prstGeom>
          <a:solidFill>
            <a:schemeClr val="bg1"/>
          </a:solidFill>
          <a:ln w="12700">
            <a:solidFill>
              <a:schemeClr val="accent1"/>
            </a:solidFill>
          </a:ln>
          <a:effectLst>
            <a:outerShdw blurRad="50800" dist="38100" dir="8100000" algn="tr" rotWithShape="0">
              <a:prstClr val="black">
                <a:alpha val="40000"/>
              </a:prstClr>
            </a:outerShdw>
          </a:effectLst>
        </p:spPr>
        <p:txBody>
          <a:bodyPr vert="horz" lIns="91440" tIns="45720" rIns="91440" bIns="45720" rtlCol="0" anchor="ctr">
            <a:normAutofit/>
          </a:bodyPr>
          <a:lstStyle>
            <a:lvl1pPr algn="ctr" defTabSz="914377">
              <a:spcBef>
                <a:spcPct val="0"/>
              </a:spcBef>
              <a:buNone/>
              <a:defRPr sz="3600" b="1">
                <a:latin typeface="Segoe UI" panose="020B0502040204020203" pitchFamily="34" charset="0"/>
                <a:ea typeface="+mj-ea"/>
                <a:cs typeface="Segoe UI" panose="020B0502040204020203" pitchFamily="34" charset="0"/>
              </a:defRPr>
            </a:lvl1pPr>
          </a:lstStyle>
          <a:p>
            <a:r>
              <a:rPr lang="en-US" dirty="0"/>
              <a:t>RESOLUTIONS/ORDINANCES </a:t>
            </a:r>
          </a:p>
        </p:txBody>
      </p:sp>
    </p:spTree>
    <p:extLst>
      <p:ext uri="{BB962C8B-B14F-4D97-AF65-F5344CB8AC3E}">
        <p14:creationId xmlns:p14="http://schemas.microsoft.com/office/powerpoint/2010/main" val="1606979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a:t>
            </a:r>
            <a:b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Resolution/Ordinance</a:t>
            </a:r>
          </a:p>
        </p:txBody>
      </p:sp>
      <p:sp>
        <p:nvSpPr>
          <p:cNvPr id="3" name="Content Placeholder 2"/>
          <p:cNvSpPr>
            <a:spLocks noGrp="1"/>
          </p:cNvSpPr>
          <p:nvPr>
            <p:ph idx="1"/>
          </p:nvPr>
        </p:nvSpPr>
        <p:spPr>
          <a:xfrm>
            <a:off x="762000" y="2809186"/>
            <a:ext cx="7924800" cy="342899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taxing authority cannot levy any millage until its governing board has approved a resolution or ordinance.</a:t>
            </a:r>
          </a:p>
          <a:p>
            <a:pPr marL="0" indent="0">
              <a:buNone/>
            </a:pPr>
            <a:endParaRPr lang="en-US" dirty="0"/>
          </a:p>
        </p:txBody>
      </p:sp>
    </p:spTree>
    <p:extLst>
      <p:ext uri="{BB962C8B-B14F-4D97-AF65-F5344CB8AC3E}">
        <p14:creationId xmlns:p14="http://schemas.microsoft.com/office/powerpoint/2010/main" val="2504635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3C4F9655-4D4F-48C8-9E32-42A001F5857C}"/>
              </a:ext>
            </a:extLst>
          </p:cNvPr>
          <p:cNvSpPr>
            <a:spLocks noGrp="1" noChangeArrowheads="1"/>
          </p:cNvSpPr>
          <p:nvPr>
            <p:ph type="title"/>
          </p:nvPr>
        </p:nvSpPr>
        <p:spPr>
          <a:xfrm>
            <a:off x="266700" y="1228725"/>
            <a:ext cx="8610600" cy="981075"/>
          </a:xfrm>
        </p:spPr>
        <p:txBody>
          <a:bodyPr/>
          <a:lstStyle/>
          <a:p>
            <a:pPr eaLnBrk="1" hangingPunct="1"/>
            <a:r>
              <a:rPr lang="en-US" altLang="en-US" sz="3600" b="1" dirty="0">
                <a:latin typeface="Segoe UI" panose="020B0502040204020203" pitchFamily="34" charset="0"/>
                <a:cs typeface="Segoe UI" panose="020B0502040204020203" pitchFamily="34" charset="0"/>
              </a:rPr>
              <a:t>Resolution Requirements</a:t>
            </a:r>
            <a:endParaRPr lang="en-US" altLang="en-US" b="1"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50232DF5-F149-4010-A64C-3D4F5F86F5A1}"/>
              </a:ext>
            </a:extLst>
          </p:cNvPr>
          <p:cNvSpPr>
            <a:spLocks noGrp="1"/>
          </p:cNvSpPr>
          <p:nvPr>
            <p:ph idx="1"/>
          </p:nvPr>
        </p:nvSpPr>
        <p:spPr>
          <a:xfrm>
            <a:off x="457200" y="2038350"/>
            <a:ext cx="8610600" cy="4648200"/>
          </a:xfrm>
        </p:spPr>
        <p:txBody>
          <a:bodyPr rtlCol="0">
            <a:no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Taxing authorities must forward the resolution or ordinance adopting the final millage to the property appraiser, the tax collector, and the Department of Revenue within three days after the final budget hearing (s. 200.065(4), F.S.) which includes:</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Name of the taxing authority</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Rolled-back rate</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Percentage increase over the rolled-back rate</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Final adopted millage rate</a:t>
            </a:r>
          </a:p>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When submitting an electronic copy of the final millage resolution or ordinance to the Department please use the following email address: TRIM@floridarevenue.com.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1219200"/>
            <a:ext cx="8610601" cy="1009650"/>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Millage Resolution/Ordinance </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4085" t="8298" r="14671" b="34207"/>
          <a:stretch>
            <a:fillRect/>
          </a:stretch>
        </p:blipFill>
        <p:spPr bwMode="auto">
          <a:xfrm>
            <a:off x="2597495" y="2228850"/>
            <a:ext cx="3949007" cy="4132991"/>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1548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6301"/>
            <a:ext cx="8153400" cy="3810000"/>
          </a:xfrm>
        </p:spPr>
        <p:txBody>
          <a:bodyPr>
            <a:normAutofit/>
          </a:bodyPr>
          <a:lstStyle/>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budget resolution or ordinance must be adopted by separate vote after the millage adoption.</a:t>
            </a:r>
          </a:p>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If the order of millage and budget adoption cannot be determined, send minutes of the meeting.</a:t>
            </a:r>
          </a:p>
          <a:p>
            <a:pPr>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When the PA receives the resolution or ordinance, it is considered official notice of the millage rate the taxing authority approved.</a:t>
            </a:r>
          </a:p>
          <a:p>
            <a:pPr marL="0" indent="0">
              <a:buNone/>
            </a:pPr>
            <a:endParaRPr lang="en-US" dirty="0"/>
          </a:p>
        </p:txBody>
      </p:sp>
      <p:sp>
        <p:nvSpPr>
          <p:cNvPr id="6" name="Title 1">
            <a:extLst>
              <a:ext uri="{FF2B5EF4-FFF2-40B4-BE49-F238E27FC236}">
                <a16:creationId xmlns:a16="http://schemas.microsoft.com/office/drawing/2014/main" id="{839BB12B-12DA-4C84-89C7-727ADF4F29A0}"/>
              </a:ext>
            </a:extLst>
          </p:cNvPr>
          <p:cNvSpPr>
            <a:spLocks noGrp="1"/>
          </p:cNvSpPr>
          <p:nvPr>
            <p:ph type="title"/>
          </p:nvPr>
        </p:nvSpPr>
        <p:spPr>
          <a:xfrm>
            <a:off x="276225" y="1228725"/>
            <a:ext cx="8591550" cy="1285875"/>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a:t>
            </a:r>
            <a:b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Millage Resolution/Ordinance</a:t>
            </a:r>
          </a:p>
        </p:txBody>
      </p:sp>
    </p:spTree>
    <p:extLst>
      <p:ext uri="{BB962C8B-B14F-4D97-AF65-F5344CB8AC3E}">
        <p14:creationId xmlns:p14="http://schemas.microsoft.com/office/powerpoint/2010/main" val="577628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209675"/>
            <a:ext cx="8629650" cy="857455"/>
          </a:xfrm>
        </p:spPr>
        <p:txBody>
          <a:bodyPr>
            <a:no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Budget Resolution/Ordinance Ad</a:t>
            </a:r>
            <a:endPar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2939" t="8463" r="11378" b="27518"/>
          <a:stretch>
            <a:fillRect/>
          </a:stretch>
        </p:blipFill>
        <p:spPr bwMode="auto">
          <a:xfrm>
            <a:off x="2423617" y="2067130"/>
            <a:ext cx="4296766" cy="4476161"/>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3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sp>
        <p:nvSpPr>
          <p:cNvPr id="3" name="Content Placeholder 2"/>
          <p:cNvSpPr>
            <a:spLocks noGrp="1"/>
          </p:cNvSpPr>
          <p:nvPr>
            <p:ph idx="1"/>
          </p:nvPr>
        </p:nvSpPr>
        <p:spPr>
          <a:xfrm>
            <a:off x="2095500" y="3170308"/>
            <a:ext cx="4953000" cy="571500"/>
          </a:xfrm>
        </p:spPr>
        <p:txBody>
          <a:bodyPr>
            <a:normAutofit/>
          </a:bodyPr>
          <a:lstStyle/>
          <a:p>
            <a:pPr marL="109725" indent="0" algn="ctr">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TRIM hearings should be held:  </a:t>
            </a:r>
          </a:p>
        </p:txBody>
      </p:sp>
      <p:sp>
        <p:nvSpPr>
          <p:cNvPr id="4" name="Arrow: Pentagon 3">
            <a:extLst>
              <a:ext uri="{FF2B5EF4-FFF2-40B4-BE49-F238E27FC236}">
                <a16:creationId xmlns:a16="http://schemas.microsoft.com/office/drawing/2014/main" id="{83AF7BD2-447B-4CAA-A340-7DB276D6DE6B}"/>
              </a:ext>
            </a:extLst>
          </p:cNvPr>
          <p:cNvSpPr/>
          <p:nvPr/>
        </p:nvSpPr>
        <p:spPr>
          <a:xfrm rot="5400000">
            <a:off x="1016793" y="3829915"/>
            <a:ext cx="2333625" cy="2157412"/>
          </a:xfrm>
          <a:prstGeom prst="homePlate">
            <a:avLst>
              <a:gd name="adj" fmla="val 30198"/>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ADA6955-6522-4057-B738-49F57E789F99}"/>
              </a:ext>
            </a:extLst>
          </p:cNvPr>
          <p:cNvSpPr txBox="1"/>
          <p:nvPr/>
        </p:nvSpPr>
        <p:spPr>
          <a:xfrm>
            <a:off x="973930" y="4200735"/>
            <a:ext cx="241935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Monday – Friday</a:t>
            </a:r>
          </a:p>
          <a:p>
            <a:pPr algn="ctr"/>
            <a:r>
              <a:rPr lang="en-US" sz="2000" dirty="0">
                <a:latin typeface="Arial" panose="020B0604020202020204" pitchFamily="34" charset="0"/>
                <a:cs typeface="Arial" panose="020B0604020202020204" pitchFamily="34" charset="0"/>
              </a:rPr>
              <a:t>after 5:00 p.m.</a:t>
            </a:r>
          </a:p>
        </p:txBody>
      </p:sp>
      <p:sp>
        <p:nvSpPr>
          <p:cNvPr id="6" name="Arrow: Pentagon 5">
            <a:extLst>
              <a:ext uri="{FF2B5EF4-FFF2-40B4-BE49-F238E27FC236}">
                <a16:creationId xmlns:a16="http://schemas.microsoft.com/office/drawing/2014/main" id="{6FF7146D-0F33-4E77-94BE-7BDCEA31E6E6}"/>
              </a:ext>
            </a:extLst>
          </p:cNvPr>
          <p:cNvSpPr/>
          <p:nvPr/>
        </p:nvSpPr>
        <p:spPr>
          <a:xfrm rot="5400000">
            <a:off x="3405187" y="3829915"/>
            <a:ext cx="2333625" cy="2157412"/>
          </a:xfrm>
          <a:prstGeom prst="homePlate">
            <a:avLst>
              <a:gd name="adj" fmla="val 30198"/>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77F906-AD21-4728-9943-E759004F09C9}"/>
              </a:ext>
            </a:extLst>
          </p:cNvPr>
          <p:cNvSpPr txBox="1"/>
          <p:nvPr/>
        </p:nvSpPr>
        <p:spPr>
          <a:xfrm>
            <a:off x="3362324" y="4200735"/>
            <a:ext cx="241935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Any time 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Saturday</a:t>
            </a:r>
          </a:p>
        </p:txBody>
      </p:sp>
      <p:sp>
        <p:nvSpPr>
          <p:cNvPr id="8" name="Arrow: Pentagon 7">
            <a:extLst>
              <a:ext uri="{FF2B5EF4-FFF2-40B4-BE49-F238E27FC236}">
                <a16:creationId xmlns:a16="http://schemas.microsoft.com/office/drawing/2014/main" id="{4D66C2A3-A05A-4582-91A9-C16AFE3B73AE}"/>
              </a:ext>
            </a:extLst>
          </p:cNvPr>
          <p:cNvSpPr/>
          <p:nvPr/>
        </p:nvSpPr>
        <p:spPr>
          <a:xfrm rot="5400000">
            <a:off x="5824537" y="3829916"/>
            <a:ext cx="2333625" cy="2157412"/>
          </a:xfrm>
          <a:prstGeom prst="homePlate">
            <a:avLst>
              <a:gd name="adj" fmla="val 30198"/>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75BA8C9-A15A-4F71-BA92-4D3F34D02254}"/>
              </a:ext>
            </a:extLst>
          </p:cNvPr>
          <p:cNvSpPr txBox="1"/>
          <p:nvPr/>
        </p:nvSpPr>
        <p:spPr>
          <a:xfrm>
            <a:off x="5781674" y="4200736"/>
            <a:ext cx="241935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Never</a:t>
            </a:r>
            <a:r>
              <a:rPr lang="en-US" sz="2000" dirty="0">
                <a:latin typeface="Arial" panose="020B0604020202020204" pitchFamily="34" charset="0"/>
                <a:cs typeface="Arial" panose="020B0604020202020204" pitchFamily="34" charset="0"/>
              </a:rPr>
              <a:t> 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Sunday</a:t>
            </a:r>
          </a:p>
        </p:txBody>
      </p:sp>
    </p:spTree>
    <p:extLst>
      <p:ext uri="{BB962C8B-B14F-4D97-AF65-F5344CB8AC3E}">
        <p14:creationId xmlns:p14="http://schemas.microsoft.com/office/powerpoint/2010/main" val="4192033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228726"/>
            <a:ext cx="8610599" cy="1285874"/>
          </a:xfrm>
        </p:spPr>
        <p:txBody>
          <a:bodyPr>
            <a:normAutofit/>
          </a:bodyPr>
          <a:lstStyle/>
          <a:p>
            <a: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a:t>
            </a:r>
            <a:br>
              <a:rPr lang="en-US" sz="36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36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Resolution/Ordinance</a:t>
            </a:r>
          </a:p>
        </p:txBody>
      </p:sp>
      <p:sp>
        <p:nvSpPr>
          <p:cNvPr id="3" name="Content Placeholder 2"/>
          <p:cNvSpPr>
            <a:spLocks noGrp="1"/>
          </p:cNvSpPr>
          <p:nvPr>
            <p:ph idx="1"/>
          </p:nvPr>
        </p:nvSpPr>
        <p:spPr>
          <a:xfrm>
            <a:off x="747676" y="2615268"/>
            <a:ext cx="7648647" cy="1196241"/>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Within </a:t>
            </a:r>
            <a:r>
              <a:rPr lang="en-US" sz="2400" b="1" dirty="0">
                <a:solidFill>
                  <a:schemeClr val="tx2"/>
                </a:solidFill>
                <a:latin typeface="Arial" panose="020B0604020202020204" pitchFamily="34" charset="0"/>
                <a:cs typeface="Arial" panose="020B0604020202020204" pitchFamily="34" charset="0"/>
              </a:rPr>
              <a:t>three</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days </a:t>
            </a:r>
            <a:r>
              <a:rPr lang="en-US" sz="2400" dirty="0">
                <a:solidFill>
                  <a:schemeClr val="tx2"/>
                </a:solidFill>
                <a:latin typeface="Arial" panose="020B0604020202020204" pitchFamily="34" charset="0"/>
                <a:cs typeface="Arial" panose="020B0604020202020204" pitchFamily="34" charset="0"/>
              </a:rPr>
              <a:t>following the final hearing, forward the resolution/ordinance adopting final millage to the:</a:t>
            </a:r>
          </a:p>
        </p:txBody>
      </p:sp>
      <p:sp>
        <p:nvSpPr>
          <p:cNvPr id="4" name="Rectangle 3">
            <a:extLst>
              <a:ext uri="{FF2B5EF4-FFF2-40B4-BE49-F238E27FC236}">
                <a16:creationId xmlns:a16="http://schemas.microsoft.com/office/drawing/2014/main" id="{F244A52C-BD4B-49B2-9B0E-0BE24EF63763}"/>
              </a:ext>
            </a:extLst>
          </p:cNvPr>
          <p:cNvSpPr/>
          <p:nvPr/>
        </p:nvSpPr>
        <p:spPr>
          <a:xfrm>
            <a:off x="2550234" y="5240296"/>
            <a:ext cx="4347522" cy="107633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Department of Revenue, </a:t>
            </a:r>
            <a:b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br>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TRIM@floridarevenue.com</a:t>
            </a:r>
          </a:p>
        </p:txBody>
      </p:sp>
      <p:sp>
        <p:nvSpPr>
          <p:cNvPr id="5" name="Rectangle 4">
            <a:extLst>
              <a:ext uri="{FF2B5EF4-FFF2-40B4-BE49-F238E27FC236}">
                <a16:creationId xmlns:a16="http://schemas.microsoft.com/office/drawing/2014/main" id="{8EC8954F-7117-4EFA-9F61-7A5C8E662787}"/>
              </a:ext>
            </a:extLst>
          </p:cNvPr>
          <p:cNvSpPr/>
          <p:nvPr/>
        </p:nvSpPr>
        <p:spPr>
          <a:xfrm>
            <a:off x="2550234" y="4389062"/>
            <a:ext cx="4347522" cy="748698"/>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Tax collector</a:t>
            </a:r>
          </a:p>
        </p:txBody>
      </p:sp>
      <p:sp>
        <p:nvSpPr>
          <p:cNvPr id="6" name="Rectangle 5">
            <a:extLst>
              <a:ext uri="{FF2B5EF4-FFF2-40B4-BE49-F238E27FC236}">
                <a16:creationId xmlns:a16="http://schemas.microsoft.com/office/drawing/2014/main" id="{17E24D94-7C57-432F-B492-57D82B81696C}"/>
              </a:ext>
            </a:extLst>
          </p:cNvPr>
          <p:cNvSpPr/>
          <p:nvPr/>
        </p:nvSpPr>
        <p:spPr>
          <a:xfrm>
            <a:off x="2550234" y="3537828"/>
            <a:ext cx="4347522" cy="748698"/>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Property appraiser</a:t>
            </a:r>
          </a:p>
        </p:txBody>
      </p:sp>
    </p:spTree>
    <p:extLst>
      <p:ext uri="{BB962C8B-B14F-4D97-AF65-F5344CB8AC3E}">
        <p14:creationId xmlns:p14="http://schemas.microsoft.com/office/powerpoint/2010/main" val="65654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8"/>
          <p:cNvSpPr>
            <a:spLocks noGrp="1"/>
          </p:cNvSpPr>
          <p:nvPr>
            <p:ph type="title"/>
          </p:nvPr>
        </p:nvSpPr>
        <p:spPr>
          <a:xfrm>
            <a:off x="266700" y="1150230"/>
            <a:ext cx="8591549" cy="850020"/>
          </a:xfrm>
        </p:spPr>
        <p:txBody>
          <a:bodyPr>
            <a:normAutofit/>
          </a:bodyPr>
          <a:lstStyle/>
          <a:p>
            <a:r>
              <a:rPr lang="en-US" altLang="en-US" sz="3600" b="1" dirty="0">
                <a:solidFill>
                  <a:schemeClr val="tx2"/>
                </a:solidFill>
                <a:latin typeface="Segoe UI" panose="020B0502040204020203" pitchFamily="34" charset="0"/>
                <a:cs typeface="Segoe UI" panose="020B0502040204020203" pitchFamily="34" charset="0"/>
              </a:rPr>
              <a:t>TRIM Compliance Contacts</a:t>
            </a:r>
          </a:p>
        </p:txBody>
      </p:sp>
      <p:graphicFrame>
        <p:nvGraphicFramePr>
          <p:cNvPr id="6" name="Table Placeholder 10">
            <a:extLst>
              <a:ext uri="{FF2B5EF4-FFF2-40B4-BE49-F238E27FC236}">
                <a16:creationId xmlns:a16="http://schemas.microsoft.com/office/drawing/2014/main" id="{8F9766C6-8147-4C2F-8456-BB4859B687EF}"/>
              </a:ext>
            </a:extLst>
          </p:cNvPr>
          <p:cNvGraphicFramePr>
            <a:graphicFrameLocks noGrp="1"/>
          </p:cNvGraphicFramePr>
          <p:nvPr>
            <p:ph type="tbl" idx="1"/>
            <p:extLst>
              <p:ext uri="{D42A27DB-BD31-4B8C-83A1-F6EECF244321}">
                <p14:modId xmlns:p14="http://schemas.microsoft.com/office/powerpoint/2010/main" val="3578599886"/>
              </p:ext>
            </p:extLst>
          </p:nvPr>
        </p:nvGraphicFramePr>
        <p:xfrm>
          <a:off x="959667" y="2000250"/>
          <a:ext cx="7055619" cy="4421467"/>
        </p:xfrm>
        <a:graphic>
          <a:graphicData uri="http://schemas.openxmlformats.org/drawingml/2006/table">
            <a:tbl>
              <a:tblPr firstRow="1" bandRow="1">
                <a:effectLst>
                  <a:outerShdw blurRad="50800" dist="38100" dir="8100000" algn="tr" rotWithShape="0">
                    <a:prstClr val="black">
                      <a:alpha val="40000"/>
                    </a:prstClr>
                  </a:outerShdw>
                </a:effectLst>
                <a:tableStyleId>{F5AB1C69-6EDB-4FF4-983F-18BD219EF322}</a:tableStyleId>
              </a:tblPr>
              <a:tblGrid>
                <a:gridCol w="2988190">
                  <a:extLst>
                    <a:ext uri="{9D8B030D-6E8A-4147-A177-3AD203B41FA5}">
                      <a16:colId xmlns:a16="http://schemas.microsoft.com/office/drawing/2014/main" val="20000"/>
                    </a:ext>
                  </a:extLst>
                </a:gridCol>
                <a:gridCol w="4067429">
                  <a:extLst>
                    <a:ext uri="{9D8B030D-6E8A-4147-A177-3AD203B41FA5}">
                      <a16:colId xmlns:a16="http://schemas.microsoft.com/office/drawing/2014/main" val="20001"/>
                    </a:ext>
                  </a:extLst>
                </a:gridCol>
              </a:tblGrid>
              <a:tr h="443348">
                <a:tc>
                  <a:txBody>
                    <a:bodyPr/>
                    <a:lstStyle/>
                    <a:p>
                      <a:pPr algn="ctr"/>
                      <a:r>
                        <a:rPr lang="en-US" sz="1800" dirty="0">
                          <a:latin typeface="Arial" panose="020B0604020202020204" pitchFamily="34" charset="0"/>
                          <a:cs typeface="Arial" panose="020B0604020202020204" pitchFamily="34" charset="0"/>
                        </a:rPr>
                        <a:t>TRIM STAFF</a:t>
                      </a:r>
                    </a:p>
                  </a:txBody>
                  <a:tcPr marT="45723" marB="45723" anchor="ctr">
                    <a:solidFill>
                      <a:schemeClr val="tx1"/>
                    </a:solidFill>
                  </a:tcPr>
                </a:tc>
                <a:tc>
                  <a:txBody>
                    <a:bodyPr/>
                    <a:lstStyle/>
                    <a:p>
                      <a:pPr algn="ctr"/>
                      <a:r>
                        <a:rPr lang="en-US" sz="1800" dirty="0">
                          <a:latin typeface="Arial" panose="020B0604020202020204" pitchFamily="34" charset="0"/>
                          <a:cs typeface="Arial" panose="020B0604020202020204" pitchFamily="34" charset="0"/>
                        </a:rPr>
                        <a:t>PHONE NUMBER</a:t>
                      </a:r>
                    </a:p>
                  </a:txBody>
                  <a:tcPr marT="45723" marB="45723" anchor="ctr">
                    <a:solidFill>
                      <a:schemeClr val="tx1"/>
                    </a:solidFill>
                  </a:tcPr>
                </a:tc>
                <a:extLst>
                  <a:ext uri="{0D108BD9-81ED-4DB2-BD59-A6C34878D82A}">
                    <a16:rowId xmlns:a16="http://schemas.microsoft.com/office/drawing/2014/main" val="10000"/>
                  </a:ext>
                </a:extLst>
              </a:tr>
              <a:tr h="443348">
                <a:tc>
                  <a:txBody>
                    <a:bodyPr/>
                    <a:lstStyle/>
                    <a:p>
                      <a:pPr algn="ctr"/>
                      <a:r>
                        <a:rPr lang="en-US" sz="1800" dirty="0">
                          <a:latin typeface="Arial" panose="020B0604020202020204" pitchFamily="34" charset="0"/>
                          <a:cs typeface="Arial" panose="020B0604020202020204" pitchFamily="34" charset="0"/>
                        </a:rPr>
                        <a:t>Wyatt Peters</a:t>
                      </a:r>
                    </a:p>
                  </a:txBody>
                  <a:tcPr marT="45723" marB="45723" anchor="ctr"/>
                </a:tc>
                <a:tc>
                  <a:txBody>
                    <a:bodyPr/>
                    <a:lstStyle/>
                    <a:p>
                      <a:pPr algn="ctr"/>
                      <a:r>
                        <a:rPr lang="en-US" sz="1800" dirty="0">
                          <a:latin typeface="Arial" panose="020B0604020202020204" pitchFamily="34" charset="0"/>
                          <a:cs typeface="Arial" panose="020B0604020202020204" pitchFamily="34" charset="0"/>
                        </a:rPr>
                        <a:t>(850) 617-8921</a:t>
                      </a:r>
                    </a:p>
                  </a:txBody>
                  <a:tcPr marT="45723" marB="45723" anchor="ctr"/>
                </a:tc>
                <a:extLst>
                  <a:ext uri="{0D108BD9-81ED-4DB2-BD59-A6C34878D82A}">
                    <a16:rowId xmlns:a16="http://schemas.microsoft.com/office/drawing/2014/main" val="10001"/>
                  </a:ext>
                </a:extLst>
              </a:tr>
              <a:tr h="378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Kendall Tolbert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617-8861</a:t>
                      </a:r>
                    </a:p>
                  </a:txBody>
                  <a:tcPr marT="45723" marB="45723" anchor="ctr"/>
                </a:tc>
                <a:extLst>
                  <a:ext uri="{0D108BD9-81ED-4DB2-BD59-A6C34878D82A}">
                    <a16:rowId xmlns:a16="http://schemas.microsoft.com/office/drawing/2014/main" val="10003"/>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Breauna Hines</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617-8923</a:t>
                      </a:r>
                    </a:p>
                  </a:txBody>
                  <a:tcPr marT="45723" marB="45723" anchor="ctr"/>
                </a:tc>
                <a:extLst>
                  <a:ext uri="{0D108BD9-81ED-4DB2-BD59-A6C34878D82A}">
                    <a16:rowId xmlns:a16="http://schemas.microsoft.com/office/drawing/2014/main" val="10004"/>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Roberta Epp</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617-8890</a:t>
                      </a:r>
                    </a:p>
                  </a:txBody>
                  <a:tcPr marT="45723" marB="45723" anchor="ctr"/>
                </a:tc>
                <a:extLst>
                  <a:ext uri="{0D108BD9-81ED-4DB2-BD59-A6C34878D82A}">
                    <a16:rowId xmlns:a16="http://schemas.microsoft.com/office/drawing/2014/main" val="10007"/>
                  </a:ext>
                </a:extLst>
              </a:tr>
              <a:tr h="463072">
                <a:tc>
                  <a:txBody>
                    <a:bodyPr/>
                    <a:lstStyle/>
                    <a:p>
                      <a:pPr algn="ctr"/>
                      <a:r>
                        <a:rPr lang="en-US" sz="1800" dirty="0">
                          <a:latin typeface="Arial" panose="020B0604020202020204" pitchFamily="34" charset="0"/>
                          <a:cs typeface="Arial" panose="020B0604020202020204" pitchFamily="34" charset="0"/>
                        </a:rPr>
                        <a:t>Dianne Porter</a:t>
                      </a:r>
                    </a:p>
                  </a:txBody>
                  <a:tcPr marT="45723" marB="45723" anchor="ctr"/>
                </a:tc>
                <a:tc>
                  <a:txBody>
                    <a:bodyPr/>
                    <a:lstStyle/>
                    <a:p>
                      <a:pPr algn="ctr"/>
                      <a:r>
                        <a:rPr lang="en-US" sz="1800" dirty="0">
                          <a:latin typeface="Arial" panose="020B0604020202020204" pitchFamily="34" charset="0"/>
                          <a:cs typeface="Arial" panose="020B0604020202020204" pitchFamily="34" charset="0"/>
                        </a:rPr>
                        <a:t>(850) 617-8920</a:t>
                      </a:r>
                    </a:p>
                  </a:txBody>
                  <a:tcPr marT="45723" marB="45723" anchor="ctr"/>
                </a:tc>
                <a:extLst>
                  <a:ext uri="{0D108BD9-81ED-4DB2-BD59-A6C34878D82A}">
                    <a16:rowId xmlns:a16="http://schemas.microsoft.com/office/drawing/2014/main" val="22192167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Fax Number</a:t>
                      </a:r>
                    </a:p>
                  </a:txBody>
                  <a:tcPr marT="45723" marB="45723" anchor="ctr"/>
                </a:tc>
                <a:tc>
                  <a:txBody>
                    <a:bodyPr/>
                    <a:lstStyle/>
                    <a:p>
                      <a:pPr algn="ctr"/>
                      <a:r>
                        <a:rPr lang="en-US" sz="1800" dirty="0">
                          <a:latin typeface="Arial" panose="020B0604020202020204" pitchFamily="34" charset="0"/>
                          <a:cs typeface="Arial" panose="020B0604020202020204" pitchFamily="34" charset="0"/>
                        </a:rPr>
                        <a:t>(850) 617-6115</a:t>
                      </a:r>
                    </a:p>
                  </a:txBody>
                  <a:tcPr marT="45723" marB="45723" anchor="ctr"/>
                </a:tc>
                <a:extLst>
                  <a:ext uri="{0D108BD9-81ED-4DB2-BD59-A6C34878D82A}">
                    <a16:rowId xmlns:a16="http://schemas.microsoft.com/office/drawing/2014/main" val="10009"/>
                  </a:ext>
                </a:extLst>
              </a:tr>
              <a:tr h="1440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TRIM Email Address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eTRIM Email Address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TRIM Package Submission Email</a:t>
                      </a:r>
                    </a:p>
                  </a:txBody>
                  <a:tcPr marT="45723" marB="45723" anchor="ctr"/>
                </a:tc>
                <a:tc>
                  <a:txBody>
                    <a:bodyPr/>
                    <a:lstStyle/>
                    <a:p>
                      <a:pPr algn="ctr"/>
                      <a:r>
                        <a:rPr lang="en-US" sz="1800" dirty="0">
                          <a:latin typeface="Arial" panose="020B0604020202020204" pitchFamily="34" charset="0"/>
                          <a:cs typeface="Arial" panose="020B0604020202020204" pitchFamily="34" charset="0"/>
                          <a:hlinkClick r:id="rId3"/>
                        </a:rPr>
                        <a:t>TRIM@floridarevenue.com</a:t>
                      </a:r>
                      <a:endParaRPr lang="en-US" sz="1800" dirty="0">
                        <a:latin typeface="Arial" panose="020B0604020202020204" pitchFamily="34" charset="0"/>
                        <a:cs typeface="Arial" panose="020B0604020202020204" pitchFamily="34" charset="0"/>
                      </a:endParaRPr>
                    </a:p>
                    <a:p>
                      <a:pPr algn="ctr"/>
                      <a:endParaRPr lang="en-US" sz="200" dirty="0">
                        <a:latin typeface="Arial" panose="020B0604020202020204" pitchFamily="34" charset="0"/>
                        <a:cs typeface="Arial" panose="020B0604020202020204" pitchFamily="34" charset="0"/>
                      </a:endParaRPr>
                    </a:p>
                    <a:p>
                      <a:pPr algn="ctr"/>
                      <a:endParaRPr lang="en-US" sz="6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4"/>
                        </a:rPr>
                        <a:t>eTRIM@floridarevenue.com</a:t>
                      </a:r>
                      <a:endParaRPr lang="en-US" sz="1800" dirty="0">
                        <a:latin typeface="Arial" panose="020B0604020202020204" pitchFamily="34" charset="0"/>
                        <a:cs typeface="Arial" panose="020B0604020202020204" pitchFamily="34" charset="0"/>
                      </a:endParaRPr>
                    </a:p>
                    <a:p>
                      <a:pPr algn="ctr"/>
                      <a:endParaRPr lang="en-US" sz="6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5"/>
                        </a:rPr>
                        <a:t>ptotrimpackages@floridarevenue.com</a:t>
                      </a: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50894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09665"/>
            <a:ext cx="8534400" cy="1470025"/>
          </a:xfrm>
        </p:spPr>
        <p:txBody>
          <a:bodyPr>
            <a:normAutofit/>
          </a:bodyPr>
          <a:lstStyle/>
          <a:p>
            <a:r>
              <a:rPr lang="en-US" b="1" dirty="0">
                <a:latin typeface="Segoe UI" panose="020B0502040204020203" pitchFamily="34" charset="0"/>
                <a:cs typeface="Segoe UI" panose="020B0502040204020203" pitchFamily="34" charset="0"/>
              </a:rPr>
              <a:t>Thank you for your </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participation!</a:t>
            </a:r>
          </a:p>
        </p:txBody>
      </p:sp>
    </p:spTree>
    <p:extLst>
      <p:ext uri="{BB962C8B-B14F-4D97-AF65-F5344CB8AC3E}">
        <p14:creationId xmlns:p14="http://schemas.microsoft.com/office/powerpoint/2010/main" val="268901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sp>
        <p:nvSpPr>
          <p:cNvPr id="3" name="Content Placeholder 2"/>
          <p:cNvSpPr>
            <a:spLocks noGrp="1"/>
          </p:cNvSpPr>
          <p:nvPr>
            <p:ph idx="1"/>
          </p:nvPr>
        </p:nvSpPr>
        <p:spPr>
          <a:xfrm>
            <a:off x="885825" y="3048000"/>
            <a:ext cx="7136252" cy="3543299"/>
          </a:xfrm>
        </p:spPr>
        <p:txBody>
          <a:bodyPr>
            <a:normAutofit/>
          </a:bodyPr>
          <a:lstStyle/>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school board has priority for selecting a hearing date.</a:t>
            </a:r>
          </a:p>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Board of County Commissioners (BOCC) has second priority for selecting a hearing date. </a:t>
            </a:r>
          </a:p>
          <a:p>
            <a:pPr marL="566914" indent="-457189">
              <a:spcBef>
                <a:spcPts val="0"/>
              </a:spcBef>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No other taxing authority in the county can hold a hearing on the same date as the school board or BOCC.</a:t>
            </a:r>
          </a:p>
        </p:txBody>
      </p:sp>
    </p:spTree>
    <p:extLst>
      <p:ext uri="{BB962C8B-B14F-4D97-AF65-F5344CB8AC3E}">
        <p14:creationId xmlns:p14="http://schemas.microsoft.com/office/powerpoint/2010/main" val="111787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Scheduling and Advertising Hearing</a:t>
            </a:r>
          </a:p>
        </p:txBody>
      </p:sp>
      <p:sp>
        <p:nvSpPr>
          <p:cNvPr id="3" name="Content Placeholder 2"/>
          <p:cNvSpPr>
            <a:spLocks noGrp="1"/>
          </p:cNvSpPr>
          <p:nvPr>
            <p:ph idx="1"/>
          </p:nvPr>
        </p:nvSpPr>
        <p:spPr>
          <a:xfrm>
            <a:off x="884689" y="3048000"/>
            <a:ext cx="7086600" cy="3142551"/>
          </a:xfrm>
        </p:spPr>
        <p:txBody>
          <a:bodyPr>
            <a:normAutofit/>
          </a:bodyPr>
          <a:lstStyle/>
          <a:p>
            <a:pPr marL="566914" indent="-457189">
              <a:spcBef>
                <a:spcPts val="0"/>
              </a:spcBef>
              <a:spcAft>
                <a:spcPts val="12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TRIM hearing is advertised on the TRIM notice.</a:t>
            </a:r>
          </a:p>
          <a:p>
            <a:pPr marL="566914" indent="-457189">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hearing must be advertised within 15 days of adopting the tentative millage and budget.</a:t>
            </a: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96979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sp>
        <p:nvSpPr>
          <p:cNvPr id="3" name="Content Placeholder 2"/>
          <p:cNvSpPr>
            <a:spLocks noGrp="1"/>
          </p:cNvSpPr>
          <p:nvPr>
            <p:ph idx="1"/>
          </p:nvPr>
        </p:nvSpPr>
        <p:spPr>
          <a:xfrm>
            <a:off x="838200" y="3047999"/>
            <a:ext cx="7086600" cy="3124201"/>
          </a:xfrm>
        </p:spPr>
        <p:txBody>
          <a:bodyPr>
            <a:normAutofit/>
          </a:bodyPr>
          <a:lstStyle/>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first issues discussed shall be:</a:t>
            </a:r>
            <a:endParaRPr lang="en-US" sz="2400" strike="sngStrike"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Percentage increase in millage, if any, over the rolled-back rate necessary to fund the budget</a:t>
            </a:r>
          </a:p>
          <a:p>
            <a:pPr marL="566914" indent="-457189"/>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Specific reasons why ad valorem tax revenues are increasing</a:t>
            </a:r>
          </a:p>
          <a:p>
            <a:pPr marL="109725"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87847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TRIM Hearing Information</a:t>
            </a:r>
            <a:br>
              <a:rPr lang="en-US" sz="4000" b="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br>
            <a:r>
              <a:rPr lang="en-US" sz="4000" i="1" dirty="0">
                <a:solidFill>
                  <a:schemeClr val="tx2"/>
                </a:solidFill>
                <a:latin typeface="Segoe UI" panose="020B0502040204020203" pitchFamily="34" charset="0"/>
                <a:ea typeface="Open Sans Semibold" panose="020B0706030804020204" pitchFamily="34" charset="0"/>
                <a:cs typeface="Segoe UI" panose="020B0502040204020203" pitchFamily="34" charset="0"/>
              </a:rPr>
              <a:t>At the Hearing</a:t>
            </a:r>
          </a:p>
        </p:txBody>
      </p:sp>
      <p:sp>
        <p:nvSpPr>
          <p:cNvPr id="3" name="Content Placeholder 2"/>
          <p:cNvSpPr>
            <a:spLocks noGrp="1"/>
          </p:cNvSpPr>
          <p:nvPr>
            <p:ph idx="1"/>
          </p:nvPr>
        </p:nvSpPr>
        <p:spPr>
          <a:xfrm>
            <a:off x="648750" y="2971803"/>
            <a:ext cx="7447500" cy="3124199"/>
          </a:xfrm>
        </p:spPr>
        <p:txBody>
          <a:bodyPr>
            <a:normAutofit/>
          </a:bodyPr>
          <a:lstStyle/>
          <a:p>
            <a:pPr marL="566914" indent="-457189">
              <a:spcBef>
                <a:spcPts val="0"/>
              </a:spcBef>
              <a:spcAft>
                <a:spcPts val="600"/>
              </a:spcAft>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general public may speak and ask questions before the governing body adopts any measures. </a:t>
            </a:r>
          </a:p>
          <a:p>
            <a:pPr marL="566914" indent="-457189">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governing body must adopt its tentative or final millage rate before adopting its tentative or final budget. </a:t>
            </a:r>
          </a:p>
          <a:p>
            <a:pPr marL="109725"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52BE4E7-63E3-46E4-898F-3F3E6682B9BC}"/>
              </a:ext>
            </a:extLst>
          </p:cNvPr>
          <p:cNvSpPr/>
          <p:nvPr/>
        </p:nvSpPr>
        <p:spPr>
          <a:xfrm>
            <a:off x="1183743" y="5267327"/>
            <a:ext cx="6776513" cy="647700"/>
          </a:xfrm>
          <a:prstGeom prst="rect">
            <a:avLst/>
          </a:prstGeom>
          <a:solidFill>
            <a:schemeClr val="bg1"/>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Arial" panose="020B0604020202020204" pitchFamily="34" charset="0"/>
                <a:cs typeface="Arial" panose="020B0604020202020204" pitchFamily="34" charset="0"/>
              </a:rPr>
              <a:t>Adopt millage first; adopt budget second.</a:t>
            </a:r>
          </a:p>
        </p:txBody>
      </p:sp>
      <p:pic>
        <p:nvPicPr>
          <p:cNvPr id="6" name="Picture 5" descr="Icon&#10;&#10;Description automatically generated">
            <a:extLst>
              <a:ext uri="{FF2B5EF4-FFF2-40B4-BE49-F238E27FC236}">
                <a16:creationId xmlns:a16="http://schemas.microsoft.com/office/drawing/2014/main" id="{69E9E839-A9E9-49BA-A8E8-922BDCCA9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9" y="5153332"/>
            <a:ext cx="437845" cy="437845"/>
          </a:xfrm>
          <a:prstGeom prst="rect">
            <a:avLst/>
          </a:prstGeom>
        </p:spPr>
      </p:pic>
    </p:spTree>
    <p:extLst>
      <p:ext uri="{BB962C8B-B14F-4D97-AF65-F5344CB8AC3E}">
        <p14:creationId xmlns:p14="http://schemas.microsoft.com/office/powerpoint/2010/main" val="1449673409"/>
      </p:ext>
    </p:extLst>
  </p:cSld>
  <p:clrMapOvr>
    <a:masterClrMapping/>
  </p:clrMapOvr>
</p:sld>
</file>

<file path=ppt/theme/theme1.xml><?xml version="1.0" encoding="utf-8"?>
<a:theme xmlns:a="http://schemas.openxmlformats.org/drawingml/2006/main" name="1_Office Theme">
  <a:themeElements>
    <a:clrScheme name="FDOR">
      <a:dk1>
        <a:srgbClr val="051A54"/>
      </a:dk1>
      <a:lt1>
        <a:srgbClr val="E6E6E6"/>
      </a:lt1>
      <a:dk2>
        <a:srgbClr val="051A54"/>
      </a:dk2>
      <a:lt2>
        <a:srgbClr val="E6E6E6"/>
      </a:lt2>
      <a:accent1>
        <a:srgbClr val="00ACA1"/>
      </a:accent1>
      <a:accent2>
        <a:srgbClr val="F23F58"/>
      </a:accent2>
      <a:accent3>
        <a:srgbClr val="00544E"/>
      </a:accent3>
      <a:accent4>
        <a:srgbClr val="FAB8C1"/>
      </a:accent4>
      <a:accent5>
        <a:srgbClr val="AFFFF9"/>
      </a:accent5>
      <a:accent6>
        <a:srgbClr val="929292"/>
      </a:accent6>
      <a:hlink>
        <a:srgbClr val="00ACA1"/>
      </a:hlink>
      <a:folHlink>
        <a:srgbClr val="00A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storical xmlns="971ecb86-dbcb-4cad-aa0a-8e3edd121c88" xsi:nil="true"/>
    <Forms_Description xmlns="971ecb86-dbcb-4cad-aa0a-8e3edd121c88" xsi:nil="true"/>
    <Review_x0020_Frequency_x0020_Period xmlns="971ecb86-dbcb-4cad-aa0a-8e3edd121c88" xsi:nil="true"/>
    <Language_x0020_Review_x0020_Date xmlns="971ecb86-dbcb-4cad-aa0a-8e3edd121c88" xsi:nil="true"/>
    <statutesRulesPolicies xmlns="971ecb86-dbcb-4cad-aa0a-8e3edd121c88"/>
    <Is_x0020_this_x0020_Legally_x0020_required_x003f_ xmlns="971ecb86-dbcb-4cad-aa0a-8e3edd121c88" xsi:nil="true"/>
    <DocumentName xmlns="971ecb86-dbcb-4cad-aa0a-8e3edd121c88" xsi:nil="true"/>
    <Web_x0020_Category xmlns="971ecb86-dbcb-4cad-aa0a-8e3edd121c88" xsi:nil="true"/>
    <PublishingExpirationDate xmlns="http://schemas.microsoft.com/sharepoint/v3" xsi:nil="true"/>
    <Notes0 xmlns="971ecb86-dbcb-4cad-aa0a-8e3edd121c88" xsi:nil="true"/>
    <PublishingStartDate xmlns="http://schemas.microsoft.com/sharepoint/v3" xsi:nil="true"/>
    <DocumentDescription xmlns="971ecb86-dbcb-4cad-aa0a-8e3edd121c88" xsi:nil="true"/>
    <Review_x0020_Frequency_x0020_by_x0020_Month xmlns="971ecb86-dbcb-4cad-aa0a-8e3edd121c88"/>
    <Date_x0020_last_x0020_reviewed xmlns="971ecb86-dbcb-4cad-aa0a-8e3edd121c88" xsi:nil="true"/>
    <Legal_x0020_Review_x0020_Date xmlns="971ecb86-dbcb-4cad-aa0a-8e3edd121c88" xsi:nil="true"/>
    <Automated_x0020_Content xmlns="971ecb86-dbcb-4cad-aa0a-8e3edd121c8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8CCF48F7F21843AAD247617866AB0F" ma:contentTypeVersion="26" ma:contentTypeDescription="Create a new document." ma:contentTypeScope="" ma:versionID="035bff02668bf00af84ba8f60763016b">
  <xsd:schema xmlns:xsd="http://www.w3.org/2001/XMLSchema" xmlns:xs="http://www.w3.org/2001/XMLSchema" xmlns:p="http://schemas.microsoft.com/office/2006/metadata/properties" xmlns:ns1="http://schemas.microsoft.com/sharepoint/v3" xmlns:ns2="971ecb86-dbcb-4cad-aa0a-8e3edd121c88" targetNamespace="http://schemas.microsoft.com/office/2006/metadata/properties" ma:root="true" ma:fieldsID="4eb80cc09e6d4e7765fe98acf63822e8" ns1:_="" ns2:_="">
    <xsd:import namespace="http://schemas.microsoft.com/sharepoint/v3"/>
    <xsd:import namespace="971ecb86-dbcb-4cad-aa0a-8e3edd121c88"/>
    <xsd:element name="properties">
      <xsd:complexType>
        <xsd:sequence>
          <xsd:element name="documentManagement">
            <xsd:complexType>
              <xsd:all>
                <xsd:element ref="ns2:DocumentName" minOccurs="0"/>
                <xsd:element ref="ns2:Web_x0020_Category" minOccurs="0"/>
                <xsd:element ref="ns2:DocumentDescription" minOccurs="0"/>
                <xsd:element ref="ns2:Forms_Description" minOccurs="0"/>
                <xsd:element ref="ns2:Review_x0020_Frequency_x0020_Period" minOccurs="0"/>
                <xsd:element ref="ns2:Review_x0020_Frequency_x0020_by_x0020_Month" minOccurs="0"/>
                <xsd:element ref="ns2:Legal_x0020_Review_x0020_Date" minOccurs="0"/>
                <xsd:element ref="ns2:Language_x0020_Review_x0020_Date" minOccurs="0"/>
                <xsd:element ref="ns2:Date_x0020_last_x0020_reviewed" minOccurs="0"/>
                <xsd:element ref="ns2:Is_x0020_this_x0020_Legally_x0020_required_x003f_" minOccurs="0"/>
                <xsd:element ref="ns2:Notes0" minOccurs="0"/>
                <xsd:element ref="ns2:Automated_x0020_Content" minOccurs="0"/>
                <xsd:element ref="ns2:statutesRulesPolicies" minOccurs="0"/>
                <xsd:element ref="ns2:Historica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1ecb86-dbcb-4cad-aa0a-8e3edd121c88" elementFormDefault="qualified">
    <xsd:import namespace="http://schemas.microsoft.com/office/2006/documentManagement/types"/>
    <xsd:import namespace="http://schemas.microsoft.com/office/infopath/2007/PartnerControls"/>
    <xsd:element name="DocumentName" ma:index="2" nillable="true" ma:displayName="Document" ma:description="This is the formatted name of the document and MUST be filled out for all documents." ma:internalName="DocumentName" ma:readOnly="false">
      <xsd:simpleType>
        <xsd:restriction base="dms:Text">
          <xsd:maxLength value="255"/>
        </xsd:restriction>
      </xsd:simpleType>
    </xsd:element>
    <xsd:element name="Web_x0020_Category" ma:index="3" nillable="true" ma:displayName="Web Category" ma:list="{68a30688-8426-42e5-bc98-ed9a40a81362}" ma:internalName="Web_x0020_Category" ma:readOnly="false" ma:showField="Title">
      <xsd:simpleType>
        <xsd:restriction base="dms:Lookup"/>
      </xsd:simpleType>
    </xsd:element>
    <xsd:element name="DocumentDescription" ma:index="4" nillable="true" ma:displayName="Description" ma:description="If this document is meant to appear on the forms page you MUST fill in the &quot;Forms Description&quot; field as well as this one." ma:internalName="DocumentDescription" ma:readOnly="false">
      <xsd:simpleType>
        <xsd:restriction base="dms:Text">
          <xsd:maxLength value="255"/>
        </xsd:restriction>
      </xsd:simpleType>
    </xsd:element>
    <xsd:element name="Forms_Description" ma:index="5" nillable="true" ma:displayName="Forms_Description" ma:internalName="Forms_Description" ma:readOnly="false">
      <xsd:simpleType>
        <xsd:restriction base="dms:Text">
          <xsd:maxLength value="255"/>
        </xsd:restriction>
      </xsd:simpleType>
    </xsd:element>
    <xsd:element name="Review_x0020_Frequency_x0020_Period" ma:index="6" nillable="true" ma:displayName="Review Frequency Period" ma:default="Annually" ma:description="How often should this content be reviewed by the Content Owner?" ma:format="Dropdown" ma:internalName="Review_x0020_Frequency_x0020_Period" ma:readOnly="false">
      <xsd:simpleType>
        <xsd:restriction base="dms:Choice">
          <xsd:enumeration value="Monthly"/>
          <xsd:enumeration value="Quarterly"/>
          <xsd:enumeration value="Semi-Annually"/>
          <xsd:enumeration value="Annually"/>
          <xsd:enumeration value="None"/>
        </xsd:restriction>
      </xsd:simpleType>
    </xsd:element>
    <xsd:element name="Review_x0020_Frequency_x0020_by_x0020_Month" ma:index="7" nillable="true" ma:displayName="Review Frequency by Month" ma:internalName="Review_x0020_Frequency_x0020_by_x0020_Month" ma:readOnly="false">
      <xsd:complexType>
        <xsd:complexContent>
          <xsd:extension base="dms:MultiChoice">
            <xsd:sequence>
              <xsd:element name="Value" maxOccurs="unbounded" minOccurs="0" nillable="tru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equence>
          </xsd:extension>
        </xsd:complexContent>
      </xsd:complexType>
    </xsd:element>
    <xsd:element name="Legal_x0020_Review_x0020_Date" ma:index="8" nillable="true" ma:displayName="Legal Review Date" ma:format="DateOnly" ma:internalName="Legal_x0020_Review_x0020_Date" ma:readOnly="false">
      <xsd:simpleType>
        <xsd:restriction base="dms:DateTime"/>
      </xsd:simpleType>
    </xsd:element>
    <xsd:element name="Language_x0020_Review_x0020_Date" ma:index="9" nillable="true" ma:displayName="Language Review Date" ma:description="Date of last Language Review" ma:format="DateOnly" ma:internalName="Language_x0020_Review_x0020_Date" ma:readOnly="false">
      <xsd:simpleType>
        <xsd:restriction base="dms:DateTime"/>
      </xsd:simpleType>
    </xsd:element>
    <xsd:element name="Date_x0020_last_x0020_reviewed" ma:index="10" nillable="true" ma:displayName="Date last reviewed" ma:description="The date the document was last reviewed by content owner." ma:format="DateOnly" ma:internalName="Date_x0020_last_x0020_reviewed" ma:readOnly="false">
      <xsd:simpleType>
        <xsd:restriction base="dms:DateTime"/>
      </xsd:simpleType>
    </xsd:element>
    <xsd:element name="Is_x0020_this_x0020_Legally_x0020_required_x003f_" ma:index="11" nillable="true" ma:displayName="Is this Legally required?" ma:default="No" ma:format="Dropdown" ma:internalName="Is_x0020_this_x0020_Legally_x0020_required_x003f_" ma:readOnly="false">
      <xsd:simpleType>
        <xsd:restriction base="dms:Choice">
          <xsd:enumeration value="Yes"/>
          <xsd:enumeration value="No"/>
        </xsd:restriction>
      </xsd:simpleType>
    </xsd:element>
    <xsd:element name="Notes0" ma:index="12" nillable="true" ma:displayName="Notes" ma:internalName="Notes0" ma:readOnly="false">
      <xsd:simpleType>
        <xsd:restriction base="dms:Note">
          <xsd:maxLength value="255"/>
        </xsd:restriction>
      </xsd:simpleType>
    </xsd:element>
    <xsd:element name="Automated_x0020_Content" ma:index="13" nillable="true" ma:displayName="Automated Content" ma:default="No" ma:format="Dropdown" ma:internalName="Automated_x0020_Content" ma:readOnly="false">
      <xsd:simpleType>
        <xsd:restriction base="dms:Choice">
          <xsd:enumeration value="Yes"/>
          <xsd:enumeration value="No"/>
        </xsd:restriction>
      </xsd:simpleType>
    </xsd:element>
    <xsd:element name="statutesRulesPolicies" ma:index="14" nillable="true" ma:displayName="statutesRulesPolicies" ma:description="This column contains the statutes, rules, or policy that governs" ma:list="{17a373b7-8334-4f0f-90d4-3ea48205243f}" ma:internalName="statutesRulesPolici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Historical" ma:index="15" nillable="true" ma:displayName="Historical" ma:default="No" ma:description="If this is checked as yes, it doesn't need to be reviewed annually." ma:format="Dropdown" ma:internalName="Historical"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30A3D-0CBF-45E9-9DCF-B5948645BBE5}"/>
</file>

<file path=customXml/itemProps2.xml><?xml version="1.0" encoding="utf-8"?>
<ds:datastoreItem xmlns:ds="http://schemas.openxmlformats.org/officeDocument/2006/customXml" ds:itemID="{A63189C1-99A4-4F65-9A20-4643D300CE7B}"/>
</file>

<file path=customXml/itemProps3.xml><?xml version="1.0" encoding="utf-8"?>
<ds:datastoreItem xmlns:ds="http://schemas.openxmlformats.org/officeDocument/2006/customXml" ds:itemID="{402B6EAB-CF02-475E-A5AF-D84F3F71389B}"/>
</file>

<file path=docMetadata/LabelInfo.xml><?xml version="1.0" encoding="utf-8"?>
<clbl:labelList xmlns:clbl="http://schemas.microsoft.com/office/2020/mipLabelMetadata">
  <clbl:label id="{4bac4b79-78fa-4602-9957-687c929357c4}" enabled="0" method="" siteId="{4bac4b79-78fa-4602-9957-687c929357c4}" removed="1"/>
</clbl:labelList>
</file>

<file path=docProps/app.xml><?xml version="1.0" encoding="utf-8"?>
<Properties xmlns="http://schemas.openxmlformats.org/officeDocument/2006/extended-properties" xmlns:vt="http://schemas.openxmlformats.org/officeDocument/2006/docPropsVTypes">
  <TotalTime>16251</TotalTime>
  <Words>2346</Words>
  <Application>Microsoft Office PowerPoint</Application>
  <PresentationFormat>On-screen Show (4:3)</PresentationFormat>
  <Paragraphs>251</Paragraphs>
  <Slides>52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Calibri</vt:lpstr>
      <vt:lpstr>Constantia</vt:lpstr>
      <vt:lpstr>Segoe UI</vt:lpstr>
      <vt:lpstr>Wingdings 2</vt:lpstr>
      <vt:lpstr>1_Office Theme</vt:lpstr>
      <vt:lpstr>Acrobat Document</vt:lpstr>
      <vt:lpstr>Truth In Millage (TRIM) Training  Hearing Information and Advertisement Selection  2023</vt:lpstr>
      <vt:lpstr>Overview </vt:lpstr>
      <vt:lpstr>TRUTH IN MILLLAGE (TRIM)  HEARING REQUIREMENTS</vt:lpstr>
      <vt:lpstr>TRIM Hearing Information</vt:lpstr>
      <vt:lpstr>TRIM Hearing Information Scheduling and Advertising Hearing</vt:lpstr>
      <vt:lpstr>TRIM Hearing Information Scheduling and Advertising Hearing</vt:lpstr>
      <vt:lpstr>TRIM Hearing Information Scheduling and Advertising Hearing</vt:lpstr>
      <vt:lpstr>TRIM Hearing Information At the Hearing</vt:lpstr>
      <vt:lpstr>TRIM Hearing Information At the Hearing</vt:lpstr>
      <vt:lpstr>TRIM Hearing Information At the Hearing</vt:lpstr>
      <vt:lpstr>TRIM Hearing Information At the Hearing</vt:lpstr>
      <vt:lpstr>TRIM Hearing Information At the Hearing</vt:lpstr>
      <vt:lpstr>Executive Order for State of Emergency</vt:lpstr>
      <vt:lpstr>Executive Order for State of Emergency</vt:lpstr>
      <vt:lpstr>TRIM  ADVERTISING REQUIREMENTS</vt:lpstr>
      <vt:lpstr>TRIM Advertising Requirements</vt:lpstr>
      <vt:lpstr>TRIM Advertising Requirements</vt:lpstr>
      <vt:lpstr>TRIM Advertising Requirements</vt:lpstr>
      <vt:lpstr>Example of an Adjacent Newspaper</vt:lpstr>
      <vt:lpstr>TRIM Advertising Requirements Publication on a Publicly Accessible Website</vt:lpstr>
      <vt:lpstr>TRIM Advertising Requirements Publication on a Publicly Accessible Website</vt:lpstr>
      <vt:lpstr>TRIM Advertising Requirements Advertisement Selection</vt:lpstr>
      <vt:lpstr>TRIM Advertising Requirements Notice of Proposed Tax Increase Ad</vt:lpstr>
      <vt:lpstr>TRIM Advertising Requirements Notice of Proposed Tax Increase Ad EXAMPLE</vt:lpstr>
      <vt:lpstr>Newspaper Example Notice of Proposed Tax Increase</vt:lpstr>
      <vt:lpstr>TRIM Advertising Requirements Notice of Proposed Tax Increase Ad</vt:lpstr>
      <vt:lpstr>Notice of Proposed Tax Increase Ad Important to Remember</vt:lpstr>
      <vt:lpstr>TRIM Advertising Requirements Notice of Budget Hearing</vt:lpstr>
      <vt:lpstr>TRIM Advertising Requirements Notice of Budget Hearing Ad EXAMPLE</vt:lpstr>
      <vt:lpstr>Newspaper Example Notice of Budget Hearing</vt:lpstr>
      <vt:lpstr>TRIM Advertising Requirements Budget Summary Ad </vt:lpstr>
      <vt:lpstr>TRIM Advertising Requirements Budget Summary Ad </vt:lpstr>
      <vt:lpstr>TRIM Advertising Requirements Budget Summary Ad </vt:lpstr>
      <vt:lpstr>TRIM Advertising Requirements Budget Summary Ad </vt:lpstr>
      <vt:lpstr>TRIM Advertising Requirements Budget Summary Ad </vt:lpstr>
      <vt:lpstr>TRIM Advertising Requirements Recessed Hearing Information Ad</vt:lpstr>
      <vt:lpstr>TRIM Advertising Requirements Recessed Hearing Information Ad EXAMPLE</vt:lpstr>
      <vt:lpstr>Newspaper Example Notice of Continuation</vt:lpstr>
      <vt:lpstr>TRIM Advertising Requirements Rescheduled Hearing Information Ad</vt:lpstr>
      <vt:lpstr>TRIM Advertising Requirements Rescheduled Hearing Information Ad EXAMPLE</vt:lpstr>
      <vt:lpstr>Newspaper Example Notice of Rescheduled Hearing</vt:lpstr>
      <vt:lpstr>TRIM Advertising Requirements Proof of Publications</vt:lpstr>
      <vt:lpstr>Tear Sheets </vt:lpstr>
      <vt:lpstr>PowerPoint Presentation</vt:lpstr>
      <vt:lpstr>TRIM Resolution/Ordinance</vt:lpstr>
      <vt:lpstr>Resolution Requirements</vt:lpstr>
      <vt:lpstr>Millage Resolution/Ordinance </vt:lpstr>
      <vt:lpstr>TRIM Millage Resolution/Ordinance</vt:lpstr>
      <vt:lpstr>Budget Resolution/Ordinance Ad</vt:lpstr>
      <vt:lpstr>TRIM  Resolution/Ordinance</vt:lpstr>
      <vt:lpstr>TRIM Compliance Contacts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TRIM TRAINING Hearing Information and Advertisement Selection</dc:title>
  <dc:creator>Dametria Hayward-Williams</dc:creator>
  <cp:lastModifiedBy>Dametria Hayward-Williams</cp:lastModifiedBy>
  <cp:revision>74</cp:revision>
  <dcterms:created xsi:type="dcterms:W3CDTF">2020-04-08T15:08:35Z</dcterms:created>
  <dcterms:modified xsi:type="dcterms:W3CDTF">2023-07-12T17:31:20Z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0x010100FE8CCF48F7F21843AAD247617866AB0F</vt:lpwstr>
  </property>
</Properties>
</file>