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Slides/notesSlide9.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83.xml" ContentType="application/vnd.openxmlformats-officedocument.presentationml.notesSlide+xml"/>
  <Override PartName="/ppt/notesSlides/notesSlide82.xml" ContentType="application/vnd.openxmlformats-officedocument.presentationml.notesSlide+xml"/>
  <Override PartName="/ppt/slideMasters/slideMaster1.xml" ContentType="application/vnd.openxmlformats-officedocument.presentationml.slideMaster+xml"/>
  <Override PartName="/ppt/notesSlides/notesSlide52.xml" ContentType="application/vnd.openxmlformats-officedocument.presentationml.notesSlide+xml"/>
  <Override PartName="/ppt/notesSlides/notesSlide81.xml" ContentType="application/vnd.openxmlformats-officedocument.presentationml.notesSlide+xml"/>
  <Override PartName="/ppt/notesSlides/notesSlide80.xml" ContentType="application/vnd.openxmlformats-officedocument.presentationml.notesSlide+xml"/>
  <Override PartName="/ppt/notesSlides/notesSlide5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54.xml" ContentType="application/vnd.openxmlformats-officedocument.presentationml.notesSlide+xml"/>
  <Override PartName="/ppt/notesSlides/notesSlide73.xml" ContentType="application/vnd.openxmlformats-officedocument.presentationml.notesSlide+xml"/>
  <Override PartName="/ppt/notesSlides/notesSlide67.xml" ContentType="application/vnd.openxmlformats-officedocument.presentationml.notesSlide+xml"/>
  <Override PartName="/ppt/notesSlides/notesSlide1.xml" ContentType="application/vnd.openxmlformats-officedocument.presentationml.notesSlide+xml"/>
  <Override PartName="/ppt/notesSlides/notesSlide5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76.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69.xml" ContentType="application/vnd.openxmlformats-officedocument.presentationml.notesSlide+xml"/>
  <Override PartName="/ppt/notesSlides/notesSlide17.xml" ContentType="application/vnd.openxmlformats-officedocument.presentationml.notesSlide+xml"/>
  <Override PartName="/ppt/notesSlides/notesSlide74.xml" ContentType="application/vnd.openxmlformats-officedocument.presentationml.notesSlide+xml"/>
  <Override PartName="/ppt/notesSlides/notesSlide18.xml" ContentType="application/vnd.openxmlformats-officedocument.presentationml.notesSlide+xml"/>
  <Override PartName="/ppt/notesSlides/notesSlide56.xml" ContentType="application/vnd.openxmlformats-officedocument.presentationml.notesSlide+xml"/>
  <Override PartName="/ppt/notesSlides/notesSlide19.xml" ContentType="application/vnd.openxmlformats-officedocument.presentationml.notesSlide+xml"/>
  <Override PartName="/ppt/notesSlides/notesSlide96.xml" ContentType="application/vnd.openxmlformats-officedocument.presentationml.notesSlide+xml"/>
  <Override PartName="/ppt/notesSlides/notesSlide20.xml" ContentType="application/vnd.openxmlformats-officedocument.presentationml.notesSlide+xml"/>
  <Override PartName="/ppt/notesSlides/notesSlide75.xml" ContentType="application/vnd.openxmlformats-officedocument.presentationml.notesSlide+xml"/>
  <Override PartName="/ppt/notesSlides/notesSlide21.xml" ContentType="application/vnd.openxmlformats-officedocument.presentationml.notesSlide+xml"/>
  <Override PartName="/ppt/notesSlides/notesSlide57.xml" ContentType="application/vnd.openxmlformats-officedocument.presentationml.notesSlide+xml"/>
  <Override PartName="/ppt/notesSlides/notesSlide22.xml" ContentType="application/vnd.openxmlformats-officedocument.presentationml.notesSlide+xml"/>
  <Override PartName="/ppt/notesSlides/notesSlide95.xml" ContentType="application/vnd.openxmlformats-officedocument.presentationml.notesSlide+xml"/>
  <Override PartName="/ppt/notesSlides/notesSlide23.xml" ContentType="application/vnd.openxmlformats-officedocument.presentationml.notesSlide+xml"/>
  <Override PartName="/ppt/notesSlides/notesSlide58.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59.xml" ContentType="application/vnd.openxmlformats-officedocument.presentationml.notesSlide+xml"/>
  <Override PartName="/ppt/notesSlides/notesSlide70.xml" ContentType="application/vnd.openxmlformats-officedocument.presentationml.notesSlide+xml"/>
  <Override PartName="/ppt/notesSlides/notesSlide27.xml" ContentType="application/vnd.openxmlformats-officedocument.presentationml.notes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notesSlides/notesSlide62.xml" ContentType="application/vnd.openxmlformats-officedocument.presentationml.notesSlide+xml"/>
  <Override PartName="/ppt/notesSlides/notesSlide30.xml" ContentType="application/vnd.openxmlformats-officedocument.presentationml.notesSlide+xml"/>
  <Override PartName="/ppt/notesSlides/notesSlide78.xml" ContentType="application/vnd.openxmlformats-officedocument.presentationml.notesSlide+xml"/>
  <Override PartName="/ppt/notesSlides/notesSlide31.xml" ContentType="application/vnd.openxmlformats-officedocument.presentationml.notesSlide+xml"/>
  <Override PartName="/ppt/notesSlides/notesSlide63.xml" ContentType="application/vnd.openxmlformats-officedocument.presentationml.notesSlide+xml"/>
  <Override PartName="/ppt/notesSlides/notesSlide32.xml" ContentType="application/vnd.openxmlformats-officedocument.presentationml.notesSlide+xml"/>
  <Override PartName="/ppt/notesSlides/notesSlide64.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71.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72.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77.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79.xml" ContentType="application/vnd.openxmlformats-officedocument.presentationml.notesSlide+xml"/>
  <Override PartName="/ppt/notesSlides/notesSlide94.xml" ContentType="application/vnd.openxmlformats-officedocument.presentationml.notesSlide+xml"/>
  <Override PartName="/ppt/notesSlides/notesSlide40.xml" ContentType="application/vnd.openxmlformats-officedocument.presentationml.notesSlide+xml"/>
  <Override PartName="/ppt/theme/theme2.xml" ContentType="application/vnd.openxmlformats-officedocument.them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7"/>
  </p:notesMasterIdLst>
  <p:sldIdLst>
    <p:sldId id="256" r:id="rId5"/>
    <p:sldId id="383" r:id="rId6"/>
    <p:sldId id="384" r:id="rId7"/>
    <p:sldId id="385" r:id="rId8"/>
    <p:sldId id="386" r:id="rId9"/>
    <p:sldId id="387" r:id="rId10"/>
    <p:sldId id="389" r:id="rId11"/>
    <p:sldId id="390"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407" r:id="rId25"/>
    <p:sldId id="408" r:id="rId26"/>
    <p:sldId id="403" r:id="rId27"/>
    <p:sldId id="404" r:id="rId28"/>
    <p:sldId id="405" r:id="rId29"/>
    <p:sldId id="406" r:id="rId30"/>
    <p:sldId id="617" r:id="rId31"/>
    <p:sldId id="409" r:id="rId32"/>
    <p:sldId id="410" r:id="rId33"/>
    <p:sldId id="411" r:id="rId34"/>
    <p:sldId id="412" r:id="rId35"/>
    <p:sldId id="413" r:id="rId36"/>
    <p:sldId id="414" r:id="rId37"/>
    <p:sldId id="415" r:id="rId38"/>
    <p:sldId id="416" r:id="rId39"/>
    <p:sldId id="417" r:id="rId40"/>
    <p:sldId id="418" r:id="rId41"/>
    <p:sldId id="419" r:id="rId42"/>
    <p:sldId id="420" r:id="rId43"/>
    <p:sldId id="421" r:id="rId44"/>
    <p:sldId id="422" r:id="rId45"/>
    <p:sldId id="423" r:id="rId46"/>
    <p:sldId id="425" r:id="rId47"/>
    <p:sldId id="484" r:id="rId48"/>
    <p:sldId id="487" r:id="rId49"/>
    <p:sldId id="426" r:id="rId50"/>
    <p:sldId id="427" r:id="rId51"/>
    <p:sldId id="428" r:id="rId52"/>
    <p:sldId id="495" r:id="rId53"/>
    <p:sldId id="501" r:id="rId54"/>
    <p:sldId id="500" r:id="rId55"/>
    <p:sldId id="505" r:id="rId56"/>
    <p:sldId id="494" r:id="rId57"/>
    <p:sldId id="429" r:id="rId58"/>
    <p:sldId id="431" r:id="rId59"/>
    <p:sldId id="479" r:id="rId60"/>
    <p:sldId id="506" r:id="rId61"/>
    <p:sldId id="496" r:id="rId62"/>
    <p:sldId id="432" r:id="rId63"/>
    <p:sldId id="435" r:id="rId64"/>
    <p:sldId id="497" r:id="rId65"/>
    <p:sldId id="436" r:id="rId66"/>
    <p:sldId id="437" r:id="rId67"/>
    <p:sldId id="438" r:id="rId68"/>
    <p:sldId id="439" r:id="rId69"/>
    <p:sldId id="440" r:id="rId70"/>
    <p:sldId id="441" r:id="rId71"/>
    <p:sldId id="442" r:id="rId72"/>
    <p:sldId id="499" r:id="rId73"/>
    <p:sldId id="482" r:id="rId74"/>
    <p:sldId id="483" r:id="rId75"/>
    <p:sldId id="498" r:id="rId76"/>
    <p:sldId id="443" r:id="rId77"/>
    <p:sldId id="507" r:id="rId78"/>
    <p:sldId id="485" r:id="rId79"/>
    <p:sldId id="444" r:id="rId80"/>
    <p:sldId id="446" r:id="rId81"/>
    <p:sldId id="445" r:id="rId82"/>
    <p:sldId id="447" r:id="rId83"/>
    <p:sldId id="448" r:id="rId84"/>
    <p:sldId id="449" r:id="rId85"/>
    <p:sldId id="486" r:id="rId86"/>
    <p:sldId id="450" r:id="rId87"/>
    <p:sldId id="451" r:id="rId88"/>
    <p:sldId id="452" r:id="rId89"/>
    <p:sldId id="453" r:id="rId90"/>
    <p:sldId id="488" r:id="rId91"/>
    <p:sldId id="454" r:id="rId92"/>
    <p:sldId id="512" r:id="rId93"/>
    <p:sldId id="455" r:id="rId94"/>
    <p:sldId id="456" r:id="rId95"/>
    <p:sldId id="478" r:id="rId96"/>
    <p:sldId id="457" r:id="rId97"/>
    <p:sldId id="458" r:id="rId98"/>
    <p:sldId id="513" r:id="rId99"/>
    <p:sldId id="510" r:id="rId100"/>
    <p:sldId id="503" r:id="rId101"/>
    <p:sldId id="614" r:id="rId102"/>
    <p:sldId id="615" r:id="rId103"/>
    <p:sldId id="616" r:id="rId104"/>
    <p:sldId id="476" r:id="rId105"/>
    <p:sldId id="474"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D23021-5F56-C196-4E8D-6E6997167F73}" name="Dametria Hayward-Williams" initials="DHW" userId="S::HaywardD@FDOR.DOR.STATE.FL.US::8d67e591-6815-4b26-8cb9-a8d73b0bdd94" providerId="AD"/>
  <p188:author id="{E7E07A26-0F0B-897D-F73C-A19B6DECAB3C}" name="William Butler" initials="WB" userId="S::ButlerW@fdor.dor.state.fl.us::61cb8dd3-c59c-442d-9856-b028dde6a178" providerId="AD"/>
  <p188:author id="{657C736B-4231-1145-B7A2-173AC833233D}" name="Breauna Hines" initials="BH" userId="S::HinesBr@fdor.dor.state.fl.us::865f7832-9874-409f-b665-0629d70d0489" providerId="AD"/>
  <p188:author id="{28D50ACD-97E4-BB50-4B3D-F75DEC3067FD}" name="Heather Nelson" initials="HN" userId="S::NelsonHe@fdor.dor.state.fl.us::f65dc909-4b69-4c97-b684-b50773c5b9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A1"/>
    <a:srgbClr val="163962"/>
    <a:srgbClr val="5E7DB6"/>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8" autoAdjust="0"/>
    <p:restoredTop sz="88683" autoAdjust="0"/>
  </p:normalViewPr>
  <p:slideViewPr>
    <p:cSldViewPr snapToGrid="0">
      <p:cViewPr varScale="1">
        <p:scale>
          <a:sx n="101" d="100"/>
          <a:sy n="101" d="100"/>
        </p:scale>
        <p:origin x="99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ECECF-9DC8-4900-8CE5-6A4C8A8AD053}"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1A5C42-007E-43CC-8FBB-79B489C16A1A}" type="slidenum">
              <a:rPr lang="en-US" smtClean="0"/>
              <a:t>‹#›</a:t>
            </a:fld>
            <a:endParaRPr lang="en-US"/>
          </a:p>
        </p:txBody>
      </p:sp>
    </p:spTree>
    <p:extLst>
      <p:ext uri="{BB962C8B-B14F-4D97-AF65-F5344CB8AC3E}">
        <p14:creationId xmlns:p14="http://schemas.microsoft.com/office/powerpoint/2010/main" val="19967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84CF0FF-065B-42B5-98F4-62304A3375C0}"/>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2F6BCD28-D7FD-49C2-8116-64F74047EF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5D6953BD-422B-462B-8B6E-EAD8A4FA069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A29E05-DD8F-431C-90FD-05C1C10633A8}" type="slidenum">
              <a:rPr lang="en-US" altLang="en-US" smtClean="0"/>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6603CA5-BF20-45BC-9098-18985FC4988A}"/>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2FD8788D-E188-4A4B-9F2A-53B36FD16B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B6531568-F873-4941-9370-04C5AE4364F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1894AA-00B9-427B-81F0-BF37563BB9BD}"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2446B2F-1A66-4228-AAAB-F6FFEA4DD787}"/>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78BCFD87-C0D4-404E-81D8-F7F6C9DD3C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C154A286-8EC2-45E2-921B-484BB674FEC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0B6E5E-46A2-4874-957F-E71E1CCB162B}"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C554A39-DC01-4A14-8C1E-F1D436113CAB}"/>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AE1FE268-1E7D-4909-AC3C-DA4842EA42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BCBAC982-B370-400B-90F4-2904749EF9F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D3BFDF-6EA9-4671-95AA-31A9A3F279CD}" type="slidenum">
              <a:rPr lang="en-US" altLang="en-US" smtClean="0"/>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83BD0E6-3FA3-426B-82CA-51FF4D3D29CF}"/>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4F6BD3AF-C720-4D94-AF7E-7D67375A2E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3796" name="Slide Number Placeholder 3">
            <a:extLst>
              <a:ext uri="{FF2B5EF4-FFF2-40B4-BE49-F238E27FC236}">
                <a16:creationId xmlns:a16="http://schemas.microsoft.com/office/drawing/2014/main" id="{28699AEC-A1C1-42A1-8A77-F8171E4564C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117760-92E6-4D1C-A4F3-71300782C7E4}" type="slidenum">
              <a:rPr lang="en-US" altLang="en-US" smtClean="0"/>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7098AD9-6591-4B30-95D0-0C80C30222B8}"/>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B5C22303-BB1D-4DF6-9645-B721B76BA94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347A93C5-AF0C-4A03-9CAA-943E6DCC35E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9BC2AA-2BC8-4984-8BDD-DA513E496F46}" type="slidenum">
              <a:rPr lang="en-US" altLang="en-US" smtClean="0"/>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264A4CF-4386-4C91-84C1-123ABF4A29C3}"/>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CFB59438-D830-429C-8531-466CB6FC5F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38916" name="Slide Number Placeholder 3">
            <a:extLst>
              <a:ext uri="{FF2B5EF4-FFF2-40B4-BE49-F238E27FC236}">
                <a16:creationId xmlns:a16="http://schemas.microsoft.com/office/drawing/2014/main" id="{69E5E66C-FFE1-4CBD-8A26-40A6B7DD360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3731E5-0AA4-4CDD-A909-C6012A197471}" type="slidenum">
              <a:rPr lang="en-US" altLang="en-US" smtClean="0"/>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5E2C0C02-BEB4-4BFD-9113-54AD5FC77DEE}"/>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8DC4142C-4D26-4CBC-AA1C-69EDDFC1CF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40964" name="Slide Number Placeholder 3">
            <a:extLst>
              <a:ext uri="{FF2B5EF4-FFF2-40B4-BE49-F238E27FC236}">
                <a16:creationId xmlns:a16="http://schemas.microsoft.com/office/drawing/2014/main" id="{7A73AD3F-B462-4096-9B92-96AACD6B97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7B368F-5330-4D73-BAA9-B7E8FFC834EA}" type="slidenum">
              <a:rPr lang="en-US" altLang="en-US" smtClean="0"/>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6C66489-F87D-4EC7-9E4C-6FA2DD86E93F}"/>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74FEA4D5-FF6D-4FF6-B219-FE297EA51F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43012" name="Slide Number Placeholder 3">
            <a:extLst>
              <a:ext uri="{FF2B5EF4-FFF2-40B4-BE49-F238E27FC236}">
                <a16:creationId xmlns:a16="http://schemas.microsoft.com/office/drawing/2014/main" id="{75EFAED5-8903-45CE-BF90-FE505FCE5B5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34596C-3B9E-47F0-82DF-A2C427E5C98D}" type="slidenum">
              <a:rPr lang="en-US" altLang="en-US" smtClean="0"/>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E6C6B67-F28E-4C48-8ED2-F15B42FC1B0C}"/>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545BAAE8-2D7E-4CEE-83B3-4E2BC91E70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45060" name="Slide Number Placeholder 3">
            <a:extLst>
              <a:ext uri="{FF2B5EF4-FFF2-40B4-BE49-F238E27FC236}">
                <a16:creationId xmlns:a16="http://schemas.microsoft.com/office/drawing/2014/main" id="{D1C29D7A-60FB-4CD5-AE8A-91FBDD230D9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1F8FEA-0C36-47D6-AC4A-3D93D10C7D56}" type="slidenum">
              <a:rPr lang="en-US" altLang="en-US" smtClean="0"/>
              <a:pPr/>
              <a:t>19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5FB1FDB-DA31-4EA8-8A08-5707CA15CE70}"/>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44366DB6-31CC-44E0-91A8-292E2184D4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47108" name="Slide Number Placeholder 3">
            <a:extLst>
              <a:ext uri="{FF2B5EF4-FFF2-40B4-BE49-F238E27FC236}">
                <a16:creationId xmlns:a16="http://schemas.microsoft.com/office/drawing/2014/main" id="{8FC0264D-CC58-49A3-80B8-A26CD568D59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F2F38B-E4F7-4760-85F9-4DDE0126AF6C}" type="slidenum">
              <a:rPr lang="en-US" altLang="en-US" smtClean="0"/>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2A48DBA-B093-49BA-BC2A-98D13735210C}"/>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E06BB593-6B01-4F74-A75F-98D2E9A84E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1268" name="Slide Number Placeholder 3">
            <a:extLst>
              <a:ext uri="{FF2B5EF4-FFF2-40B4-BE49-F238E27FC236}">
                <a16:creationId xmlns:a16="http://schemas.microsoft.com/office/drawing/2014/main" id="{28FBC33D-49FB-4CB0-BAFD-8EEDCB2A19F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7459E3-21C9-4521-8798-017F29E501C7}" type="slidenum">
              <a:rPr lang="en-US" altLang="en-US" smtClean="0"/>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CA4BF19-F85B-41F2-9456-07A0FAEFF5FA}"/>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894A8BB1-2B06-4209-A8B2-4C1E45DFDF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49156" name="Slide Number Placeholder 3">
            <a:extLst>
              <a:ext uri="{FF2B5EF4-FFF2-40B4-BE49-F238E27FC236}">
                <a16:creationId xmlns:a16="http://schemas.microsoft.com/office/drawing/2014/main" id="{8B28E0A1-8E9E-463C-8720-E8AD10829EB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D27C8A-BE60-4FDC-8436-A82AAF4EC89C}" type="slidenum">
              <a:rPr lang="en-US" altLang="en-US" smtClean="0"/>
              <a:pPr/>
              <a:t>21</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1839B2ED-AFDC-445C-87F2-DE907D895E84}"/>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ED2116C0-2C54-45DA-98E7-348BD7E3C99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95683BED-E23B-41AA-BA43-BC8FE0553DE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6BCE9C-E3F7-440A-805C-012E82D542C3}" type="slidenum">
              <a:rPr lang="en-US" altLang="en-US" smtClean="0"/>
              <a:pPr/>
              <a:t>22</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9715652-46D5-433F-A959-0929529BCDDD}"/>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F6C556C3-D993-4044-B068-8C79063743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53252" name="Slide Number Placeholder 3">
            <a:extLst>
              <a:ext uri="{FF2B5EF4-FFF2-40B4-BE49-F238E27FC236}">
                <a16:creationId xmlns:a16="http://schemas.microsoft.com/office/drawing/2014/main" id="{8A41FF29-07C4-4058-90D4-3DBDC9A8C2E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07AB0C-ED39-4AC4-96D2-9E4A56DFA56C}" type="slidenum">
              <a:rPr lang="en-US" altLang="en-US" smtClean="0"/>
              <a:pPr/>
              <a:t>23</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A11D7AE-D4A3-4A27-9E80-73FB585D2497}"/>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574B073A-E3BE-4BA0-A625-7510801343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55300" name="Slide Number Placeholder 3">
            <a:extLst>
              <a:ext uri="{FF2B5EF4-FFF2-40B4-BE49-F238E27FC236}">
                <a16:creationId xmlns:a16="http://schemas.microsoft.com/office/drawing/2014/main" id="{B3F46ABC-29FB-4490-8F90-198F62EEDC5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92286D-84C4-4185-8A6F-7933827F49C2}" type="slidenum">
              <a:rPr lang="en-US" altLang="en-US" smtClean="0"/>
              <a:pPr/>
              <a:t>24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A4204B5A-795D-4B25-AD37-C0435ED92E00}"/>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74367AA2-F4FC-4C08-8EAD-8CBD294C35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57348" name="Slide Number Placeholder 3">
            <a:extLst>
              <a:ext uri="{FF2B5EF4-FFF2-40B4-BE49-F238E27FC236}">
                <a16:creationId xmlns:a16="http://schemas.microsoft.com/office/drawing/2014/main" id="{6E2D7F4C-3122-4910-B188-DBFE04733AA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03D404-C786-4341-8A9A-EB0A0DF04F0D}" type="slidenum">
              <a:rPr lang="en-US" altLang="en-US" smtClean="0"/>
              <a:pPr/>
              <a:t>25</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E14AE1B6-2CE3-48BC-A92D-2AF5CB09BE06}"/>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C91BB0AA-F919-4837-9713-7B849E1820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59396" name="Slide Number Placeholder 3">
            <a:extLst>
              <a:ext uri="{FF2B5EF4-FFF2-40B4-BE49-F238E27FC236}">
                <a16:creationId xmlns:a16="http://schemas.microsoft.com/office/drawing/2014/main" id="{928809AE-1829-4C48-98B7-F694C2319D4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4A7618-E805-4C01-9925-5D47418893EC}" type="slidenum">
              <a:rPr lang="en-US" altLang="en-US" smtClean="0"/>
              <a:pPr/>
              <a:t>26</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A5C42-007E-43CC-8FBB-79B489C16A1A}" type="slidenum">
              <a:rPr lang="en-US" smtClean="0"/>
              <a:t>27</a:t>
            </a:fld>
            <a:endParaRPr lang="en-US"/>
          </a:p>
        </p:txBody>
      </p:sp>
    </p:spTree>
    <p:extLst>
      <p:ext uri="{BB962C8B-B14F-4D97-AF65-F5344CB8AC3E}">
        <p14:creationId xmlns:p14="http://schemas.microsoft.com/office/powerpoint/2010/main" val="1647010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3437720A-95F9-4ECE-A6DC-870FFCD81CFE}"/>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122B1934-1ACE-4319-95EA-F81F253E28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61444" name="Slide Number Placeholder 3">
            <a:extLst>
              <a:ext uri="{FF2B5EF4-FFF2-40B4-BE49-F238E27FC236}">
                <a16:creationId xmlns:a16="http://schemas.microsoft.com/office/drawing/2014/main" id="{FBFDBC38-005B-49DC-811E-12261E7CB8F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DDB3A3-E6BD-4D12-824B-38D9CB200302}" type="slidenum">
              <a:rPr lang="en-US" altLang="en-US" smtClean="0"/>
              <a:pPr/>
              <a:t>28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71B3527A-A06E-416C-96B4-2EB1BAC4DCAC}"/>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0F9E7C7A-D884-47E9-AA5A-D943DB5541F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63492" name="Slide Number Placeholder 3">
            <a:extLst>
              <a:ext uri="{FF2B5EF4-FFF2-40B4-BE49-F238E27FC236}">
                <a16:creationId xmlns:a16="http://schemas.microsoft.com/office/drawing/2014/main" id="{6757D4EA-113E-4189-B5E2-56E6C950AD0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8E0F98-30B4-42D4-A0A1-47125CAC4230}" type="slidenum">
              <a:rPr lang="en-US" altLang="en-US" smtClean="0"/>
              <a:pPr/>
              <a:t>29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77EF12AB-00B5-4325-A3CE-D0A1693E0DD4}"/>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E726ABB9-0F73-467E-8C2C-364586CA66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65540" name="Slide Number Placeholder 3">
            <a:extLst>
              <a:ext uri="{FF2B5EF4-FFF2-40B4-BE49-F238E27FC236}">
                <a16:creationId xmlns:a16="http://schemas.microsoft.com/office/drawing/2014/main" id="{244EB8BE-3C8E-4B56-A284-6F64B89BBD2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2CAD07-FA10-44B8-97ED-36BB1AE3F16B}" type="slidenum">
              <a:rPr lang="en-US" altLang="en-US" smtClean="0"/>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D42EDAEE-85CB-4E6D-8CDA-7EC6537285FE}"/>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E3DC5489-7571-4D90-87C1-9928951542D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3316" name="Slide Number Placeholder 3">
            <a:extLst>
              <a:ext uri="{FF2B5EF4-FFF2-40B4-BE49-F238E27FC236}">
                <a16:creationId xmlns:a16="http://schemas.microsoft.com/office/drawing/2014/main" id="{6F1C5576-1D6B-4561-8D12-95740F7032A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F4BE9C-F817-4DE1-8E75-AC8C20451247}" type="slidenum">
              <a:rPr lang="en-US" altLang="en-US" smtClean="0"/>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0ADF110-792C-4BD7-BE8F-A83598A0EE67}"/>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9964CD7F-D713-4A15-AF3F-150062C58D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67588" name="Slide Number Placeholder 3">
            <a:extLst>
              <a:ext uri="{FF2B5EF4-FFF2-40B4-BE49-F238E27FC236}">
                <a16:creationId xmlns:a16="http://schemas.microsoft.com/office/drawing/2014/main" id="{880188A5-F274-42BF-B1D1-82088DAA484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58B249-A8EE-4707-A92F-55902E1C44BA}" type="slidenum">
              <a:rPr lang="en-US" altLang="en-US" smtClean="0"/>
              <a:pPr/>
              <a:t>31</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83727E76-EE2C-485A-ACB9-37887ACB9C3A}"/>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87580F4F-8278-4FFB-B8B4-593D926D6F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69636" name="Slide Number Placeholder 3">
            <a:extLst>
              <a:ext uri="{FF2B5EF4-FFF2-40B4-BE49-F238E27FC236}">
                <a16:creationId xmlns:a16="http://schemas.microsoft.com/office/drawing/2014/main" id="{2E28B75F-4B60-44DA-A216-4AD47665AC5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A45ACC-7F4F-43FF-AFB2-A46577F3E3FC}" type="slidenum">
              <a:rPr lang="en-US" altLang="en-US" smtClean="0"/>
              <a:pPr/>
              <a:t>32</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FFEB439D-F53D-4F4E-8D78-0EA5CB86D74B}"/>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71EF604C-B4F9-4180-A813-3562CAFC84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71684" name="Slide Number Placeholder 3">
            <a:extLst>
              <a:ext uri="{FF2B5EF4-FFF2-40B4-BE49-F238E27FC236}">
                <a16:creationId xmlns:a16="http://schemas.microsoft.com/office/drawing/2014/main" id="{E6514F5D-1CD3-4EA8-AE9B-164F3152A5F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F74774-0C93-417E-8BB1-F63EAC0BF275}" type="slidenum">
              <a:rPr lang="en-US" altLang="en-US" smtClean="0"/>
              <a:pPr/>
              <a:t>33</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15EB3F7E-A072-4CF8-89F6-E58A087B9AC2}"/>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95212897-5831-4EB8-94B2-4A4FB03046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73732" name="Slide Number Placeholder 3">
            <a:extLst>
              <a:ext uri="{FF2B5EF4-FFF2-40B4-BE49-F238E27FC236}">
                <a16:creationId xmlns:a16="http://schemas.microsoft.com/office/drawing/2014/main" id="{627D668B-E8FA-41E2-A5EC-670D6985690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9C6195-8FC7-4C37-A1E6-5796B68F8AA8}" type="slidenum">
              <a:rPr lang="en-US" altLang="en-US" smtClean="0"/>
              <a:pPr/>
              <a:t>34</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A9B8ECA-182E-41F4-A807-95D7C97CF764}"/>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697AEE22-6DDC-4097-8A47-842302A769B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75780" name="Slide Number Placeholder 3">
            <a:extLst>
              <a:ext uri="{FF2B5EF4-FFF2-40B4-BE49-F238E27FC236}">
                <a16:creationId xmlns:a16="http://schemas.microsoft.com/office/drawing/2014/main" id="{C5161A6C-BF2F-4373-8768-44C289A23C5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E859F5-2F21-4D39-B906-D1FF574C2A29}" type="slidenum">
              <a:rPr lang="en-US" altLang="en-US" smtClean="0"/>
              <a:pPr/>
              <a:t>35</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4836793E-8A62-4830-9EAE-5B360EBE300C}"/>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88A62BF5-B2C0-4667-A7FF-E73C103D65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77828" name="Slide Number Placeholder 3">
            <a:extLst>
              <a:ext uri="{FF2B5EF4-FFF2-40B4-BE49-F238E27FC236}">
                <a16:creationId xmlns:a16="http://schemas.microsoft.com/office/drawing/2014/main" id="{1E756CC4-2034-4D8C-BDCE-58DCB5B4C88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81AEB4-BB33-485A-92C4-699610450808}" type="slidenum">
              <a:rPr lang="en-US" altLang="en-US" smtClean="0"/>
              <a:pPr/>
              <a:t>36</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B94D0A74-F95D-40A0-8FE0-7FDA543BEC5D}"/>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278D3837-8B30-4DC0-9EDB-CA0318BDFB2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79876" name="Slide Number Placeholder 3">
            <a:extLst>
              <a:ext uri="{FF2B5EF4-FFF2-40B4-BE49-F238E27FC236}">
                <a16:creationId xmlns:a16="http://schemas.microsoft.com/office/drawing/2014/main" id="{957AA83D-051F-4173-97CB-36432167816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BE9A55-32AD-4277-B5D2-276880EF5000}" type="slidenum">
              <a:rPr lang="en-US" altLang="en-US" smtClean="0"/>
              <a:pPr/>
              <a:t>37</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247BD11-4D74-4AC1-AE51-0E55440F2D7C}"/>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1916FB72-A736-4A8A-9148-7548641B8A7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81924" name="Slide Number Placeholder 3">
            <a:extLst>
              <a:ext uri="{FF2B5EF4-FFF2-40B4-BE49-F238E27FC236}">
                <a16:creationId xmlns:a16="http://schemas.microsoft.com/office/drawing/2014/main" id="{B0207541-219E-46DF-A035-E7C6BCF2C6C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6CE157-30B4-4DA7-AA21-BA9D5CFC1DEC}" type="slidenum">
              <a:rPr lang="en-US" altLang="en-US" smtClean="0"/>
              <a:pPr/>
              <a:t>38</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A9FC671-B948-464E-BEDB-55883D0A4436}"/>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BE76D7FE-72A0-4556-B748-05452D1743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83972" name="Slide Number Placeholder 3">
            <a:extLst>
              <a:ext uri="{FF2B5EF4-FFF2-40B4-BE49-F238E27FC236}">
                <a16:creationId xmlns:a16="http://schemas.microsoft.com/office/drawing/2014/main" id="{B4EFCBFA-85CF-49C7-BCD0-210EC82283E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44D350-F8A1-4A85-8D9F-159C7B60765D}" type="slidenum">
              <a:rPr lang="en-US" altLang="en-US" smtClean="0"/>
              <a:pPr/>
              <a:t>39</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EF3C50B3-3C0C-4CCC-8A32-CA8844CB870C}"/>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B2CC5536-F2A0-4CCD-882E-B96ABA45FE6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86020" name="Slide Number Placeholder 3">
            <a:extLst>
              <a:ext uri="{FF2B5EF4-FFF2-40B4-BE49-F238E27FC236}">
                <a16:creationId xmlns:a16="http://schemas.microsoft.com/office/drawing/2014/main" id="{891BDC39-CB1D-4A36-8FC0-9741A43169C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08BC85-36F2-4B47-A697-17F756726A20}" type="slidenum">
              <a:rPr lang="en-US" altLang="en-US" smtClean="0"/>
              <a:pPr/>
              <a:t>40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5E041C4-7035-4AB1-8432-9C9A25301364}"/>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6054BEAC-4FB0-461B-93DB-8707BA1F206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51F9221B-A307-4F73-AE27-F4C36056753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9FF48B-0EA8-4AF5-96A8-E5B9D33B4D9C}" type="slidenum">
              <a:rPr lang="en-US" altLang="en-US" smtClean="0"/>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CA174C3B-0D45-4C22-8260-3D5273B03A57}"/>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98B29DE6-9B64-4636-AB29-E6710427E4D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88068" name="Slide Number Placeholder 3">
            <a:extLst>
              <a:ext uri="{FF2B5EF4-FFF2-40B4-BE49-F238E27FC236}">
                <a16:creationId xmlns:a16="http://schemas.microsoft.com/office/drawing/2014/main" id="{381F1061-0F20-47DF-8C58-6FD0DFD42BC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0630CA-0A62-447F-86A3-09B3093EE94A}" type="slidenum">
              <a:rPr lang="en-US" altLang="en-US" smtClean="0"/>
              <a:pPr/>
              <a:t>41</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A4F9EAF6-8FB2-46A2-8C93-AD2A9604FDB4}"/>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630FA216-320D-4ED3-B684-FCEAACCF16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90116" name="Slide Number Placeholder 3">
            <a:extLst>
              <a:ext uri="{FF2B5EF4-FFF2-40B4-BE49-F238E27FC236}">
                <a16:creationId xmlns:a16="http://schemas.microsoft.com/office/drawing/2014/main" id="{7EC0FFC5-C3DC-4A94-B791-CCADEF543FF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A7FA26-9AA4-47CC-8F20-7C27EACB8DB0}" type="slidenum">
              <a:rPr lang="en-US" altLang="en-US" smtClean="0"/>
              <a:pPr/>
              <a:t>42</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2B6B8A40-B271-44B9-B208-DB22FD94EA39}"/>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9A34D670-39CA-4B04-8E0C-42C118F88F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92164" name="Slide Number Placeholder 3">
            <a:extLst>
              <a:ext uri="{FF2B5EF4-FFF2-40B4-BE49-F238E27FC236}">
                <a16:creationId xmlns:a16="http://schemas.microsoft.com/office/drawing/2014/main" id="{AF5C513C-FE86-4D82-B9A0-76B627A0425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CD76A6-4263-408B-BC83-3F1796099B14}" type="slidenum">
              <a:rPr lang="en-US" altLang="en-US" smtClean="0"/>
              <a:pPr/>
              <a:t>43</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1C863FAD-451E-413D-B810-88F8D3B81D82}"/>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22371DF7-BC5C-4847-8402-2DEA58D678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94212" name="Slide Number Placeholder 3">
            <a:extLst>
              <a:ext uri="{FF2B5EF4-FFF2-40B4-BE49-F238E27FC236}">
                <a16:creationId xmlns:a16="http://schemas.microsoft.com/office/drawing/2014/main" id="{8F9B9C7C-ABF2-4FC7-A74C-3D4F4C1E615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4D6EE4-FDDD-49C7-ACCB-01BC6F35FF33}" type="slidenum">
              <a:rPr lang="en-US" altLang="en-US" smtClean="0"/>
              <a:pPr/>
              <a:t>44</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713BC7F7-595B-4D76-92AD-B282A2C65075}"/>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8CD1DE54-00A7-4BDD-83AF-7CB8DAEBA5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96260" name="Slide Number Placeholder 3">
            <a:extLst>
              <a:ext uri="{FF2B5EF4-FFF2-40B4-BE49-F238E27FC236}">
                <a16:creationId xmlns:a16="http://schemas.microsoft.com/office/drawing/2014/main" id="{A8FDD5A7-D353-49D2-B32B-3103CCA4926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2850C9-2295-4F9F-85B7-9A75206E2D4D}" type="slidenum">
              <a:rPr lang="en-US" altLang="en-US" smtClean="0"/>
              <a:pPr/>
              <a:t>45</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B692B534-3D6B-4C3C-9C59-61AFF422D8E3}"/>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420B85BD-B551-44D5-B094-2B7BBDE1248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98308" name="Slide Number Placeholder 3">
            <a:extLst>
              <a:ext uri="{FF2B5EF4-FFF2-40B4-BE49-F238E27FC236}">
                <a16:creationId xmlns:a16="http://schemas.microsoft.com/office/drawing/2014/main" id="{3F4C1C8D-564E-4486-9914-B952E9C9705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99E04C-321D-4ABC-A4A8-248BF2F9D04F}" type="slidenum">
              <a:rPr lang="en-US" altLang="en-US" smtClean="0"/>
              <a:pPr/>
              <a:t>46</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DF231768-F5D6-42DD-BF72-54AD8876C9DD}"/>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942E1C36-924F-473C-9DB5-225002AEB3F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00356" name="Slide Number Placeholder 3">
            <a:extLst>
              <a:ext uri="{FF2B5EF4-FFF2-40B4-BE49-F238E27FC236}">
                <a16:creationId xmlns:a16="http://schemas.microsoft.com/office/drawing/2014/main" id="{12C02904-7BE1-4FB6-9F52-6E5BCE8F97D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8D77EE-A826-41E1-BE9E-EF270D1FD0DB}" type="slidenum">
              <a:rPr lang="en-US" altLang="en-US" smtClean="0"/>
              <a:pPr/>
              <a:t>47</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8985112B-DE69-4D4A-89A7-A03AA7E573D3}"/>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47B1D231-C083-4059-8C31-171D15B2DB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02404" name="Slide Number Placeholder 3">
            <a:extLst>
              <a:ext uri="{FF2B5EF4-FFF2-40B4-BE49-F238E27FC236}">
                <a16:creationId xmlns:a16="http://schemas.microsoft.com/office/drawing/2014/main" id="{B996CBEE-F218-4005-B3EE-BFA4ABD5917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FA4B3A-5F79-4BA5-8706-636EA0F48DC1}" type="slidenum">
              <a:rPr lang="en-US" altLang="en-US" smtClean="0"/>
              <a:pPr/>
              <a:t>48</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4526E50-4C51-49AC-9358-EFD6DDC3E998}"/>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AB365295-1BF7-4E72-9E5E-5F71A75B85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04452" name="Slide Number Placeholder 3">
            <a:extLst>
              <a:ext uri="{FF2B5EF4-FFF2-40B4-BE49-F238E27FC236}">
                <a16:creationId xmlns:a16="http://schemas.microsoft.com/office/drawing/2014/main" id="{6F03EB34-BD62-4A09-851C-1F548517A44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F0CED5-72BD-4DB3-BE9D-1037F55B31BE}" type="slidenum">
              <a:rPr lang="en-US" altLang="en-US" smtClean="0"/>
              <a:pPr/>
              <a:t>49</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FD401D6-AFB7-4580-B7D4-9BA66D6111FE}" type="slidenum">
              <a:rPr lang="en-US" altLang="en-US" smtClean="0"/>
              <a:pPr>
                <a:defRPr/>
              </a:pPr>
              <a:t>50</a:t>
            </a:fld>
            <a:endParaRPr lang="en-US" altLang="en-US"/>
          </a:p>
        </p:txBody>
      </p:sp>
    </p:spTree>
    <p:extLst>
      <p:ext uri="{BB962C8B-B14F-4D97-AF65-F5344CB8AC3E}">
        <p14:creationId xmlns:p14="http://schemas.microsoft.com/office/powerpoint/2010/main" val="1711520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9EB7C30-E788-40DD-B61C-5211EA08E92F}"/>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9C6CA12B-ED37-4220-9883-B1CD63A7A9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7412" name="Slide Number Placeholder 3">
            <a:extLst>
              <a:ext uri="{FF2B5EF4-FFF2-40B4-BE49-F238E27FC236}">
                <a16:creationId xmlns:a16="http://schemas.microsoft.com/office/drawing/2014/main" id="{AB630482-364D-471D-8392-C779A4E6196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4FC82F-C1F3-4310-AC7C-8241FB627205}" type="slidenum">
              <a:rPr lang="en-US" altLang="en-US" smtClean="0"/>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A5C42-007E-43CC-8FBB-79B489C16A1A}" type="slidenum">
              <a:rPr lang="en-US" smtClean="0"/>
              <a:t>51</a:t>
            </a:fld>
            <a:endParaRPr lang="en-US"/>
          </a:p>
        </p:txBody>
      </p:sp>
    </p:spTree>
    <p:extLst>
      <p:ext uri="{BB962C8B-B14F-4D97-AF65-F5344CB8AC3E}">
        <p14:creationId xmlns:p14="http://schemas.microsoft.com/office/powerpoint/2010/main" val="881788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A5C42-007E-43CC-8FBB-79B489C16A1A}" type="slidenum">
              <a:rPr lang="en-US" smtClean="0"/>
              <a:t>52</a:t>
            </a:fld>
            <a:endParaRPr lang="en-US"/>
          </a:p>
        </p:txBody>
      </p:sp>
    </p:spTree>
    <p:extLst>
      <p:ext uri="{BB962C8B-B14F-4D97-AF65-F5344CB8AC3E}">
        <p14:creationId xmlns:p14="http://schemas.microsoft.com/office/powerpoint/2010/main" val="3800123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7795E6E4-677A-46DB-997B-407488975934}"/>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3B5A7423-E1F9-42A4-B6F2-9A500CBB91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09572" name="Slide Number Placeholder 3">
            <a:extLst>
              <a:ext uri="{FF2B5EF4-FFF2-40B4-BE49-F238E27FC236}">
                <a16:creationId xmlns:a16="http://schemas.microsoft.com/office/drawing/2014/main" id="{29874526-885F-4387-8CF9-85AFE6E391F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344205-88F2-42B4-AF65-42AEB55374A8}" type="slidenum">
              <a:rPr lang="en-US" altLang="en-US" smtClean="0"/>
              <a:pPr/>
              <a:t>53</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CF931B23-6B98-49E4-A59A-B39E9DFF6A52}"/>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643A3574-EFDE-4560-926C-2A2D942B2A2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11620" name="Slide Number Placeholder 3">
            <a:extLst>
              <a:ext uri="{FF2B5EF4-FFF2-40B4-BE49-F238E27FC236}">
                <a16:creationId xmlns:a16="http://schemas.microsoft.com/office/drawing/2014/main" id="{46250CDF-99B7-440E-ACBE-D9E0D5D32A8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B747BF-8CAD-4818-B555-78C14C26E27A}" type="slidenum">
              <a:rPr lang="en-US" altLang="en-US" smtClean="0"/>
              <a:pPr/>
              <a:t>54</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D34077A5-7CE5-4548-8156-EB61AF46581A}"/>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190EB803-A7C3-4598-856D-03496C68340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latin typeface="Arial" panose="020B0604020202020204" pitchFamily="34" charset="0"/>
            </a:endParaRPr>
          </a:p>
        </p:txBody>
      </p:sp>
      <p:sp>
        <p:nvSpPr>
          <p:cNvPr id="113668" name="Slide Number Placeholder 3">
            <a:extLst>
              <a:ext uri="{FF2B5EF4-FFF2-40B4-BE49-F238E27FC236}">
                <a16:creationId xmlns:a16="http://schemas.microsoft.com/office/drawing/2014/main" id="{DBE288A0-D1DA-406E-8956-8B306FECA5D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E94F6B-8653-41C0-B840-09C00A8E143F}" type="slidenum">
              <a:rPr lang="en-US" altLang="en-US" smtClean="0"/>
              <a:pPr/>
              <a:t>55</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1AC3B3B9-E525-4ECE-9F08-70763C89CBDE}"/>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FAD6F219-1F23-48B9-BDC6-959CEFCD6C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17764" name="Slide Number Placeholder 3">
            <a:extLst>
              <a:ext uri="{FF2B5EF4-FFF2-40B4-BE49-F238E27FC236}">
                <a16:creationId xmlns:a16="http://schemas.microsoft.com/office/drawing/2014/main" id="{1B5EBED0-E8A9-4939-A06E-710711AF573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9272AB-775A-43AC-8AE8-069E3019B478}" type="slidenum">
              <a:rPr lang="en-US" altLang="en-US" smtClean="0"/>
              <a:pPr/>
              <a:t>56</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AB9979BA-BCFD-40D5-81CE-C08C91EBE6EA}"/>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C4150173-3552-4BBA-B31D-C01522F2DB3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19812" name="Slide Number Placeholder 3">
            <a:extLst>
              <a:ext uri="{FF2B5EF4-FFF2-40B4-BE49-F238E27FC236}">
                <a16:creationId xmlns:a16="http://schemas.microsoft.com/office/drawing/2014/main" id="{42C912DE-9CD9-40CD-833C-92A127287E9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F38560-49D4-46DB-AB53-B368B35E236D}" type="slidenum">
              <a:rPr lang="en-US" altLang="en-US" smtClean="0"/>
              <a:pPr/>
              <a:t>57</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7F4FE3C9-7A3C-42FA-BCFF-4E87E2F3E76C}"/>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149E287E-6FF6-4481-93FE-18D2EE565C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15716" name="Slide Number Placeholder 3">
            <a:extLst>
              <a:ext uri="{FF2B5EF4-FFF2-40B4-BE49-F238E27FC236}">
                <a16:creationId xmlns:a16="http://schemas.microsoft.com/office/drawing/2014/main" id="{F55B9EF2-9049-4B52-A869-7158F317654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4956F1-4520-45C3-A66F-C18797F8ADA3}" type="slidenum">
              <a:rPr lang="en-US" altLang="en-US" smtClean="0"/>
              <a:pPr/>
              <a:t>58</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AF6B616F-045D-4323-AD1F-8307D3241499}"/>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C1F325C6-11A8-424A-859E-725CAAEEFF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21860" name="Slide Number Placeholder 3">
            <a:extLst>
              <a:ext uri="{FF2B5EF4-FFF2-40B4-BE49-F238E27FC236}">
                <a16:creationId xmlns:a16="http://schemas.microsoft.com/office/drawing/2014/main" id="{F143D9A2-0A51-4827-9C4F-66D2AD3BB28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3B7D0F-001F-410A-AC53-E5F4FD0FDA30}" type="slidenum">
              <a:rPr lang="en-US" altLang="en-US" smtClean="0"/>
              <a:pPr/>
              <a:t>59</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641AE4AD-1DB8-475C-834D-3DE1E157B45E}"/>
              </a:ext>
            </a:extLst>
          </p:cNvPr>
          <p:cNvSpPr>
            <a:spLocks noGrp="1" noRot="1" noChangeAspect="1" noChangeArrowheads="1" noTextEdit="1"/>
          </p:cNvSpPr>
          <p:nvPr>
            <p:ph type="sldImg"/>
          </p:nvPr>
        </p:nvSpPr>
        <p:spPr>
          <a:ln/>
        </p:spPr>
      </p:sp>
      <p:sp>
        <p:nvSpPr>
          <p:cNvPr id="123907" name="Notes Placeholder 2">
            <a:extLst>
              <a:ext uri="{FF2B5EF4-FFF2-40B4-BE49-F238E27FC236}">
                <a16:creationId xmlns:a16="http://schemas.microsoft.com/office/drawing/2014/main" id="{8D4F3BF3-EECB-4F18-B8A6-CB7FEA7B45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23908" name="Slide Number Placeholder 3">
            <a:extLst>
              <a:ext uri="{FF2B5EF4-FFF2-40B4-BE49-F238E27FC236}">
                <a16:creationId xmlns:a16="http://schemas.microsoft.com/office/drawing/2014/main" id="{5D2AE2F7-DDF0-43C1-92AA-D98EECA4DFA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25779A-00A7-46CC-B8D9-044C5F5F0E06}" type="slidenum">
              <a:rPr lang="en-US" altLang="en-US" smtClean="0"/>
              <a:pPr/>
              <a:t>60</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DEE3D5B-AD68-40E5-AA81-41BAC1BD65B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50B2D0C0-C000-4EC1-8331-4E80A02F137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9460" name="Slide Number Placeholder 3">
            <a:extLst>
              <a:ext uri="{FF2B5EF4-FFF2-40B4-BE49-F238E27FC236}">
                <a16:creationId xmlns:a16="http://schemas.microsoft.com/office/drawing/2014/main" id="{ED1B0017-D553-4E4B-BECD-CF45083AAA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DAA6F0-0E4D-4C24-B202-C1EA0DEEA03A}" type="slidenum">
              <a:rPr lang="en-US" altLang="en-US" smtClean="0"/>
              <a:pPr/>
              <a:t>7</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D622AD46-5444-4DF6-9E77-0C516A9F3311}"/>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A69BFA08-2288-4F62-B97E-BE44138671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26980" name="Slide Number Placeholder 3">
            <a:extLst>
              <a:ext uri="{FF2B5EF4-FFF2-40B4-BE49-F238E27FC236}">
                <a16:creationId xmlns:a16="http://schemas.microsoft.com/office/drawing/2014/main" id="{9A3BC7D2-CE3A-4517-9F4F-1222C4E192C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0FFA15-77B2-4B96-B855-94B859F05EEA}" type="slidenum">
              <a:rPr lang="en-US" altLang="en-US" smtClean="0"/>
              <a:pPr/>
              <a:t>62</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DF9329D0-D24C-421B-857C-B62CF026D603}"/>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DDD6EA45-347C-42A5-AEE6-ED50D7CA42D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29028" name="Slide Number Placeholder 3">
            <a:extLst>
              <a:ext uri="{FF2B5EF4-FFF2-40B4-BE49-F238E27FC236}">
                <a16:creationId xmlns:a16="http://schemas.microsoft.com/office/drawing/2014/main" id="{A9C0E656-04B2-45B6-AA4D-9C4FB51FC7F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F97777-17F6-40EA-AB39-35F7D8275561}" type="slidenum">
              <a:rPr lang="en-US" altLang="en-US" smtClean="0"/>
              <a:pPr/>
              <a:t>63</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1D9C192-DE22-4608-AD27-5886587FAE10}"/>
              </a:ext>
            </a:extLst>
          </p:cNvPr>
          <p:cNvSpPr>
            <a:spLocks noGrp="1" noRot="1" noChangeAspect="1" noChangeArrowheads="1" noTextEdit="1"/>
          </p:cNvSpPr>
          <p:nvPr>
            <p:ph type="sldImg"/>
          </p:nvPr>
        </p:nvSpPr>
        <p:spPr>
          <a:ln/>
        </p:spPr>
      </p:sp>
      <p:sp>
        <p:nvSpPr>
          <p:cNvPr id="131075" name="Notes Placeholder 2">
            <a:extLst>
              <a:ext uri="{FF2B5EF4-FFF2-40B4-BE49-F238E27FC236}">
                <a16:creationId xmlns:a16="http://schemas.microsoft.com/office/drawing/2014/main" id="{8A854D28-7D5A-416C-968C-B0BC918B01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31076" name="Slide Number Placeholder 3">
            <a:extLst>
              <a:ext uri="{FF2B5EF4-FFF2-40B4-BE49-F238E27FC236}">
                <a16:creationId xmlns:a16="http://schemas.microsoft.com/office/drawing/2014/main" id="{CA840357-838C-430A-B430-6D9C0815500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37742D-0B69-4A27-8CC8-6BB8E0B76710}" type="slidenum">
              <a:rPr lang="en-US" altLang="en-US" smtClean="0"/>
              <a:pPr/>
              <a:t>64</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6485CED3-822E-4CB7-8395-7BFE17975ACA}"/>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4A8087DC-FD01-4A96-9085-1D8097913D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33124" name="Slide Number Placeholder 3">
            <a:extLst>
              <a:ext uri="{FF2B5EF4-FFF2-40B4-BE49-F238E27FC236}">
                <a16:creationId xmlns:a16="http://schemas.microsoft.com/office/drawing/2014/main" id="{E5920544-4DDF-42AF-BC36-A792B2D7593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544DC1-E9AF-43C9-B352-7D083D55CFA7}" type="slidenum">
              <a:rPr lang="en-US" altLang="en-US" smtClean="0"/>
              <a:pPr/>
              <a:t>65</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744C2727-3F36-487A-A72A-93BCEE5767AE}"/>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0B243DAA-398B-45F5-936A-A2E2ECADD8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35172" name="Slide Number Placeholder 3">
            <a:extLst>
              <a:ext uri="{FF2B5EF4-FFF2-40B4-BE49-F238E27FC236}">
                <a16:creationId xmlns:a16="http://schemas.microsoft.com/office/drawing/2014/main" id="{C6CFA26F-124A-40A6-9293-8A0ED614F52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307940-ED39-43D5-8E7C-E6A134B95E46}" type="slidenum">
              <a:rPr lang="en-US" altLang="en-US" smtClean="0"/>
              <a:pPr/>
              <a:t>66</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64C7D9A7-DFBB-4D50-9A60-DCB0DBE4272C}"/>
              </a:ext>
            </a:extLst>
          </p:cNvPr>
          <p:cNvSpPr>
            <a:spLocks noGrp="1" noRot="1" noChangeAspect="1" noChangeArrowheads="1" noTextEdit="1"/>
          </p:cNvSpPr>
          <p:nvPr>
            <p:ph type="sldImg"/>
          </p:nvPr>
        </p:nvSpPr>
        <p:spPr>
          <a:ln/>
        </p:spPr>
      </p:sp>
      <p:sp>
        <p:nvSpPr>
          <p:cNvPr id="137219" name="Notes Placeholder 2">
            <a:extLst>
              <a:ext uri="{FF2B5EF4-FFF2-40B4-BE49-F238E27FC236}">
                <a16:creationId xmlns:a16="http://schemas.microsoft.com/office/drawing/2014/main" id="{E9531548-82D3-4AFC-B381-43B635B137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37220" name="Slide Number Placeholder 3">
            <a:extLst>
              <a:ext uri="{FF2B5EF4-FFF2-40B4-BE49-F238E27FC236}">
                <a16:creationId xmlns:a16="http://schemas.microsoft.com/office/drawing/2014/main" id="{B4D3F8BC-CBB1-4F89-973A-DAD5C88E7E2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534312-4EE3-45BA-8CE0-F02D08C18095}" type="slidenum">
              <a:rPr lang="en-US" altLang="en-US" smtClean="0"/>
              <a:pPr/>
              <a:t>67</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3BDBE9F8-5096-4E77-83F8-E2C507556DFE}"/>
              </a:ext>
            </a:extLst>
          </p:cNvPr>
          <p:cNvSpPr>
            <a:spLocks noGrp="1" noRot="1" noChangeAspect="1" noChangeArrowheads="1" noTextEdit="1"/>
          </p:cNvSpPr>
          <p:nvPr>
            <p:ph type="sldImg"/>
          </p:nvPr>
        </p:nvSpPr>
        <p:spPr>
          <a:ln/>
        </p:spPr>
      </p:sp>
      <p:sp>
        <p:nvSpPr>
          <p:cNvPr id="139267" name="Notes Placeholder 2">
            <a:extLst>
              <a:ext uri="{FF2B5EF4-FFF2-40B4-BE49-F238E27FC236}">
                <a16:creationId xmlns:a16="http://schemas.microsoft.com/office/drawing/2014/main" id="{C795B6A4-4FE3-428D-90A7-C813D85F6D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39268" name="Slide Number Placeholder 3">
            <a:extLst>
              <a:ext uri="{FF2B5EF4-FFF2-40B4-BE49-F238E27FC236}">
                <a16:creationId xmlns:a16="http://schemas.microsoft.com/office/drawing/2014/main" id="{84F464B3-450D-4939-B819-D71485279BB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FC2EAB-F597-4390-B777-9EE1BE29FB31}" type="slidenum">
              <a:rPr lang="en-US" altLang="en-US" smtClean="0"/>
              <a:pPr/>
              <a:t>68</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1BDF3B03-E81F-4654-B4A2-42411B8C6337}"/>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BADB7784-2128-41E8-9C92-5F1773F59A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42340" name="Slide Number Placeholder 3">
            <a:extLst>
              <a:ext uri="{FF2B5EF4-FFF2-40B4-BE49-F238E27FC236}">
                <a16:creationId xmlns:a16="http://schemas.microsoft.com/office/drawing/2014/main" id="{615C2F45-9DFE-411F-9D34-0667E02235B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AF2515-0DE7-4500-AC3B-C99D3FB92FB7}" type="slidenum">
              <a:rPr lang="en-US" altLang="en-US" smtClean="0"/>
              <a:pPr/>
              <a:t>70</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EDC55A0E-F5CB-49AA-81D2-48124BB154D1}"/>
              </a:ext>
            </a:extLst>
          </p:cNvPr>
          <p:cNvSpPr>
            <a:spLocks noGrp="1" noRot="1" noChangeAspect="1" noChangeArrowheads="1" noTextEdit="1"/>
          </p:cNvSpPr>
          <p:nvPr>
            <p:ph type="sldImg"/>
          </p:nvPr>
        </p:nvSpPr>
        <p:spPr>
          <a:ln/>
        </p:spPr>
      </p:sp>
      <p:sp>
        <p:nvSpPr>
          <p:cNvPr id="144387" name="Notes Placeholder 2">
            <a:extLst>
              <a:ext uri="{FF2B5EF4-FFF2-40B4-BE49-F238E27FC236}">
                <a16:creationId xmlns:a16="http://schemas.microsoft.com/office/drawing/2014/main" id="{561238FA-ECEA-4175-B6BA-5AD6DAFD4FF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44388" name="Slide Number Placeholder 3">
            <a:extLst>
              <a:ext uri="{FF2B5EF4-FFF2-40B4-BE49-F238E27FC236}">
                <a16:creationId xmlns:a16="http://schemas.microsoft.com/office/drawing/2014/main" id="{EEA21A5E-0635-4ECF-B4E2-79D660B75D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308153-07B9-4F08-B8EB-522D74D0F288}" type="slidenum">
              <a:rPr lang="en-US" altLang="en-US" smtClean="0"/>
              <a:pPr/>
              <a:t>71</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26EC6F41-02AA-4897-8C65-E6F3D6D924FD}"/>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61E14865-B3E9-4D0D-AE5A-7463A9B9F5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47460" name="Slide Number Placeholder 3">
            <a:extLst>
              <a:ext uri="{FF2B5EF4-FFF2-40B4-BE49-F238E27FC236}">
                <a16:creationId xmlns:a16="http://schemas.microsoft.com/office/drawing/2014/main" id="{00D9B147-6513-47BE-9B1A-D56A911986B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4D08AD-E0D2-4CF0-AA04-056CE898BCD3}" type="slidenum">
              <a:rPr lang="en-US" altLang="en-US" smtClean="0"/>
              <a:pPr/>
              <a:t>73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AE5F0FA-85C0-4026-8CCE-DD3233035892}"/>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153CC896-41E4-4005-8862-44F7DF0021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1508" name="Slide Number Placeholder 3">
            <a:extLst>
              <a:ext uri="{FF2B5EF4-FFF2-40B4-BE49-F238E27FC236}">
                <a16:creationId xmlns:a16="http://schemas.microsoft.com/office/drawing/2014/main" id="{23B03C8D-4175-444C-AD66-85FFBEF82F7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8A0EA3-7CA7-4906-8750-5032C759494A}" type="slidenum">
              <a:rPr lang="en-US" altLang="en-US" smtClean="0"/>
              <a:pPr/>
              <a:t>8</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AB755D9A-163E-4956-874E-515FAC25E43D}"/>
              </a:ext>
            </a:extLst>
          </p:cNvPr>
          <p:cNvSpPr>
            <a:spLocks noGrp="1" noRot="1" noChangeAspect="1" noChangeArrowheads="1" noTextEdit="1"/>
          </p:cNvSpPr>
          <p:nvPr>
            <p:ph type="sldImg"/>
          </p:nvPr>
        </p:nvSpPr>
        <p:spPr>
          <a:ln/>
        </p:spPr>
      </p:sp>
      <p:sp>
        <p:nvSpPr>
          <p:cNvPr id="150531" name="Notes Placeholder 2">
            <a:extLst>
              <a:ext uri="{FF2B5EF4-FFF2-40B4-BE49-F238E27FC236}">
                <a16:creationId xmlns:a16="http://schemas.microsoft.com/office/drawing/2014/main" id="{70EF2612-357A-4401-AC4D-AD3910AE7B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50532" name="Slide Number Placeholder 3">
            <a:extLst>
              <a:ext uri="{FF2B5EF4-FFF2-40B4-BE49-F238E27FC236}">
                <a16:creationId xmlns:a16="http://schemas.microsoft.com/office/drawing/2014/main" id="{5625A165-F3DA-4855-B23B-E104B1305E1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838E87-32CE-4185-8EA3-F0FE59B5F178}" type="slidenum">
              <a:rPr lang="en-US" altLang="en-US" smtClean="0"/>
              <a:pPr/>
              <a:t>75</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674B91AA-4B8E-4CEC-9C5F-6A3E40276FB1}"/>
              </a:ext>
            </a:extLst>
          </p:cNvPr>
          <p:cNvSpPr>
            <a:spLocks noGrp="1" noRot="1" noChangeAspect="1" noChangeArrowheads="1" noTextEdit="1"/>
          </p:cNvSpPr>
          <p:nvPr>
            <p:ph type="sldImg"/>
          </p:nvPr>
        </p:nvSpPr>
        <p:spPr>
          <a:ln/>
        </p:spPr>
      </p:sp>
      <p:sp>
        <p:nvSpPr>
          <p:cNvPr id="152579" name="Notes Placeholder 2">
            <a:extLst>
              <a:ext uri="{FF2B5EF4-FFF2-40B4-BE49-F238E27FC236}">
                <a16:creationId xmlns:a16="http://schemas.microsoft.com/office/drawing/2014/main" id="{0834AAA8-EDFC-4C32-8D79-FF24962DA6A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52580" name="Slide Number Placeholder 3">
            <a:extLst>
              <a:ext uri="{FF2B5EF4-FFF2-40B4-BE49-F238E27FC236}">
                <a16:creationId xmlns:a16="http://schemas.microsoft.com/office/drawing/2014/main" id="{2F99DF3E-1E40-46EA-8E5F-5B74D7E0F84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65785E-E1B1-4DBC-9BFD-0E69C724D325}" type="slidenum">
              <a:rPr lang="en-US" altLang="en-US" smtClean="0"/>
              <a:pPr/>
              <a:t>76</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09C8E360-EA8A-4FED-BCB1-A40A56B217D5}"/>
              </a:ext>
            </a:extLst>
          </p:cNvPr>
          <p:cNvSpPr>
            <a:spLocks noGrp="1" noRot="1" noChangeAspect="1" noChangeArrowheads="1" noTextEdit="1"/>
          </p:cNvSpPr>
          <p:nvPr>
            <p:ph type="sldImg"/>
          </p:nvPr>
        </p:nvSpPr>
        <p:spPr>
          <a:ln/>
        </p:spPr>
      </p:sp>
      <p:sp>
        <p:nvSpPr>
          <p:cNvPr id="158723" name="Notes Placeholder 2">
            <a:extLst>
              <a:ext uri="{FF2B5EF4-FFF2-40B4-BE49-F238E27FC236}">
                <a16:creationId xmlns:a16="http://schemas.microsoft.com/office/drawing/2014/main" id="{A951661B-4795-41AC-9763-D4E34CA6EE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58724" name="Slide Number Placeholder 3">
            <a:extLst>
              <a:ext uri="{FF2B5EF4-FFF2-40B4-BE49-F238E27FC236}">
                <a16:creationId xmlns:a16="http://schemas.microsoft.com/office/drawing/2014/main" id="{7DBE9CF7-1423-4043-8629-320939DC7E0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A2D3B2-CEF4-4D44-B863-FBCC212BCF9F}" type="slidenum">
              <a:rPr lang="en-US" altLang="en-US" smtClean="0"/>
              <a:pPr/>
              <a:t>77</a:t>
            </a:fld>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6B36BBA5-4F0F-4741-9829-620E1690A2B0}"/>
              </a:ext>
            </a:extLst>
          </p:cNvPr>
          <p:cNvSpPr>
            <a:spLocks noGrp="1" noRot="1" noChangeAspect="1" noChangeArrowheads="1" noTextEdit="1"/>
          </p:cNvSpPr>
          <p:nvPr>
            <p:ph type="sldImg"/>
          </p:nvPr>
        </p:nvSpPr>
        <p:spPr>
          <a:ln/>
        </p:spPr>
      </p:sp>
      <p:sp>
        <p:nvSpPr>
          <p:cNvPr id="154627" name="Notes Placeholder 2">
            <a:extLst>
              <a:ext uri="{FF2B5EF4-FFF2-40B4-BE49-F238E27FC236}">
                <a16:creationId xmlns:a16="http://schemas.microsoft.com/office/drawing/2014/main" id="{9823C77C-E23A-46E9-82A1-35B1C6016A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54628" name="Slide Number Placeholder 3">
            <a:extLst>
              <a:ext uri="{FF2B5EF4-FFF2-40B4-BE49-F238E27FC236}">
                <a16:creationId xmlns:a16="http://schemas.microsoft.com/office/drawing/2014/main" id="{694B3748-0250-47F9-954B-47B68F6AE4E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4BCE98-1C21-419C-895A-39E1E5AD80E2}" type="slidenum">
              <a:rPr lang="en-US" altLang="en-US" smtClean="0"/>
              <a:pPr/>
              <a:t>78</a:t>
            </a:fld>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843F3258-44E8-4A7E-8940-904DFC075A7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591FCC8-CCF8-421C-BED6-3631AF5E9C35}"/>
              </a:ext>
            </a:extLst>
          </p:cNvPr>
          <p:cNvSpPr>
            <a:spLocks noGrp="1"/>
          </p:cNvSpPr>
          <p:nvPr>
            <p:ph type="body" idx="1"/>
          </p:nvPr>
        </p:nvSpPr>
        <p:spPr/>
        <p:txBody>
          <a:bodyPr/>
          <a:lstStyle/>
          <a:p>
            <a:pPr>
              <a:defRPr/>
            </a:pPr>
            <a:endParaRPr lang="en-US" dirty="0"/>
          </a:p>
        </p:txBody>
      </p:sp>
      <p:sp>
        <p:nvSpPr>
          <p:cNvPr id="160772" name="Slide Number Placeholder 3">
            <a:extLst>
              <a:ext uri="{FF2B5EF4-FFF2-40B4-BE49-F238E27FC236}">
                <a16:creationId xmlns:a16="http://schemas.microsoft.com/office/drawing/2014/main" id="{8C121C29-90DB-4FC0-AF0E-E70EA7BE45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2FB381-69DF-4C43-BB44-6762B1A7F5B2}" type="slidenum">
              <a:rPr lang="en-US" altLang="en-US" smtClean="0"/>
              <a:pPr/>
              <a:t>79</a:t>
            </a:fld>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B7086846-17C2-4571-B9C0-9A552570D891}"/>
              </a:ext>
            </a:extLst>
          </p:cNvPr>
          <p:cNvSpPr>
            <a:spLocks noGrp="1" noRot="1" noChangeAspect="1" noChangeArrowheads="1" noTextEdit="1"/>
          </p:cNvSpPr>
          <p:nvPr>
            <p:ph type="sldImg"/>
          </p:nvPr>
        </p:nvSpPr>
        <p:spPr>
          <a:ln/>
        </p:spPr>
      </p:sp>
      <p:sp>
        <p:nvSpPr>
          <p:cNvPr id="162819" name="Notes Placeholder 2">
            <a:extLst>
              <a:ext uri="{FF2B5EF4-FFF2-40B4-BE49-F238E27FC236}">
                <a16:creationId xmlns:a16="http://schemas.microsoft.com/office/drawing/2014/main" id="{68945546-BFE9-49D5-9118-0350A95A48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62820" name="Slide Number Placeholder 3">
            <a:extLst>
              <a:ext uri="{FF2B5EF4-FFF2-40B4-BE49-F238E27FC236}">
                <a16:creationId xmlns:a16="http://schemas.microsoft.com/office/drawing/2014/main" id="{8CA770CD-BB88-4431-8475-95318DF4C4A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500E32-5F8D-4A90-BE28-6E30A8F21D91}" type="slidenum">
              <a:rPr lang="en-US" altLang="en-US" smtClean="0"/>
              <a:pPr/>
              <a:t>80</a:t>
            </a:fld>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137CD3BA-FF35-4B9F-8CA2-645489413C9D}"/>
              </a:ext>
            </a:extLst>
          </p:cNvPr>
          <p:cNvSpPr>
            <a:spLocks noGrp="1" noRot="1" noChangeAspect="1" noChangeArrowheads="1" noTextEdit="1"/>
          </p:cNvSpPr>
          <p:nvPr>
            <p:ph type="sldImg"/>
          </p:nvPr>
        </p:nvSpPr>
        <p:spPr>
          <a:ln/>
        </p:spPr>
      </p:sp>
      <p:sp>
        <p:nvSpPr>
          <p:cNvPr id="164867" name="Notes Placeholder 2">
            <a:extLst>
              <a:ext uri="{FF2B5EF4-FFF2-40B4-BE49-F238E27FC236}">
                <a16:creationId xmlns:a16="http://schemas.microsoft.com/office/drawing/2014/main" id="{A72183F6-5DF0-4A3D-A2E9-5F1F035704A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64868" name="Slide Number Placeholder 3">
            <a:extLst>
              <a:ext uri="{FF2B5EF4-FFF2-40B4-BE49-F238E27FC236}">
                <a16:creationId xmlns:a16="http://schemas.microsoft.com/office/drawing/2014/main" id="{30FB6198-605B-46E9-A365-17E4B883195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2E55AD-3A0B-4EEE-B5B8-33F58CFAFDC6}" type="slidenum">
              <a:rPr lang="en-US" altLang="en-US" smtClean="0"/>
              <a:pPr/>
              <a:t>81</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BDEE37C7-B42A-478A-A035-E036C38D399A}"/>
              </a:ext>
            </a:extLst>
          </p:cNvPr>
          <p:cNvSpPr>
            <a:spLocks noGrp="1" noRot="1" noChangeAspect="1" noChangeArrowheads="1" noTextEdit="1"/>
          </p:cNvSpPr>
          <p:nvPr>
            <p:ph type="sldImg"/>
          </p:nvPr>
        </p:nvSpPr>
        <p:spPr>
          <a:ln/>
        </p:spPr>
      </p:sp>
      <p:sp>
        <p:nvSpPr>
          <p:cNvPr id="166915" name="Notes Placeholder 2">
            <a:extLst>
              <a:ext uri="{FF2B5EF4-FFF2-40B4-BE49-F238E27FC236}">
                <a16:creationId xmlns:a16="http://schemas.microsoft.com/office/drawing/2014/main" id="{843DBFCC-BAF8-4634-9CA5-D1B4390F9AC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66916" name="Slide Number Placeholder 3">
            <a:extLst>
              <a:ext uri="{FF2B5EF4-FFF2-40B4-BE49-F238E27FC236}">
                <a16:creationId xmlns:a16="http://schemas.microsoft.com/office/drawing/2014/main" id="{B7B9974F-AF70-48A4-A9B1-578E795BF73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EE233A-822C-4B6C-86D3-06C60DE642EA}" type="slidenum">
              <a:rPr lang="en-US" altLang="en-US" smtClean="0"/>
              <a:pPr/>
              <a:t>82</a:t>
            </a:fld>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3D118FBD-26CC-49E7-AF39-BE4E90C25691}"/>
              </a:ext>
            </a:extLst>
          </p:cNvPr>
          <p:cNvSpPr>
            <a:spLocks noGrp="1" noRot="1" noChangeAspect="1" noChangeArrowheads="1" noTextEdit="1"/>
          </p:cNvSpPr>
          <p:nvPr>
            <p:ph type="sldImg"/>
          </p:nvPr>
        </p:nvSpPr>
        <p:spPr>
          <a:ln/>
        </p:spPr>
      </p:sp>
      <p:sp>
        <p:nvSpPr>
          <p:cNvPr id="168963" name="Notes Placeholder 2">
            <a:extLst>
              <a:ext uri="{FF2B5EF4-FFF2-40B4-BE49-F238E27FC236}">
                <a16:creationId xmlns:a16="http://schemas.microsoft.com/office/drawing/2014/main" id="{54D76DDA-2D0A-4CA4-9749-A60E380516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68964" name="Slide Number Placeholder 3">
            <a:extLst>
              <a:ext uri="{FF2B5EF4-FFF2-40B4-BE49-F238E27FC236}">
                <a16:creationId xmlns:a16="http://schemas.microsoft.com/office/drawing/2014/main" id="{31E36302-B940-4FDC-AF92-9334AF492D1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56148E-93CC-4D9B-B34E-EFBCA0145141}" type="slidenum">
              <a:rPr lang="en-US" altLang="en-US" smtClean="0"/>
              <a:pPr/>
              <a:t>83</a:t>
            </a:fld>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F63630A2-1765-4375-86B5-54D38082D47D}"/>
              </a:ext>
            </a:extLst>
          </p:cNvPr>
          <p:cNvSpPr>
            <a:spLocks noGrp="1" noRot="1" noChangeAspect="1" noChangeArrowheads="1" noTextEdit="1"/>
          </p:cNvSpPr>
          <p:nvPr>
            <p:ph type="sldImg"/>
          </p:nvPr>
        </p:nvSpPr>
        <p:spPr>
          <a:ln/>
        </p:spPr>
      </p:sp>
      <p:sp>
        <p:nvSpPr>
          <p:cNvPr id="171011" name="Notes Placeholder 2">
            <a:extLst>
              <a:ext uri="{FF2B5EF4-FFF2-40B4-BE49-F238E27FC236}">
                <a16:creationId xmlns:a16="http://schemas.microsoft.com/office/drawing/2014/main" id="{15C125DC-A01F-4FD5-AF31-3E190E10CA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71012" name="Slide Number Placeholder 3">
            <a:extLst>
              <a:ext uri="{FF2B5EF4-FFF2-40B4-BE49-F238E27FC236}">
                <a16:creationId xmlns:a16="http://schemas.microsoft.com/office/drawing/2014/main" id="{3C664DE4-3F91-4BC5-9E7F-AAA2D31EC08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F1AD92-9624-40CF-AD2E-3BDBC6731516}" type="slidenum">
              <a:rPr lang="en-US" altLang="en-US" smtClean="0"/>
              <a:pPr/>
              <a:t>84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9FCFDA7-6F4F-4E63-96A2-61560B38861A}"/>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3D11CAA-390A-4783-B53E-048DF24240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23556" name="Slide Number Placeholder 3">
            <a:extLst>
              <a:ext uri="{FF2B5EF4-FFF2-40B4-BE49-F238E27FC236}">
                <a16:creationId xmlns:a16="http://schemas.microsoft.com/office/drawing/2014/main" id="{1645984E-2BEE-446B-9005-C6506D5DFF8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771987-7FDE-41F4-AC96-6CFE6515967B}" type="slidenum">
              <a:rPr lang="en-US" altLang="en-US" smtClean="0"/>
              <a:pPr/>
              <a:t>9</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40476BDC-E039-4356-B8B5-4DE7A8D065AF}"/>
              </a:ext>
            </a:extLst>
          </p:cNvPr>
          <p:cNvSpPr>
            <a:spLocks noGrp="1" noRot="1" noChangeAspect="1" noChangeArrowheads="1" noTextEdit="1"/>
          </p:cNvSpPr>
          <p:nvPr>
            <p:ph type="sldImg"/>
          </p:nvPr>
        </p:nvSpPr>
        <p:spPr>
          <a:ln/>
        </p:spPr>
      </p:sp>
      <p:sp>
        <p:nvSpPr>
          <p:cNvPr id="173059" name="Notes Placeholder 2">
            <a:extLst>
              <a:ext uri="{FF2B5EF4-FFF2-40B4-BE49-F238E27FC236}">
                <a16:creationId xmlns:a16="http://schemas.microsoft.com/office/drawing/2014/main" id="{142E5C0E-EEC2-40FA-802E-3C8CE24764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73060" name="Slide Number Placeholder 3">
            <a:extLst>
              <a:ext uri="{FF2B5EF4-FFF2-40B4-BE49-F238E27FC236}">
                <a16:creationId xmlns:a16="http://schemas.microsoft.com/office/drawing/2014/main" id="{E6512900-7D0C-424E-BE79-D72AFE5BE52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C90B57-F11D-4B14-9B4C-B6FEA557F92A}" type="slidenum">
              <a:rPr lang="en-US" altLang="en-US" smtClean="0"/>
              <a:pPr/>
              <a:t>85</a:t>
            </a:fld>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C6B85A03-086D-4E2E-980C-F1E981B40F69}"/>
              </a:ext>
            </a:extLst>
          </p:cNvPr>
          <p:cNvSpPr>
            <a:spLocks noGrp="1" noRot="1" noChangeAspect="1" noChangeArrowheads="1" noTextEdit="1"/>
          </p:cNvSpPr>
          <p:nvPr>
            <p:ph type="sldImg"/>
          </p:nvPr>
        </p:nvSpPr>
        <p:spPr>
          <a:ln/>
        </p:spPr>
      </p:sp>
      <p:sp>
        <p:nvSpPr>
          <p:cNvPr id="175107" name="Notes Placeholder 2">
            <a:extLst>
              <a:ext uri="{FF2B5EF4-FFF2-40B4-BE49-F238E27FC236}">
                <a16:creationId xmlns:a16="http://schemas.microsoft.com/office/drawing/2014/main" id="{EBBA6035-08BA-40B3-863B-5EC26413EF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75108" name="Slide Number Placeholder 3">
            <a:extLst>
              <a:ext uri="{FF2B5EF4-FFF2-40B4-BE49-F238E27FC236}">
                <a16:creationId xmlns:a16="http://schemas.microsoft.com/office/drawing/2014/main" id="{7E98073C-9071-4719-B79B-E8772BC3094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F3B88E-5DA8-4E23-9F8E-3D8CE3782104}" type="slidenum">
              <a:rPr lang="en-US" altLang="en-US" smtClean="0"/>
              <a:pPr/>
              <a:t>86</a:t>
            </a:fld>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0012542B-D0FF-4F48-95CA-2426EAC58B19}"/>
              </a:ext>
            </a:extLst>
          </p:cNvPr>
          <p:cNvSpPr>
            <a:spLocks noGrp="1" noRot="1" noChangeAspect="1" noChangeArrowheads="1" noTextEdit="1"/>
          </p:cNvSpPr>
          <p:nvPr>
            <p:ph type="sldImg"/>
          </p:nvPr>
        </p:nvSpPr>
        <p:spPr>
          <a:ln/>
        </p:spPr>
      </p:sp>
      <p:sp>
        <p:nvSpPr>
          <p:cNvPr id="177155" name="Notes Placeholder 2">
            <a:extLst>
              <a:ext uri="{FF2B5EF4-FFF2-40B4-BE49-F238E27FC236}">
                <a16:creationId xmlns:a16="http://schemas.microsoft.com/office/drawing/2014/main" id="{5B5F3149-9783-4187-B83A-90DA51BD92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77156" name="Slide Number Placeholder 3">
            <a:extLst>
              <a:ext uri="{FF2B5EF4-FFF2-40B4-BE49-F238E27FC236}">
                <a16:creationId xmlns:a16="http://schemas.microsoft.com/office/drawing/2014/main" id="{289C3C97-6315-4BBF-A02A-8B2483CC09A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F8E59D-3D4E-4205-909B-7B3730E0B4A2}" type="slidenum">
              <a:rPr lang="en-US" altLang="en-US" smtClean="0"/>
              <a:pPr/>
              <a:t>87</a:t>
            </a:fld>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90CC4E65-EE19-447E-A002-1FBBD1AD7508}"/>
              </a:ext>
            </a:extLst>
          </p:cNvPr>
          <p:cNvSpPr>
            <a:spLocks noGrp="1" noRot="1" noChangeAspect="1" noChangeArrowheads="1" noTextEdit="1"/>
          </p:cNvSpPr>
          <p:nvPr>
            <p:ph type="sldImg"/>
          </p:nvPr>
        </p:nvSpPr>
        <p:spPr>
          <a:ln/>
        </p:spPr>
      </p:sp>
      <p:sp>
        <p:nvSpPr>
          <p:cNvPr id="179203" name="Notes Placeholder 2">
            <a:extLst>
              <a:ext uri="{FF2B5EF4-FFF2-40B4-BE49-F238E27FC236}">
                <a16:creationId xmlns:a16="http://schemas.microsoft.com/office/drawing/2014/main" id="{AC1E5CD4-A00F-4D6A-BE21-EBAB085874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79204" name="Slide Number Placeholder 3">
            <a:extLst>
              <a:ext uri="{FF2B5EF4-FFF2-40B4-BE49-F238E27FC236}">
                <a16:creationId xmlns:a16="http://schemas.microsoft.com/office/drawing/2014/main" id="{A76189A2-6211-4041-A5AD-1C2CE747CFE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85ADF1-32B9-48BC-96A9-B7BCDF89C660}" type="slidenum">
              <a:rPr lang="en-US" altLang="en-US" smtClean="0"/>
              <a:pPr/>
              <a:t>88</a:t>
            </a:fld>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90CC4E65-EE19-447E-A002-1FBBD1AD7508}"/>
              </a:ext>
            </a:extLst>
          </p:cNvPr>
          <p:cNvSpPr>
            <a:spLocks noGrp="1" noRot="1" noChangeAspect="1" noChangeArrowheads="1" noTextEdit="1"/>
          </p:cNvSpPr>
          <p:nvPr>
            <p:ph type="sldImg"/>
          </p:nvPr>
        </p:nvSpPr>
        <p:spPr>
          <a:ln/>
        </p:spPr>
      </p:sp>
      <p:sp>
        <p:nvSpPr>
          <p:cNvPr id="179203" name="Notes Placeholder 2">
            <a:extLst>
              <a:ext uri="{FF2B5EF4-FFF2-40B4-BE49-F238E27FC236}">
                <a16:creationId xmlns:a16="http://schemas.microsoft.com/office/drawing/2014/main" id="{AC1E5CD4-A00F-4D6A-BE21-EBAB085874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79204" name="Slide Number Placeholder 3">
            <a:extLst>
              <a:ext uri="{FF2B5EF4-FFF2-40B4-BE49-F238E27FC236}">
                <a16:creationId xmlns:a16="http://schemas.microsoft.com/office/drawing/2014/main" id="{A76189A2-6211-4041-A5AD-1C2CE747CFE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85ADF1-32B9-48BC-96A9-B7BCDF89C660}" type="slidenum">
              <a:rPr lang="en-US" altLang="en-US" smtClean="0"/>
              <a:pPr/>
              <a:t>89</a:t>
            </a:fld>
            <a:endParaRPr lang="en-US" altLang="en-US"/>
          </a:p>
        </p:txBody>
      </p:sp>
    </p:spTree>
    <p:extLst>
      <p:ext uri="{BB962C8B-B14F-4D97-AF65-F5344CB8AC3E}">
        <p14:creationId xmlns:p14="http://schemas.microsoft.com/office/powerpoint/2010/main" val="18449438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A4ED66CE-41CF-44F1-9F81-F2F8F9751AD4}"/>
              </a:ext>
            </a:extLst>
          </p:cNvPr>
          <p:cNvSpPr>
            <a:spLocks noGrp="1" noRot="1" noChangeAspect="1" noChangeArrowheads="1" noTextEdit="1"/>
          </p:cNvSpPr>
          <p:nvPr>
            <p:ph type="sldImg"/>
          </p:nvPr>
        </p:nvSpPr>
        <p:spPr>
          <a:ln/>
        </p:spPr>
      </p:sp>
      <p:sp>
        <p:nvSpPr>
          <p:cNvPr id="181251" name="Notes Placeholder 2">
            <a:extLst>
              <a:ext uri="{FF2B5EF4-FFF2-40B4-BE49-F238E27FC236}">
                <a16:creationId xmlns:a16="http://schemas.microsoft.com/office/drawing/2014/main" id="{410E6FC8-66CA-4A2C-B9F1-C651AF8690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81252" name="Slide Number Placeholder 3">
            <a:extLst>
              <a:ext uri="{FF2B5EF4-FFF2-40B4-BE49-F238E27FC236}">
                <a16:creationId xmlns:a16="http://schemas.microsoft.com/office/drawing/2014/main" id="{F233F2AA-C276-44F9-BDD7-2CFC1FA29A6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72DE99-5CE8-4E51-9AEF-488D62B7D16D}" type="slidenum">
              <a:rPr lang="en-US" altLang="en-US" smtClean="0"/>
              <a:pPr/>
              <a:t>90</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D4F8BA43-8AEB-48A5-A827-91DB7D50700E}"/>
              </a:ext>
            </a:extLst>
          </p:cNvPr>
          <p:cNvSpPr>
            <a:spLocks noGrp="1" noRot="1" noChangeAspect="1" noChangeArrowheads="1" noTextEdit="1"/>
          </p:cNvSpPr>
          <p:nvPr>
            <p:ph type="sldImg"/>
          </p:nvPr>
        </p:nvSpPr>
        <p:spPr>
          <a:ln/>
        </p:spPr>
      </p:sp>
      <p:sp>
        <p:nvSpPr>
          <p:cNvPr id="183299" name="Notes Placeholder 2">
            <a:extLst>
              <a:ext uri="{FF2B5EF4-FFF2-40B4-BE49-F238E27FC236}">
                <a16:creationId xmlns:a16="http://schemas.microsoft.com/office/drawing/2014/main" id="{84C28DEA-BC5F-4A56-A625-9715D709F6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83300" name="Slide Number Placeholder 3">
            <a:extLst>
              <a:ext uri="{FF2B5EF4-FFF2-40B4-BE49-F238E27FC236}">
                <a16:creationId xmlns:a16="http://schemas.microsoft.com/office/drawing/2014/main" id="{43CF061B-5CE3-48A0-A562-B4B73C00296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6AC8FD-6871-421D-BB9E-947F84629CBB}" type="slidenum">
              <a:rPr lang="en-US" altLang="en-US" smtClean="0"/>
              <a:pPr/>
              <a:t>91</a:t>
            </a:fld>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5C944523-CA45-4790-B04E-CD99C81E6A53}"/>
              </a:ext>
            </a:extLst>
          </p:cNvPr>
          <p:cNvSpPr>
            <a:spLocks noGrp="1" noRot="1" noChangeAspect="1" noChangeArrowheads="1" noTextEdit="1"/>
          </p:cNvSpPr>
          <p:nvPr>
            <p:ph type="sldImg"/>
          </p:nvPr>
        </p:nvSpPr>
        <p:spPr>
          <a:ln/>
        </p:spPr>
      </p:sp>
      <p:sp>
        <p:nvSpPr>
          <p:cNvPr id="185347" name="Notes Placeholder 2">
            <a:extLst>
              <a:ext uri="{FF2B5EF4-FFF2-40B4-BE49-F238E27FC236}">
                <a16:creationId xmlns:a16="http://schemas.microsoft.com/office/drawing/2014/main" id="{2F1141C9-2FDC-4D76-9261-734922BD68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85348" name="Slide Number Placeholder 3">
            <a:extLst>
              <a:ext uri="{FF2B5EF4-FFF2-40B4-BE49-F238E27FC236}">
                <a16:creationId xmlns:a16="http://schemas.microsoft.com/office/drawing/2014/main" id="{F1E795BA-F391-4B86-B506-5C19A7D06AA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6137B2-C0F9-4677-A92C-E3A064447109}" type="slidenum">
              <a:rPr lang="en-US" altLang="en-US" smtClean="0"/>
              <a:pPr/>
              <a:t>92</a:t>
            </a:fld>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543FE6A0-6A4D-45E7-9E02-B52AF52B46EE}"/>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21B34FA7-D0A8-4A0E-9D50-ED9DDFE748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666DAC53-6DDC-40B3-8239-74851CC556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3A0A50-35F0-48F4-B06C-F551CDD20C62}" type="slidenum">
              <a:rPr lang="en-US" altLang="en-US" smtClean="0"/>
              <a:pPr/>
              <a:t>93</a:t>
            </a:fld>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8BC06EB9-3D2E-45A2-8B74-6F7B45ADD8AC}"/>
              </a:ext>
            </a:extLst>
          </p:cNvPr>
          <p:cNvSpPr>
            <a:spLocks noGrp="1" noRot="1" noChangeAspect="1" noChangeArrowheads="1" noTextEdit="1"/>
          </p:cNvSpPr>
          <p:nvPr>
            <p:ph type="sldImg"/>
          </p:nvPr>
        </p:nvSpPr>
        <p:spPr>
          <a:ln/>
        </p:spPr>
      </p:sp>
      <p:sp>
        <p:nvSpPr>
          <p:cNvPr id="189443" name="Notes Placeholder 2">
            <a:extLst>
              <a:ext uri="{FF2B5EF4-FFF2-40B4-BE49-F238E27FC236}">
                <a16:creationId xmlns:a16="http://schemas.microsoft.com/office/drawing/2014/main" id="{90E262DD-FD98-4AB5-9B4E-8F346415ED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89444" name="Slide Number Placeholder 3">
            <a:extLst>
              <a:ext uri="{FF2B5EF4-FFF2-40B4-BE49-F238E27FC236}">
                <a16:creationId xmlns:a16="http://schemas.microsoft.com/office/drawing/2014/main" id="{EA7F76E9-1C7E-48A8-8E7B-060EA360312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6BDA58-88D6-4553-9156-018A34F0BDDF}" type="slidenum">
              <a:rPr lang="en-US" altLang="en-US" smtClean="0"/>
              <a:pPr/>
              <a:t>94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F742897-ABB9-4834-80EE-AD231569B21A}"/>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6E4C0EF1-CB41-493C-9C09-61C75D4299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5604" name="Slide Number Placeholder 3">
            <a:extLst>
              <a:ext uri="{FF2B5EF4-FFF2-40B4-BE49-F238E27FC236}">
                <a16:creationId xmlns:a16="http://schemas.microsoft.com/office/drawing/2014/main" id="{AA9D49FA-7C82-4B40-87F2-5EF6BA032B2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0C8B05-D492-44B0-97D7-25C4DDA4078A}" type="slidenum">
              <a:rPr lang="en-US" altLang="en-US" smtClean="0"/>
              <a:pPr/>
              <a:t>10</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8BC06EB9-3D2E-45A2-8B74-6F7B45ADD8AC}"/>
              </a:ext>
            </a:extLst>
          </p:cNvPr>
          <p:cNvSpPr>
            <a:spLocks noGrp="1" noRot="1" noChangeAspect="1" noChangeArrowheads="1" noTextEdit="1"/>
          </p:cNvSpPr>
          <p:nvPr>
            <p:ph type="sldImg"/>
          </p:nvPr>
        </p:nvSpPr>
        <p:spPr>
          <a:ln/>
        </p:spPr>
      </p:sp>
      <p:sp>
        <p:nvSpPr>
          <p:cNvPr id="189443" name="Notes Placeholder 2">
            <a:extLst>
              <a:ext uri="{FF2B5EF4-FFF2-40B4-BE49-F238E27FC236}">
                <a16:creationId xmlns:a16="http://schemas.microsoft.com/office/drawing/2014/main" id="{90E262DD-FD98-4AB5-9B4E-8F346415ED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89444" name="Slide Number Placeholder 3">
            <a:extLst>
              <a:ext uri="{FF2B5EF4-FFF2-40B4-BE49-F238E27FC236}">
                <a16:creationId xmlns:a16="http://schemas.microsoft.com/office/drawing/2014/main" id="{EA7F76E9-1C7E-48A8-8E7B-060EA360312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6BDA58-88D6-4553-9156-018A34F0BDDF}" type="slidenum">
              <a:rPr lang="en-US" altLang="en-US" smtClean="0"/>
              <a:pPr/>
              <a:t>95</a:t>
            </a:fld>
            <a:endParaRPr lang="en-US" altLang="en-US"/>
          </a:p>
        </p:txBody>
      </p:sp>
    </p:spTree>
    <p:extLst>
      <p:ext uri="{BB962C8B-B14F-4D97-AF65-F5344CB8AC3E}">
        <p14:creationId xmlns:p14="http://schemas.microsoft.com/office/powerpoint/2010/main" val="36685575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FF9E3FC9-4873-4483-AA83-B4F99DEF9198}"/>
              </a:ext>
            </a:extLst>
          </p:cNvPr>
          <p:cNvSpPr>
            <a:spLocks noGrp="1" noRot="1" noChangeAspect="1" noChangeArrowheads="1" noTextEdit="1"/>
          </p:cNvSpPr>
          <p:nvPr>
            <p:ph type="sldImg"/>
          </p:nvPr>
        </p:nvSpPr>
        <p:spPr>
          <a:ln/>
        </p:spPr>
      </p:sp>
      <p:sp>
        <p:nvSpPr>
          <p:cNvPr id="199683" name="Notes Placeholder 2">
            <a:extLst>
              <a:ext uri="{FF2B5EF4-FFF2-40B4-BE49-F238E27FC236}">
                <a16:creationId xmlns:a16="http://schemas.microsoft.com/office/drawing/2014/main" id="{3C084A9F-AF6A-41AD-A249-51652AF7C5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99684" name="Slide Number Placeholder 3">
            <a:extLst>
              <a:ext uri="{FF2B5EF4-FFF2-40B4-BE49-F238E27FC236}">
                <a16:creationId xmlns:a16="http://schemas.microsoft.com/office/drawing/2014/main" id="{411D4A1C-4188-4B01-93EA-A7C6CA3FB24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74FBB1-5B04-4879-B4A9-A55F621EEFA2}" type="slidenum">
              <a:rPr lang="en-US" altLang="en-US" smtClean="0"/>
              <a:pPr/>
              <a:t>96</a:t>
            </a:fld>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4968B553-F134-49BF-BE9B-298FF10E1FF6}"/>
              </a:ext>
            </a:extLst>
          </p:cNvPr>
          <p:cNvSpPr>
            <a:spLocks noGrp="1" noRot="1" noChangeAspect="1" noChangeArrowheads="1" noTextEdit="1"/>
          </p:cNvSpPr>
          <p:nvPr>
            <p:ph type="sldImg"/>
          </p:nvPr>
        </p:nvSpPr>
        <p:spPr>
          <a:ln/>
        </p:spPr>
      </p:sp>
      <p:sp>
        <p:nvSpPr>
          <p:cNvPr id="193539" name="Notes Placeholder 2">
            <a:extLst>
              <a:ext uri="{FF2B5EF4-FFF2-40B4-BE49-F238E27FC236}">
                <a16:creationId xmlns:a16="http://schemas.microsoft.com/office/drawing/2014/main" id="{EC1932DB-8FD2-4A34-9EFA-DD0152F7A90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93540" name="Slide Number Placeholder 3">
            <a:extLst>
              <a:ext uri="{FF2B5EF4-FFF2-40B4-BE49-F238E27FC236}">
                <a16:creationId xmlns:a16="http://schemas.microsoft.com/office/drawing/2014/main" id="{10E5F4CB-064B-44F2-9BF6-82AD27CC5F7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AE1447-0B17-4DCC-BC6A-845B3562F43B}" type="slidenum">
              <a:rPr lang="en-US" altLang="en-US" smtClean="0"/>
              <a:pPr/>
              <a:t>97</a:t>
            </a:fld>
            <a:endParaRPr lang="en-US" altLang="en-US"/>
          </a:p>
        </p:txBody>
      </p:sp>
    </p:spTree>
    <p:extLst>
      <p:ext uri="{BB962C8B-B14F-4D97-AF65-F5344CB8AC3E}">
        <p14:creationId xmlns:p14="http://schemas.microsoft.com/office/powerpoint/2010/main" val="27183137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38CA5DB1-01D2-476A-A588-7277A8CEBF64}"/>
              </a:ext>
            </a:extLst>
          </p:cNvPr>
          <p:cNvSpPr>
            <a:spLocks noGrp="1" noRot="1" noChangeAspect="1" noChangeArrowheads="1" noTextEdit="1"/>
          </p:cNvSpPr>
          <p:nvPr>
            <p:ph type="sldImg"/>
          </p:nvPr>
        </p:nvSpPr>
        <p:spPr>
          <a:ln/>
        </p:spPr>
      </p:sp>
      <p:sp>
        <p:nvSpPr>
          <p:cNvPr id="195587" name="Notes Placeholder 2">
            <a:extLst>
              <a:ext uri="{FF2B5EF4-FFF2-40B4-BE49-F238E27FC236}">
                <a16:creationId xmlns:a16="http://schemas.microsoft.com/office/drawing/2014/main" id="{75A4DC6E-792E-41B3-9D1A-AADD957478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95588" name="Slide Number Placeholder 3">
            <a:extLst>
              <a:ext uri="{FF2B5EF4-FFF2-40B4-BE49-F238E27FC236}">
                <a16:creationId xmlns:a16="http://schemas.microsoft.com/office/drawing/2014/main" id="{04C6EE30-C42C-452B-97D9-C5F1D4FE760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66E0E6-CDD5-4C9B-8647-98561B9D9E9D}" type="slidenum">
              <a:rPr lang="en-US" altLang="en-US" smtClean="0"/>
              <a:pPr/>
              <a:t>98</a:t>
            </a:fld>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6183FDB7-9307-4178-81FF-E62037833CDD}"/>
              </a:ext>
            </a:extLst>
          </p:cNvPr>
          <p:cNvSpPr>
            <a:spLocks noGrp="1" noRot="1" noChangeAspect="1" noChangeArrowheads="1" noTextEdit="1"/>
          </p:cNvSpPr>
          <p:nvPr>
            <p:ph type="sldImg"/>
          </p:nvPr>
        </p:nvSpPr>
        <p:spPr>
          <a:ln/>
        </p:spPr>
      </p:sp>
      <p:sp>
        <p:nvSpPr>
          <p:cNvPr id="197635" name="Notes Placeholder 2">
            <a:extLst>
              <a:ext uri="{FF2B5EF4-FFF2-40B4-BE49-F238E27FC236}">
                <a16:creationId xmlns:a16="http://schemas.microsoft.com/office/drawing/2014/main" id="{D67D804F-86B3-46D5-BB28-7A25A665839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97636" name="Slide Number Placeholder 3">
            <a:extLst>
              <a:ext uri="{FF2B5EF4-FFF2-40B4-BE49-F238E27FC236}">
                <a16:creationId xmlns:a16="http://schemas.microsoft.com/office/drawing/2014/main" id="{D369B2EC-FD8F-4B1E-AF51-A4DE7E5D7DC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4ACA91-FBCB-4C66-BEFE-F646974F295C}" type="slidenum">
              <a:rPr lang="en-US" altLang="en-US" smtClean="0"/>
              <a:pPr/>
              <a:t>99</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EB340E2B-3CB0-4E32-AA1A-7E59235E7D51}"/>
              </a:ext>
            </a:extLst>
          </p:cNvPr>
          <p:cNvSpPr>
            <a:spLocks noGrp="1" noRot="1" noChangeAspect="1" noChangeArrowheads="1" noTextEdit="1"/>
          </p:cNvSpPr>
          <p:nvPr>
            <p:ph type="sldImg"/>
          </p:nvPr>
        </p:nvSpPr>
        <p:spPr>
          <a:ln/>
        </p:spPr>
      </p:sp>
      <p:sp>
        <p:nvSpPr>
          <p:cNvPr id="201731" name="Notes Placeholder 2">
            <a:extLst>
              <a:ext uri="{FF2B5EF4-FFF2-40B4-BE49-F238E27FC236}">
                <a16:creationId xmlns:a16="http://schemas.microsoft.com/office/drawing/2014/main" id="{79600AF8-E0AD-45BC-BD60-AA5BCA94D70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1732" name="Slide Number Placeholder 3">
            <a:extLst>
              <a:ext uri="{FF2B5EF4-FFF2-40B4-BE49-F238E27FC236}">
                <a16:creationId xmlns:a16="http://schemas.microsoft.com/office/drawing/2014/main" id="{BA8845F4-5CC0-4D42-82DA-4C20323F2CB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B12B32-EEB4-47C5-AFEC-4702F1544CEA}" type="slidenum">
              <a:rPr lang="en-US" altLang="en-US" smtClean="0"/>
              <a:pPr/>
              <a:t>101</a:t>
            </a:fld>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6B796B2E-EF80-4DE1-9856-E5C405FF3AFE}"/>
              </a:ext>
            </a:extLst>
          </p:cNvPr>
          <p:cNvSpPr>
            <a:spLocks noGrp="1" noRot="1" noChangeAspect="1" noChangeArrowheads="1" noTextEdit="1"/>
          </p:cNvSpPr>
          <p:nvPr>
            <p:ph type="sldImg"/>
          </p:nvPr>
        </p:nvSpPr>
        <p:spPr>
          <a:ln/>
        </p:spPr>
      </p:sp>
      <p:sp>
        <p:nvSpPr>
          <p:cNvPr id="203779" name="Notes Placeholder 2">
            <a:extLst>
              <a:ext uri="{FF2B5EF4-FFF2-40B4-BE49-F238E27FC236}">
                <a16:creationId xmlns:a16="http://schemas.microsoft.com/office/drawing/2014/main" id="{A39CE444-D6C7-495B-9938-CBBB29083B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3780" name="Slide Number Placeholder 3">
            <a:extLst>
              <a:ext uri="{FF2B5EF4-FFF2-40B4-BE49-F238E27FC236}">
                <a16:creationId xmlns:a16="http://schemas.microsoft.com/office/drawing/2014/main" id="{3026A9DB-3A39-4D74-97CF-6584D74FE98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66CDE6-78DD-4642-9AD1-1E04B490F193}" type="slidenum">
              <a:rPr lang="en-US" altLang="en-US" smtClean="0"/>
              <a:pPr/>
              <a:t>102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C520-563E-4083-B17E-742F6F08DD20}"/>
              </a:ext>
            </a:extLst>
          </p:cNvPr>
          <p:cNvSpPr>
            <a:spLocks noGrp="1"/>
          </p:cNvSpPr>
          <p:nvPr>
            <p:ph type="ctrTitle" hasCustomPrompt="1"/>
          </p:nvPr>
        </p:nvSpPr>
        <p:spPr>
          <a:xfrm>
            <a:off x="1524000" y="1122363"/>
            <a:ext cx="9144000" cy="1845124"/>
          </a:xfrm>
          <a:prstGeom prst="rect">
            <a:avLst/>
          </a:prstGeom>
        </p:spPr>
        <p:txBody>
          <a:bodyPr anchor="ctr" anchorCtr="0"/>
          <a:lstStyle>
            <a:lvl1pPr algn="ctr">
              <a:defRPr sz="4400" b="1">
                <a:solidFill>
                  <a:srgbClr val="163962"/>
                </a:solidFill>
                <a:latin typeface="Segoe UI" panose="020B0502040204020203" pitchFamily="34" charset="0"/>
                <a:cs typeface="Segoe UI" panose="020B0502040204020203" pitchFamily="34" charset="0"/>
              </a:defRPr>
            </a:lvl1pPr>
          </a:lstStyle>
          <a:p>
            <a:r>
              <a:rPr lang="en-US" dirty="0"/>
              <a:t>Cover Slide</a:t>
            </a:r>
          </a:p>
        </p:txBody>
      </p:sp>
      <p:sp>
        <p:nvSpPr>
          <p:cNvPr id="8" name="Text Placeholder 7">
            <a:extLst>
              <a:ext uri="{FF2B5EF4-FFF2-40B4-BE49-F238E27FC236}">
                <a16:creationId xmlns:a16="http://schemas.microsoft.com/office/drawing/2014/main" id="{E03AFFAD-FA5D-D922-7B02-B159788142E7}"/>
              </a:ext>
            </a:extLst>
          </p:cNvPr>
          <p:cNvSpPr>
            <a:spLocks noGrp="1"/>
          </p:cNvSpPr>
          <p:nvPr>
            <p:ph type="body" sz="quarter" idx="10" hasCustomPrompt="1"/>
          </p:nvPr>
        </p:nvSpPr>
        <p:spPr>
          <a:xfrm>
            <a:off x="3182938" y="2967038"/>
            <a:ext cx="5772150" cy="1927225"/>
          </a:xfrm>
          <a:prstGeom prst="rect">
            <a:avLst/>
          </a:prstGeom>
        </p:spPr>
        <p:txBody>
          <a:bodyPr/>
          <a:lstStyle>
            <a:lvl1pPr marL="0" indent="0" algn="ctr">
              <a:buNone/>
              <a:defRPr sz="2400">
                <a:solidFill>
                  <a:schemeClr val="bg1">
                    <a:lumMod val="50000"/>
                  </a:schemeClr>
                </a:solidFill>
                <a:latin typeface="Segoe UI" panose="020B0502040204020203" pitchFamily="34" charset="0"/>
                <a:cs typeface="Segoe UI" panose="020B0502040204020203" pitchFamily="34" charset="0"/>
              </a:defRPr>
            </a:lvl1pPr>
          </a:lstStyle>
          <a:p>
            <a:pPr lvl="0"/>
            <a:r>
              <a:rPr lang="en-US" dirty="0"/>
              <a:t>Presented by</a:t>
            </a:r>
            <a:br>
              <a:rPr lang="en-US" dirty="0"/>
            </a:br>
            <a:r>
              <a:rPr lang="en-US" dirty="0"/>
              <a:t>Jonathan Doe</a:t>
            </a:r>
            <a:br>
              <a:rPr lang="en-US" dirty="0"/>
            </a:br>
            <a:r>
              <a:rPr lang="en-US" dirty="0"/>
              <a:t>Sample Process</a:t>
            </a:r>
            <a:br>
              <a:rPr lang="en-US" dirty="0"/>
            </a:br>
            <a:r>
              <a:rPr lang="en-US" dirty="0"/>
              <a:t>Program Name</a:t>
            </a:r>
          </a:p>
        </p:txBody>
      </p:sp>
    </p:spTree>
    <p:extLst>
      <p:ext uri="{BB962C8B-B14F-4D97-AF65-F5344CB8AC3E}">
        <p14:creationId xmlns:p14="http://schemas.microsoft.com/office/powerpoint/2010/main" val="1030114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90952E-8D2B-4B6B-8232-0CA053C21EC5}"/>
              </a:ext>
            </a:extLst>
          </p:cNvPr>
          <p:cNvSpPr>
            <a:spLocks noGrp="1"/>
          </p:cNvSpPr>
          <p:nvPr>
            <p:ph type="sldNum" sz="quarter" idx="12"/>
          </p:nvPr>
        </p:nvSpPr>
        <p:spPr>
          <a:xfrm>
            <a:off x="450011" y="1751162"/>
            <a:ext cx="11299166" cy="4787661"/>
          </a:xfrm>
          <a:prstGeom prst="rect">
            <a:avLst/>
          </a:prstGeom>
        </p:spPr>
        <p:txBody>
          <a:bodyPr/>
          <a:lstStyle>
            <a:lvl1pPr>
              <a:defRPr sz="2400">
                <a:latin typeface="Segoe UI" panose="020B0502040204020203" pitchFamily="34" charset="0"/>
                <a:cs typeface="Segoe UI" panose="020B0502040204020203" pitchFamily="34" charset="0"/>
              </a:defRPr>
            </a:lvl1pPr>
          </a:lstStyle>
          <a:p>
            <a:r>
              <a:rPr lang="en-US"/>
              <a:t>Slide text</a:t>
            </a:r>
            <a:endParaRPr lang="en-US" dirty="0"/>
          </a:p>
        </p:txBody>
      </p:sp>
    </p:spTree>
    <p:extLst>
      <p:ext uri="{BB962C8B-B14F-4D97-AF65-F5344CB8AC3E}">
        <p14:creationId xmlns:p14="http://schemas.microsoft.com/office/powerpoint/2010/main" val="168226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4F182EE-B4B2-4712-8B53-47305C859F6B}"/>
              </a:ext>
            </a:extLst>
          </p:cNvPr>
          <p:cNvSpPr>
            <a:spLocks noGrp="1"/>
          </p:cNvSpPr>
          <p:nvPr>
            <p:ph type="dt" sz="half" idx="10"/>
          </p:nvPr>
        </p:nvSpPr>
        <p:spPr/>
        <p:txBody>
          <a:bodyPr/>
          <a:lstStyle>
            <a:lvl1pPr>
              <a:defRPr/>
            </a:lvl1pPr>
          </a:lstStyle>
          <a:p>
            <a:pPr>
              <a:defRPr/>
            </a:pPr>
            <a:fld id="{213E5534-9653-4F01-AA66-00BD2FF278A5}" type="datetime1">
              <a:rPr lang="en-US" smtClean="0"/>
              <a:t>6/10/2024</a:t>
            </a:fld>
            <a:endParaRPr lang="en-US"/>
          </a:p>
        </p:txBody>
      </p:sp>
      <p:sp>
        <p:nvSpPr>
          <p:cNvPr id="5" name="Footer Placeholder 4">
            <a:extLst>
              <a:ext uri="{FF2B5EF4-FFF2-40B4-BE49-F238E27FC236}">
                <a16:creationId xmlns:a16="http://schemas.microsoft.com/office/drawing/2014/main" id="{F0A72851-37BB-401C-B120-7666884D71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15DC2E-D30A-4BB2-B2D9-3CDC54F892D3}"/>
              </a:ext>
            </a:extLst>
          </p:cNvPr>
          <p:cNvSpPr>
            <a:spLocks noGrp="1"/>
          </p:cNvSpPr>
          <p:nvPr>
            <p:ph type="sldNum" sz="quarter" idx="12"/>
          </p:nvPr>
        </p:nvSpPr>
        <p:spPr>
          <a:xfrm>
            <a:off x="8737600" y="6356351"/>
            <a:ext cx="2032000" cy="365125"/>
          </a:xfrm>
        </p:spPr>
        <p:txBody>
          <a:bodyPr/>
          <a:lstStyle>
            <a:lvl1pPr>
              <a:defRPr/>
            </a:lvl1pPr>
          </a:lstStyle>
          <a:p>
            <a:pPr>
              <a:defRPr/>
            </a:pPr>
            <a:fld id="{F68B2E3D-0EF2-448F-9F95-965A2D324DE0}" type="slidenum">
              <a:rPr lang="en-US"/>
              <a:pPr>
                <a:defRPr/>
              </a:pPr>
              <a:t>‹#›</a:t>
            </a:fld>
            <a:endParaRPr lang="en-US" dirty="0"/>
          </a:p>
        </p:txBody>
      </p:sp>
    </p:spTree>
    <p:extLst>
      <p:ext uri="{BB962C8B-B14F-4D97-AF65-F5344CB8AC3E}">
        <p14:creationId xmlns:p14="http://schemas.microsoft.com/office/powerpoint/2010/main" val="234426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10972800" cy="914400"/>
          </a:xfrm>
        </p:spPr>
        <p:txBody>
          <a:bodyPr/>
          <a:lstStyle/>
          <a:p>
            <a:r>
              <a:rPr lang="en-US" dirty="0"/>
              <a:t>Click to edit Master title style</a:t>
            </a:r>
          </a:p>
        </p:txBody>
      </p:sp>
      <p:sp>
        <p:nvSpPr>
          <p:cNvPr id="3" name="Content Placeholder 2"/>
          <p:cNvSpPr>
            <a:spLocks noGrp="1"/>
          </p:cNvSpPr>
          <p:nvPr>
            <p:ph idx="1"/>
          </p:nvPr>
        </p:nvSpPr>
        <p:spPr>
          <a:xfrm>
            <a:off x="609600" y="2362201"/>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85C52E-7DAB-49B7-ACAB-CA38F728BAE5}"/>
              </a:ext>
            </a:extLst>
          </p:cNvPr>
          <p:cNvSpPr>
            <a:spLocks noGrp="1"/>
          </p:cNvSpPr>
          <p:nvPr>
            <p:ph type="dt" sz="half" idx="10"/>
          </p:nvPr>
        </p:nvSpPr>
        <p:spPr/>
        <p:txBody>
          <a:bodyPr/>
          <a:lstStyle>
            <a:lvl1pPr>
              <a:defRPr/>
            </a:lvl1pPr>
          </a:lstStyle>
          <a:p>
            <a:pPr>
              <a:defRPr/>
            </a:pPr>
            <a:fld id="{A4D9C6A6-1EF4-4425-8D2A-9A56AD90914E}" type="datetime1">
              <a:rPr lang="en-US" smtClean="0"/>
              <a:t>6/10/2024</a:t>
            </a:fld>
            <a:endParaRPr lang="en-US"/>
          </a:p>
        </p:txBody>
      </p:sp>
      <p:sp>
        <p:nvSpPr>
          <p:cNvPr id="5" name="Footer Placeholder 4">
            <a:extLst>
              <a:ext uri="{FF2B5EF4-FFF2-40B4-BE49-F238E27FC236}">
                <a16:creationId xmlns:a16="http://schemas.microsoft.com/office/drawing/2014/main" id="{F2998906-142A-4BC4-A6AC-C2A7E0C8BF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9B928E-338F-4336-87B5-080E6825E71B}"/>
              </a:ext>
            </a:extLst>
          </p:cNvPr>
          <p:cNvSpPr>
            <a:spLocks noGrp="1"/>
          </p:cNvSpPr>
          <p:nvPr>
            <p:ph type="sldNum" sz="quarter" idx="12"/>
          </p:nvPr>
        </p:nvSpPr>
        <p:spPr/>
        <p:txBody>
          <a:bodyPr/>
          <a:lstStyle>
            <a:lvl1pPr>
              <a:defRPr/>
            </a:lvl1pPr>
          </a:lstStyle>
          <a:p>
            <a:pPr>
              <a:defRPr/>
            </a:pPr>
            <a:fld id="{B8190146-6B94-4DD3-ABD1-8A9DB2995F44}" type="slidenum">
              <a:rPr lang="en-US"/>
              <a:pPr>
                <a:defRPr/>
              </a:pPr>
              <a:t>‹#›</a:t>
            </a:fld>
            <a:endParaRPr lang="en-US"/>
          </a:p>
        </p:txBody>
      </p:sp>
    </p:spTree>
    <p:extLst>
      <p:ext uri="{BB962C8B-B14F-4D97-AF65-F5344CB8AC3E}">
        <p14:creationId xmlns:p14="http://schemas.microsoft.com/office/powerpoint/2010/main" val="211317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362201"/>
            <a:ext cx="5384800" cy="376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362201"/>
            <a:ext cx="5384800" cy="376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1295400"/>
            <a:ext cx="10972800" cy="914400"/>
          </a:xfrm>
        </p:spPr>
        <p:txBody>
          <a:bodyPr/>
          <a:lstStyle/>
          <a:p>
            <a:r>
              <a:rPr lang="en-US" dirty="0"/>
              <a:t>Click to edit Master title style</a:t>
            </a:r>
          </a:p>
        </p:txBody>
      </p:sp>
      <p:sp>
        <p:nvSpPr>
          <p:cNvPr id="5" name="Date Placeholder 3">
            <a:extLst>
              <a:ext uri="{FF2B5EF4-FFF2-40B4-BE49-F238E27FC236}">
                <a16:creationId xmlns:a16="http://schemas.microsoft.com/office/drawing/2014/main" id="{978A394C-60D1-409B-B359-7DED62755B6D}"/>
              </a:ext>
            </a:extLst>
          </p:cNvPr>
          <p:cNvSpPr>
            <a:spLocks noGrp="1"/>
          </p:cNvSpPr>
          <p:nvPr>
            <p:ph type="dt" sz="half" idx="10"/>
          </p:nvPr>
        </p:nvSpPr>
        <p:spPr/>
        <p:txBody>
          <a:bodyPr/>
          <a:lstStyle>
            <a:lvl1pPr>
              <a:defRPr/>
            </a:lvl1pPr>
          </a:lstStyle>
          <a:p>
            <a:pPr>
              <a:defRPr/>
            </a:pPr>
            <a:fld id="{B10084B9-3628-4073-A26B-FFD02FC2B40B}" type="datetime1">
              <a:rPr lang="en-US" smtClean="0"/>
              <a:t>6/10/2024</a:t>
            </a:fld>
            <a:endParaRPr lang="en-US"/>
          </a:p>
        </p:txBody>
      </p:sp>
      <p:sp>
        <p:nvSpPr>
          <p:cNvPr id="6" name="Footer Placeholder 4">
            <a:extLst>
              <a:ext uri="{FF2B5EF4-FFF2-40B4-BE49-F238E27FC236}">
                <a16:creationId xmlns:a16="http://schemas.microsoft.com/office/drawing/2014/main" id="{6563EFCC-7FF6-4AA7-A0B3-77F19112FF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BDC49E-311B-423D-9F40-5409D05CD929}"/>
              </a:ext>
            </a:extLst>
          </p:cNvPr>
          <p:cNvSpPr>
            <a:spLocks noGrp="1"/>
          </p:cNvSpPr>
          <p:nvPr>
            <p:ph type="sldNum" sz="quarter" idx="12"/>
          </p:nvPr>
        </p:nvSpPr>
        <p:spPr/>
        <p:txBody>
          <a:bodyPr/>
          <a:lstStyle>
            <a:lvl1pPr>
              <a:defRPr/>
            </a:lvl1pPr>
          </a:lstStyle>
          <a:p>
            <a:pPr>
              <a:defRPr/>
            </a:pPr>
            <a:fld id="{FED7E596-30EC-4EE7-9972-86E125A1F90B}" type="slidenum">
              <a:rPr lang="en-US"/>
              <a:pPr>
                <a:defRPr/>
              </a:pPr>
              <a:t>‹#›</a:t>
            </a:fld>
            <a:endParaRPr lang="en-US"/>
          </a:p>
        </p:txBody>
      </p:sp>
    </p:spTree>
    <p:extLst>
      <p:ext uri="{BB962C8B-B14F-4D97-AF65-F5344CB8AC3E}">
        <p14:creationId xmlns:p14="http://schemas.microsoft.com/office/powerpoint/2010/main" val="2439225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34242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982184"/>
            <a:ext cx="5386917" cy="31439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34242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982184"/>
            <a:ext cx="5389033" cy="31439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609600" y="1295400"/>
            <a:ext cx="10972800" cy="914400"/>
          </a:xfrm>
        </p:spPr>
        <p:txBody>
          <a:bodyPr/>
          <a:lstStyle/>
          <a:p>
            <a:r>
              <a:rPr lang="en-US" dirty="0"/>
              <a:t>Click to edit Master title style</a:t>
            </a:r>
          </a:p>
        </p:txBody>
      </p:sp>
      <p:sp>
        <p:nvSpPr>
          <p:cNvPr id="7" name="Date Placeholder 3">
            <a:extLst>
              <a:ext uri="{FF2B5EF4-FFF2-40B4-BE49-F238E27FC236}">
                <a16:creationId xmlns:a16="http://schemas.microsoft.com/office/drawing/2014/main" id="{7181C105-926B-4A7F-BE94-F330BE9EF631}"/>
              </a:ext>
            </a:extLst>
          </p:cNvPr>
          <p:cNvSpPr>
            <a:spLocks noGrp="1"/>
          </p:cNvSpPr>
          <p:nvPr>
            <p:ph type="dt" sz="half" idx="10"/>
          </p:nvPr>
        </p:nvSpPr>
        <p:spPr/>
        <p:txBody>
          <a:bodyPr/>
          <a:lstStyle>
            <a:lvl1pPr>
              <a:defRPr/>
            </a:lvl1pPr>
          </a:lstStyle>
          <a:p>
            <a:pPr>
              <a:defRPr/>
            </a:pPr>
            <a:fld id="{839AC61C-7259-4EA4-B9FD-34E16294E4D2}" type="datetime1">
              <a:rPr lang="en-US" smtClean="0"/>
              <a:t>6/10/2024</a:t>
            </a:fld>
            <a:endParaRPr lang="en-US"/>
          </a:p>
        </p:txBody>
      </p:sp>
      <p:sp>
        <p:nvSpPr>
          <p:cNvPr id="8" name="Footer Placeholder 4">
            <a:extLst>
              <a:ext uri="{FF2B5EF4-FFF2-40B4-BE49-F238E27FC236}">
                <a16:creationId xmlns:a16="http://schemas.microsoft.com/office/drawing/2014/main" id="{28D4A56E-569B-4617-BD54-04EC88D9BAD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5E56177-D377-43D5-A991-36FB2A5E1AE2}"/>
              </a:ext>
            </a:extLst>
          </p:cNvPr>
          <p:cNvSpPr>
            <a:spLocks noGrp="1"/>
          </p:cNvSpPr>
          <p:nvPr>
            <p:ph type="sldNum" sz="quarter" idx="12"/>
          </p:nvPr>
        </p:nvSpPr>
        <p:spPr/>
        <p:txBody>
          <a:bodyPr/>
          <a:lstStyle>
            <a:lvl1pPr>
              <a:defRPr/>
            </a:lvl1pPr>
          </a:lstStyle>
          <a:p>
            <a:pPr>
              <a:defRPr/>
            </a:pPr>
            <a:fld id="{3F286491-C9C3-4E28-9BB0-34AB5C514BE8}" type="slidenum">
              <a:rPr lang="en-US"/>
              <a:pPr>
                <a:defRPr/>
              </a:pPr>
              <a:t>‹#›</a:t>
            </a:fld>
            <a:endParaRPr lang="en-US"/>
          </a:p>
        </p:txBody>
      </p:sp>
    </p:spTree>
    <p:extLst>
      <p:ext uri="{BB962C8B-B14F-4D97-AF65-F5344CB8AC3E}">
        <p14:creationId xmlns:p14="http://schemas.microsoft.com/office/powerpoint/2010/main" val="372878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362201"/>
            <a:ext cx="10363200" cy="1362075"/>
          </a:xfrm>
        </p:spPr>
        <p:txBody>
          <a:bodyPr/>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914400" y="3724276"/>
            <a:ext cx="10363200" cy="15001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771CA2C-FB92-4065-B0A0-46B773E2116C}"/>
              </a:ext>
            </a:extLst>
          </p:cNvPr>
          <p:cNvSpPr>
            <a:spLocks noGrp="1"/>
          </p:cNvSpPr>
          <p:nvPr>
            <p:ph type="dt" sz="half" idx="10"/>
          </p:nvPr>
        </p:nvSpPr>
        <p:spPr/>
        <p:txBody>
          <a:bodyPr/>
          <a:lstStyle>
            <a:lvl1pPr>
              <a:defRPr/>
            </a:lvl1pPr>
          </a:lstStyle>
          <a:p>
            <a:pPr>
              <a:defRPr/>
            </a:pPr>
            <a:fld id="{794E82CA-0AEC-40FA-9B9C-F1EE08EAAC55}" type="datetime1">
              <a:rPr lang="en-US" smtClean="0"/>
              <a:t>6/10/2024</a:t>
            </a:fld>
            <a:endParaRPr lang="en-US"/>
          </a:p>
        </p:txBody>
      </p:sp>
      <p:sp>
        <p:nvSpPr>
          <p:cNvPr id="5" name="Footer Placeholder 4">
            <a:extLst>
              <a:ext uri="{FF2B5EF4-FFF2-40B4-BE49-F238E27FC236}">
                <a16:creationId xmlns:a16="http://schemas.microsoft.com/office/drawing/2014/main" id="{0F2FA074-14AA-4FC9-9146-E27E34F3B0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E20E08-F7F4-41EB-ADD8-300577F2C9A6}"/>
              </a:ext>
            </a:extLst>
          </p:cNvPr>
          <p:cNvSpPr>
            <a:spLocks noGrp="1"/>
          </p:cNvSpPr>
          <p:nvPr>
            <p:ph type="sldNum" sz="quarter" idx="12"/>
          </p:nvPr>
        </p:nvSpPr>
        <p:spPr/>
        <p:txBody>
          <a:bodyPr/>
          <a:lstStyle>
            <a:lvl1pPr>
              <a:defRPr/>
            </a:lvl1pPr>
          </a:lstStyle>
          <a:p>
            <a:pPr>
              <a:defRPr/>
            </a:pPr>
            <a:fld id="{927B8615-FF6C-492B-A3F3-80C97655EDFB}" type="slidenum">
              <a:rPr lang="en-US"/>
              <a:pPr>
                <a:defRPr/>
              </a:pPr>
              <a:t>‹#›</a:t>
            </a:fld>
            <a:endParaRPr lang="en-US"/>
          </a:p>
        </p:txBody>
      </p:sp>
    </p:spTree>
    <p:extLst>
      <p:ext uri="{BB962C8B-B14F-4D97-AF65-F5344CB8AC3E}">
        <p14:creationId xmlns:p14="http://schemas.microsoft.com/office/powerpoint/2010/main" val="464999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1295400"/>
            <a:ext cx="10972800" cy="914400"/>
          </a:xfrm>
        </p:spPr>
        <p:txBody>
          <a:bodyPr/>
          <a:lstStyle/>
          <a:p>
            <a:r>
              <a:rPr lang="en-US" dirty="0"/>
              <a:t>Click to edit Master title style</a:t>
            </a:r>
          </a:p>
        </p:txBody>
      </p:sp>
      <p:sp>
        <p:nvSpPr>
          <p:cNvPr id="8" name="Content Placeholder 2"/>
          <p:cNvSpPr>
            <a:spLocks noGrp="1"/>
          </p:cNvSpPr>
          <p:nvPr>
            <p:ph idx="1"/>
          </p:nvPr>
        </p:nvSpPr>
        <p:spPr>
          <a:xfrm>
            <a:off x="609600" y="2362201"/>
            <a:ext cx="10972800" cy="3763963"/>
          </a:xfrm>
        </p:spPr>
        <p:txBody>
          <a:bodyPr/>
          <a:lstStyle>
            <a:lvl1pPr marL="0" indent="0">
              <a:buNone/>
              <a:defRPr/>
            </a:lvl1pPr>
          </a:lstStyle>
          <a:p>
            <a:pPr lvl="0"/>
            <a:endParaRPr lang="en-US" dirty="0"/>
          </a:p>
        </p:txBody>
      </p:sp>
      <p:sp>
        <p:nvSpPr>
          <p:cNvPr id="4" name="Date Placeholder 3">
            <a:extLst>
              <a:ext uri="{FF2B5EF4-FFF2-40B4-BE49-F238E27FC236}">
                <a16:creationId xmlns:a16="http://schemas.microsoft.com/office/drawing/2014/main" id="{1926BA17-4B79-4C5B-886F-372C8302FDA3}"/>
              </a:ext>
            </a:extLst>
          </p:cNvPr>
          <p:cNvSpPr>
            <a:spLocks noGrp="1"/>
          </p:cNvSpPr>
          <p:nvPr>
            <p:ph type="dt" sz="half" idx="10"/>
          </p:nvPr>
        </p:nvSpPr>
        <p:spPr/>
        <p:txBody>
          <a:bodyPr/>
          <a:lstStyle>
            <a:lvl1pPr>
              <a:defRPr/>
            </a:lvl1pPr>
          </a:lstStyle>
          <a:p>
            <a:pPr>
              <a:defRPr/>
            </a:pPr>
            <a:fld id="{F9F74085-3747-444D-95A0-3EC3BF2DF5FD}" type="datetime1">
              <a:rPr lang="en-US" smtClean="0"/>
              <a:t>6/10/2024</a:t>
            </a:fld>
            <a:endParaRPr lang="en-US"/>
          </a:p>
        </p:txBody>
      </p:sp>
      <p:sp>
        <p:nvSpPr>
          <p:cNvPr id="5" name="Footer Placeholder 4">
            <a:extLst>
              <a:ext uri="{FF2B5EF4-FFF2-40B4-BE49-F238E27FC236}">
                <a16:creationId xmlns:a16="http://schemas.microsoft.com/office/drawing/2014/main" id="{37D55640-CCB8-480E-A410-381BE12318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9C2142-8E9D-46D1-B1CC-EAD7CD49ACB8}"/>
              </a:ext>
            </a:extLst>
          </p:cNvPr>
          <p:cNvSpPr>
            <a:spLocks noGrp="1"/>
          </p:cNvSpPr>
          <p:nvPr>
            <p:ph type="sldNum" sz="quarter" idx="12"/>
          </p:nvPr>
        </p:nvSpPr>
        <p:spPr/>
        <p:txBody>
          <a:bodyPr/>
          <a:lstStyle>
            <a:lvl1pPr>
              <a:defRPr/>
            </a:lvl1pPr>
          </a:lstStyle>
          <a:p>
            <a:pPr>
              <a:defRPr/>
            </a:pPr>
            <a:fld id="{7B97EC1A-CD6D-4AE5-828D-4F5069C3C1F1}" type="slidenum">
              <a:rPr lang="en-US"/>
              <a:pPr>
                <a:defRPr/>
              </a:pPr>
              <a:t>‹#›</a:t>
            </a:fld>
            <a:endParaRPr lang="en-US"/>
          </a:p>
        </p:txBody>
      </p:sp>
    </p:spTree>
    <p:extLst>
      <p:ext uri="{BB962C8B-B14F-4D97-AF65-F5344CB8AC3E}">
        <p14:creationId xmlns:p14="http://schemas.microsoft.com/office/powerpoint/2010/main" val="2945712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00" y="274638"/>
            <a:ext cx="9550400" cy="1143000"/>
          </a:xfrm>
        </p:spPr>
        <p:txBody>
          <a:bodyPr/>
          <a:lstStyle/>
          <a:p>
            <a:r>
              <a:rPr lang="en-US"/>
              <a:t>Click to edit Master title style</a:t>
            </a:r>
          </a:p>
        </p:txBody>
      </p:sp>
      <p:sp>
        <p:nvSpPr>
          <p:cNvPr id="3" name="Table Placeholder 2"/>
          <p:cNvSpPr>
            <a:spLocks noGrp="1"/>
          </p:cNvSpPr>
          <p:nvPr>
            <p:ph type="tbl" idx="1"/>
          </p:nvPr>
        </p:nvSpPr>
        <p:spPr>
          <a:xfrm>
            <a:off x="2032000" y="1600201"/>
            <a:ext cx="9550400" cy="4525963"/>
          </a:xfrm>
        </p:spPr>
        <p:txBody>
          <a:bodyPr rtlCol="0">
            <a:normAutofit/>
          </a:bodyPr>
          <a:lstStyle/>
          <a:p>
            <a:pPr lvl="0"/>
            <a:endParaRPr lang="en-US" noProof="0"/>
          </a:p>
        </p:txBody>
      </p:sp>
      <p:sp>
        <p:nvSpPr>
          <p:cNvPr id="4" name="Date Placeholder 9">
            <a:extLst>
              <a:ext uri="{FF2B5EF4-FFF2-40B4-BE49-F238E27FC236}">
                <a16:creationId xmlns:a16="http://schemas.microsoft.com/office/drawing/2014/main" id="{80CAEDEA-0C67-4E61-9EA9-890F7A4B1F25}"/>
              </a:ext>
            </a:extLst>
          </p:cNvPr>
          <p:cNvSpPr>
            <a:spLocks noGrp="1"/>
          </p:cNvSpPr>
          <p:nvPr>
            <p:ph type="dt" sz="half" idx="10"/>
          </p:nvPr>
        </p:nvSpPr>
        <p:spPr/>
        <p:txBody>
          <a:bodyPr/>
          <a:lstStyle>
            <a:lvl1pPr>
              <a:defRPr/>
            </a:lvl1pPr>
          </a:lstStyle>
          <a:p>
            <a:pPr>
              <a:defRPr/>
            </a:pPr>
            <a:fld id="{B8E22937-4197-4030-B0DE-BD011F18B953}" type="datetime1">
              <a:rPr lang="en-US" smtClean="0"/>
              <a:t>6/10/2024</a:t>
            </a:fld>
            <a:endParaRPr lang="en-US"/>
          </a:p>
        </p:txBody>
      </p:sp>
      <p:sp>
        <p:nvSpPr>
          <p:cNvPr id="5" name="Footer Placeholder 21">
            <a:extLst>
              <a:ext uri="{FF2B5EF4-FFF2-40B4-BE49-F238E27FC236}">
                <a16:creationId xmlns:a16="http://schemas.microsoft.com/office/drawing/2014/main" id="{648AFA0B-A5BA-453F-954B-0FA65950B8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901849F4-CE42-402D-9365-88367871F20E}"/>
              </a:ext>
            </a:extLst>
          </p:cNvPr>
          <p:cNvSpPr>
            <a:spLocks noGrp="1"/>
          </p:cNvSpPr>
          <p:nvPr>
            <p:ph type="sldNum" sz="quarter" idx="12"/>
          </p:nvPr>
        </p:nvSpPr>
        <p:spPr/>
        <p:txBody>
          <a:bodyPr/>
          <a:lstStyle>
            <a:lvl1pPr>
              <a:defRPr/>
            </a:lvl1pPr>
          </a:lstStyle>
          <a:p>
            <a:pPr>
              <a:defRPr/>
            </a:pPr>
            <a:fld id="{89BBB0B3-AEAF-4B58-9CE4-DA5D66962AB6}" type="slidenum">
              <a:rPr lang="en-US" altLang="en-US"/>
              <a:pPr>
                <a:defRPr/>
              </a:pPr>
              <a:t>‹#›</a:t>
            </a:fld>
            <a:endParaRPr lang="en-US" altLang="en-US"/>
          </a:p>
        </p:txBody>
      </p:sp>
    </p:spTree>
    <p:extLst>
      <p:ext uri="{BB962C8B-B14F-4D97-AF65-F5344CB8AC3E}">
        <p14:creationId xmlns:p14="http://schemas.microsoft.com/office/powerpoint/2010/main" val="4198484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EDFB514E-3ED6-4BA3-9EBA-00130198859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724"/>
            <a:ext cx="12192000" cy="6858724"/>
          </a:xfrm>
          <a:prstGeom prst="rect">
            <a:avLst/>
          </a:prstGeom>
        </p:spPr>
      </p:pic>
      <p:sp>
        <p:nvSpPr>
          <p:cNvPr id="5" name="TextBox 4">
            <a:extLst>
              <a:ext uri="{FF2B5EF4-FFF2-40B4-BE49-F238E27FC236}">
                <a16:creationId xmlns:a16="http://schemas.microsoft.com/office/drawing/2014/main" id="{7A5224C1-20A4-4CEA-83C8-2EBAF84F5E90}"/>
              </a:ext>
            </a:extLst>
          </p:cNvPr>
          <p:cNvSpPr txBox="1"/>
          <p:nvPr userDrawn="1"/>
        </p:nvSpPr>
        <p:spPr>
          <a:xfrm>
            <a:off x="395219" y="225942"/>
            <a:ext cx="3700532" cy="400110"/>
          </a:xfrm>
          <a:prstGeom prst="rect">
            <a:avLst/>
          </a:prstGeom>
          <a:noFill/>
        </p:spPr>
        <p:txBody>
          <a:bodyPr wrap="square" rtlCol="0">
            <a:spAutoFit/>
          </a:bodyPr>
          <a:lstStyle/>
          <a:p>
            <a:r>
              <a:rPr lang="en-US" sz="2000" b="1" dirty="0">
                <a:solidFill>
                  <a:srgbClr val="163962"/>
                </a:solidFill>
                <a:latin typeface="Segoe UI" panose="020B0502040204020203" pitchFamily="34" charset="0"/>
                <a:cs typeface="Segoe UI" panose="020B0502040204020203" pitchFamily="34" charset="0"/>
              </a:rPr>
              <a:t>DEPARTMENT OF REVENUE</a:t>
            </a:r>
          </a:p>
        </p:txBody>
      </p:sp>
      <p:sp>
        <p:nvSpPr>
          <p:cNvPr id="6" name="TextBox 5">
            <a:extLst>
              <a:ext uri="{FF2B5EF4-FFF2-40B4-BE49-F238E27FC236}">
                <a16:creationId xmlns:a16="http://schemas.microsoft.com/office/drawing/2014/main" id="{B23B8B11-AD8B-44BF-A395-BBF6A714B93D}"/>
              </a:ext>
            </a:extLst>
          </p:cNvPr>
          <p:cNvSpPr txBox="1"/>
          <p:nvPr userDrawn="1"/>
        </p:nvSpPr>
        <p:spPr>
          <a:xfrm>
            <a:off x="268945" y="-27111"/>
            <a:ext cx="1707265" cy="523220"/>
          </a:xfrm>
          <a:prstGeom prst="rect">
            <a:avLst/>
          </a:prstGeom>
          <a:noFill/>
          <a:effectLst>
            <a:outerShdw blurRad="12700" dir="5400000" algn="ctr" rotWithShape="0">
              <a:schemeClr val="accent1">
                <a:lumMod val="50000"/>
                <a:alpha val="14000"/>
              </a:schemeClr>
            </a:outerShdw>
          </a:effectLst>
        </p:spPr>
        <p:txBody>
          <a:bodyPr wrap="square" rtlCol="0">
            <a:spAutoFit/>
          </a:bodyPr>
          <a:lstStyle/>
          <a:p>
            <a:r>
              <a:rPr lang="en-US" sz="2800" dirty="0">
                <a:solidFill>
                  <a:srgbClr val="00ACA1"/>
                </a:solidFill>
                <a:latin typeface="Rage Italic" panose="03070502040507070304" pitchFamily="66" charset="0"/>
                <a:cs typeface="Segoe UI" panose="020B0502040204020203" pitchFamily="34" charset="0"/>
              </a:rPr>
              <a:t>Florida</a:t>
            </a:r>
          </a:p>
        </p:txBody>
      </p:sp>
    </p:spTree>
    <p:extLst>
      <p:ext uri="{BB962C8B-B14F-4D97-AF65-F5344CB8AC3E}">
        <p14:creationId xmlns:p14="http://schemas.microsoft.com/office/powerpoint/2010/main" val="3614813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TRIM@floridarevenue.com" TargetMode="Externa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hyperlink" Target="mailto:eTRIM@floridarevenue.com" TargetMode="External"/><Relationship Id="rId2" Type="http://schemas.openxmlformats.org/officeDocument/2006/relationships/notesSlide" Target="../notesSlides/notesSlide9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oleObject" Target="../embeddings/oleObject1.bin"/><Relationship Id="rId4" Type="http://schemas.openxmlformats.org/officeDocument/2006/relationships/image" Target="../media/image29.jpe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0.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32.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9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7.e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9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48.wmf"/></Relationships>
</file>

<file path=ppt/slides/_rels/slide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3.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50.png"/></Relationships>
</file>

<file path=ppt/slides/_rels/slide9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94.xml"/><Relationship Id="rId1" Type="http://schemas.openxmlformats.org/officeDocument/2006/relationships/slideLayout" Target="../slideLayouts/slideLayout8.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plant&#10;&#10;Description automatically generated">
            <a:extLst>
              <a:ext uri="{FF2B5EF4-FFF2-40B4-BE49-F238E27FC236}">
                <a16:creationId xmlns:a16="http://schemas.microsoft.com/office/drawing/2014/main" id="{995A4765-35E2-4C3C-A239-8958187F0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970" y="4699713"/>
            <a:ext cx="1176060" cy="1714399"/>
          </a:xfrm>
          <a:prstGeom prst="rect">
            <a:avLst/>
          </a:prstGeom>
        </p:spPr>
      </p:pic>
      <p:sp>
        <p:nvSpPr>
          <p:cNvPr id="29" name="TextBox 28">
            <a:extLst>
              <a:ext uri="{FF2B5EF4-FFF2-40B4-BE49-F238E27FC236}">
                <a16:creationId xmlns:a16="http://schemas.microsoft.com/office/drawing/2014/main" id="{0741716B-C5B0-4B34-84A9-2B03A5727039}"/>
              </a:ext>
            </a:extLst>
          </p:cNvPr>
          <p:cNvSpPr txBox="1"/>
          <p:nvPr/>
        </p:nvSpPr>
        <p:spPr>
          <a:xfrm>
            <a:off x="294165" y="1813489"/>
            <a:ext cx="11838562" cy="769441"/>
          </a:xfrm>
          <a:prstGeom prst="rect">
            <a:avLst/>
          </a:prstGeom>
          <a:noFill/>
        </p:spPr>
        <p:txBody>
          <a:bodyPr wrap="square" rtlCol="0">
            <a:spAutoFit/>
          </a:bodyPr>
          <a:lstStyle/>
          <a:p>
            <a:pPr algn="ctr"/>
            <a:r>
              <a:rPr lang="en-US" sz="4400" b="1" dirty="0">
                <a:solidFill>
                  <a:srgbClr val="163962"/>
                </a:solidFill>
                <a:latin typeface="Segoe UI" panose="020B0502040204020203" pitchFamily="34" charset="0"/>
                <a:cs typeface="Segoe UI" panose="020B0502040204020203" pitchFamily="34" charset="0"/>
              </a:rPr>
              <a:t>Training For Regular Taxing Authorities</a:t>
            </a:r>
          </a:p>
        </p:txBody>
      </p:sp>
      <p:sp>
        <p:nvSpPr>
          <p:cNvPr id="30" name="TextBox 29">
            <a:extLst>
              <a:ext uri="{FF2B5EF4-FFF2-40B4-BE49-F238E27FC236}">
                <a16:creationId xmlns:a16="http://schemas.microsoft.com/office/drawing/2014/main" id="{CA9B2558-3CCA-4744-9193-296C7F95FF21}"/>
              </a:ext>
            </a:extLst>
          </p:cNvPr>
          <p:cNvSpPr txBox="1"/>
          <p:nvPr/>
        </p:nvSpPr>
        <p:spPr>
          <a:xfrm>
            <a:off x="175097" y="2948732"/>
            <a:ext cx="11827861" cy="1508105"/>
          </a:xfrm>
          <a:prstGeom prst="rect">
            <a:avLst/>
          </a:prstGeom>
          <a:noFill/>
        </p:spPr>
        <p:txBody>
          <a:bodyPr wrap="square" rtlCol="0">
            <a:spAutoFit/>
          </a:bodyPr>
          <a:lstStyle/>
          <a:p>
            <a:pPr algn="ctr"/>
            <a:r>
              <a:rPr lang="en-US" sz="2000" dirty="0">
                <a:solidFill>
                  <a:schemeClr val="bg1">
                    <a:lumMod val="50000"/>
                  </a:schemeClr>
                </a:solidFill>
                <a:latin typeface="Segoe UI" panose="020B0502040204020203" pitchFamily="34" charset="0"/>
                <a:cs typeface="Segoe UI" panose="020B0502040204020203" pitchFamily="34" charset="0"/>
              </a:rPr>
              <a:t>Presented by:</a:t>
            </a:r>
          </a:p>
          <a:p>
            <a:pPr algn="ctr"/>
            <a:r>
              <a:rPr lang="en-US" sz="2400" dirty="0">
                <a:solidFill>
                  <a:schemeClr val="bg1">
                    <a:lumMod val="50000"/>
                  </a:schemeClr>
                </a:solidFill>
                <a:latin typeface="Segoe UI" panose="020B0502040204020203" pitchFamily="34" charset="0"/>
                <a:cs typeface="Segoe UI" panose="020B0502040204020203" pitchFamily="34" charset="0"/>
              </a:rPr>
              <a:t>The TRIM Team</a:t>
            </a:r>
          </a:p>
          <a:p>
            <a:pPr algn="ctr"/>
            <a:r>
              <a:rPr lang="en-US" sz="2400" dirty="0">
                <a:solidFill>
                  <a:schemeClr val="bg1">
                    <a:lumMod val="50000"/>
                  </a:schemeClr>
                </a:solidFill>
                <a:latin typeface="Segoe UI" panose="020B0502040204020203" pitchFamily="34" charset="0"/>
                <a:cs typeface="Segoe UI" panose="020B0502040204020203" pitchFamily="34" charset="0"/>
              </a:rPr>
              <a:t>Truth In Millage</a:t>
            </a:r>
          </a:p>
          <a:p>
            <a:pPr algn="ctr"/>
            <a:r>
              <a:rPr lang="en-US" sz="2400" dirty="0">
                <a:solidFill>
                  <a:schemeClr val="bg1">
                    <a:lumMod val="50000"/>
                  </a:schemeClr>
                </a:solidFill>
                <a:latin typeface="Segoe UI" panose="020B0502040204020203" pitchFamily="34" charset="0"/>
                <a:cs typeface="Segoe UI" panose="020B0502040204020203" pitchFamily="34" charset="0"/>
              </a:rPr>
              <a:t>Property Tax Oversight </a:t>
            </a:r>
          </a:p>
        </p:txBody>
      </p:sp>
    </p:spTree>
    <p:extLst>
      <p:ext uri="{BB962C8B-B14F-4D97-AF65-F5344CB8AC3E}">
        <p14:creationId xmlns:p14="http://schemas.microsoft.com/office/powerpoint/2010/main" val="3681418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D87B81-7D0D-4F66-B4AB-89CC289D30B0}"/>
              </a:ext>
            </a:extLst>
          </p:cNvPr>
          <p:cNvSpPr>
            <a:spLocks noGrp="1"/>
          </p:cNvSpPr>
          <p:nvPr>
            <p:ph idx="1"/>
          </p:nvPr>
        </p:nvSpPr>
        <p:spPr>
          <a:xfrm>
            <a:off x="391319" y="2213761"/>
            <a:ext cx="11409362" cy="1619612"/>
          </a:xfrm>
        </p:spPr>
        <p:txBody>
          <a:bodyPr rtlCol="0">
            <a:normAutofit/>
          </a:bodyPr>
          <a:lstStyle/>
          <a:p>
            <a:pPr marL="109728" indent="0">
              <a:lnSpc>
                <a:spcPct val="100000"/>
              </a:lnSpc>
              <a:buNone/>
              <a:defRPr/>
            </a:pPr>
            <a:r>
              <a:rPr lang="en-US" sz="2400" dirty="0">
                <a:latin typeface="Segoe UI" panose="020B0502040204020203" pitchFamily="34" charset="0"/>
                <a:ea typeface="Open Sans Extrabold" panose="020B0906030804020204" pitchFamily="34" charset="0"/>
                <a:cs typeface="Segoe UI" panose="020B0502040204020203" pitchFamily="34" charset="0"/>
              </a:rPr>
              <a:t>The TA should hold a public hearing on the tentative budget and proposed millage rate. This tentative hearing is published on the TRIM notice the property appraiser mails.</a:t>
            </a:r>
          </a:p>
          <a:p>
            <a:pPr marL="109728" indent="0">
              <a:lnSpc>
                <a:spcPct val="100000"/>
              </a:lnSpc>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grpSp>
        <p:nvGrpSpPr>
          <p:cNvPr id="30" name="Group 29">
            <a:extLst>
              <a:ext uri="{FF2B5EF4-FFF2-40B4-BE49-F238E27FC236}">
                <a16:creationId xmlns:a16="http://schemas.microsoft.com/office/drawing/2014/main" id="{A6208A78-2F51-463D-908E-F46A441A9B16}"/>
              </a:ext>
            </a:extLst>
          </p:cNvPr>
          <p:cNvGrpSpPr/>
          <p:nvPr/>
        </p:nvGrpSpPr>
        <p:grpSpPr>
          <a:xfrm>
            <a:off x="379323" y="4062273"/>
            <a:ext cx="11323943" cy="830997"/>
            <a:chOff x="391319" y="4072780"/>
            <a:chExt cx="10526359" cy="830997"/>
          </a:xfrm>
        </p:grpSpPr>
        <p:grpSp>
          <p:nvGrpSpPr>
            <p:cNvPr id="4" name="Group 3">
              <a:extLst>
                <a:ext uri="{FF2B5EF4-FFF2-40B4-BE49-F238E27FC236}">
                  <a16:creationId xmlns:a16="http://schemas.microsoft.com/office/drawing/2014/main" id="{EFC6103D-EA7C-428C-B25B-B6AA26FF8353}"/>
                </a:ext>
              </a:extLst>
            </p:cNvPr>
            <p:cNvGrpSpPr/>
            <p:nvPr/>
          </p:nvGrpSpPr>
          <p:grpSpPr>
            <a:xfrm>
              <a:off x="391319" y="4072780"/>
              <a:ext cx="10526359" cy="830997"/>
              <a:chOff x="1139799" y="4113552"/>
              <a:chExt cx="6478014" cy="458448"/>
            </a:xfrm>
          </p:grpSpPr>
          <p:sp>
            <p:nvSpPr>
              <p:cNvPr id="5" name="Rectangle 4">
                <a:extLst>
                  <a:ext uri="{FF2B5EF4-FFF2-40B4-BE49-F238E27FC236}">
                    <a16:creationId xmlns:a16="http://schemas.microsoft.com/office/drawing/2014/main" id="{1FCB15BD-761C-4E92-BFC0-D2357BD60E87}"/>
                  </a:ext>
                </a:extLst>
              </p:cNvPr>
              <p:cNvSpPr/>
              <p:nvPr/>
            </p:nvSpPr>
            <p:spPr>
              <a:xfrm>
                <a:off x="1720232"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Feb</a:t>
                </a:r>
              </a:p>
            </p:txBody>
          </p:sp>
          <p:sp>
            <p:nvSpPr>
              <p:cNvPr id="6" name="Rectangle 5">
                <a:extLst>
                  <a:ext uri="{FF2B5EF4-FFF2-40B4-BE49-F238E27FC236}">
                    <a16:creationId xmlns:a16="http://schemas.microsoft.com/office/drawing/2014/main" id="{BD256BB1-D21D-45F1-8344-018031822F39}"/>
                  </a:ext>
                </a:extLst>
              </p:cNvPr>
              <p:cNvSpPr/>
              <p:nvPr/>
            </p:nvSpPr>
            <p:spPr>
              <a:xfrm>
                <a:off x="2257228"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Mar</a:t>
                </a:r>
              </a:p>
            </p:txBody>
          </p:sp>
          <p:sp>
            <p:nvSpPr>
              <p:cNvPr id="7" name="Rectangle 6">
                <a:extLst>
                  <a:ext uri="{FF2B5EF4-FFF2-40B4-BE49-F238E27FC236}">
                    <a16:creationId xmlns:a16="http://schemas.microsoft.com/office/drawing/2014/main" id="{4F5832D1-1159-45A9-85CD-77D37A71AB91}"/>
                  </a:ext>
                </a:extLst>
              </p:cNvPr>
              <p:cNvSpPr/>
              <p:nvPr/>
            </p:nvSpPr>
            <p:spPr>
              <a:xfrm>
                <a:off x="2794224"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Apr</a:t>
                </a:r>
              </a:p>
            </p:txBody>
          </p:sp>
          <p:sp>
            <p:nvSpPr>
              <p:cNvPr id="8" name="Rectangle 7">
                <a:extLst>
                  <a:ext uri="{FF2B5EF4-FFF2-40B4-BE49-F238E27FC236}">
                    <a16:creationId xmlns:a16="http://schemas.microsoft.com/office/drawing/2014/main" id="{F5ED0580-1083-4659-8CB4-AFFC372BEDE3}"/>
                  </a:ext>
                </a:extLst>
              </p:cNvPr>
              <p:cNvSpPr/>
              <p:nvPr/>
            </p:nvSpPr>
            <p:spPr>
              <a:xfrm>
                <a:off x="3331220"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May</a:t>
                </a:r>
              </a:p>
            </p:txBody>
          </p:sp>
          <p:sp>
            <p:nvSpPr>
              <p:cNvPr id="9" name="Rectangle 8">
                <a:extLst>
                  <a:ext uri="{FF2B5EF4-FFF2-40B4-BE49-F238E27FC236}">
                    <a16:creationId xmlns:a16="http://schemas.microsoft.com/office/drawing/2014/main" id="{15EFE937-A67C-4755-A4CA-312923D940FD}"/>
                  </a:ext>
                </a:extLst>
              </p:cNvPr>
              <p:cNvSpPr/>
              <p:nvPr/>
            </p:nvSpPr>
            <p:spPr>
              <a:xfrm>
                <a:off x="3868216"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Jun</a:t>
                </a:r>
              </a:p>
            </p:txBody>
          </p:sp>
          <p:sp>
            <p:nvSpPr>
              <p:cNvPr id="10" name="Rectangle 9">
                <a:extLst>
                  <a:ext uri="{FF2B5EF4-FFF2-40B4-BE49-F238E27FC236}">
                    <a16:creationId xmlns:a16="http://schemas.microsoft.com/office/drawing/2014/main" id="{F3D3362E-12BB-4B5F-B294-3E984A5A4156}"/>
                  </a:ext>
                </a:extLst>
              </p:cNvPr>
              <p:cNvSpPr/>
              <p:nvPr/>
            </p:nvSpPr>
            <p:spPr>
              <a:xfrm>
                <a:off x="4405212"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Jul</a:t>
                </a:r>
              </a:p>
            </p:txBody>
          </p:sp>
          <p:sp>
            <p:nvSpPr>
              <p:cNvPr id="11" name="Rectangle 10">
                <a:extLst>
                  <a:ext uri="{FF2B5EF4-FFF2-40B4-BE49-F238E27FC236}">
                    <a16:creationId xmlns:a16="http://schemas.microsoft.com/office/drawing/2014/main" id="{A67A7307-758A-4F9A-82F2-31954A837B9F}"/>
                  </a:ext>
                </a:extLst>
              </p:cNvPr>
              <p:cNvSpPr/>
              <p:nvPr/>
            </p:nvSpPr>
            <p:spPr>
              <a:xfrm>
                <a:off x="4942208"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FB29AF9-C51D-428B-BD16-D7FB70286E79}"/>
                  </a:ext>
                </a:extLst>
              </p:cNvPr>
              <p:cNvSpPr/>
              <p:nvPr/>
            </p:nvSpPr>
            <p:spPr>
              <a:xfrm>
                <a:off x="5479204"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Sep</a:t>
                </a:r>
              </a:p>
            </p:txBody>
          </p:sp>
          <p:sp>
            <p:nvSpPr>
              <p:cNvPr id="13" name="Rectangle 12">
                <a:extLst>
                  <a:ext uri="{FF2B5EF4-FFF2-40B4-BE49-F238E27FC236}">
                    <a16:creationId xmlns:a16="http://schemas.microsoft.com/office/drawing/2014/main" id="{B0D13ADE-C825-4884-8212-F7F8E1D261F0}"/>
                  </a:ext>
                </a:extLst>
              </p:cNvPr>
              <p:cNvSpPr/>
              <p:nvPr/>
            </p:nvSpPr>
            <p:spPr>
              <a:xfrm>
                <a:off x="6016200"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Oct</a:t>
                </a:r>
              </a:p>
            </p:txBody>
          </p:sp>
          <p:sp>
            <p:nvSpPr>
              <p:cNvPr id="14" name="Rectangle 13">
                <a:extLst>
                  <a:ext uri="{FF2B5EF4-FFF2-40B4-BE49-F238E27FC236}">
                    <a16:creationId xmlns:a16="http://schemas.microsoft.com/office/drawing/2014/main" id="{F2040F13-B44E-47D6-8260-774174589A5B}"/>
                  </a:ext>
                </a:extLst>
              </p:cNvPr>
              <p:cNvSpPr/>
              <p:nvPr/>
            </p:nvSpPr>
            <p:spPr>
              <a:xfrm>
                <a:off x="6553200"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Nov</a:t>
                </a:r>
              </a:p>
            </p:txBody>
          </p:sp>
          <p:sp>
            <p:nvSpPr>
              <p:cNvPr id="15" name="Arrow: Chevron 14">
                <a:extLst>
                  <a:ext uri="{FF2B5EF4-FFF2-40B4-BE49-F238E27FC236}">
                    <a16:creationId xmlns:a16="http://schemas.microsoft.com/office/drawing/2014/main" id="{708CA9CC-557F-4318-B79D-B8C21C4FAD3B}"/>
                  </a:ext>
                </a:extLst>
              </p:cNvPr>
              <p:cNvSpPr/>
              <p:nvPr/>
            </p:nvSpPr>
            <p:spPr>
              <a:xfrm>
                <a:off x="7010400" y="4113552"/>
                <a:ext cx="607413" cy="457200"/>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Dec</a:t>
                </a:r>
              </a:p>
            </p:txBody>
          </p:sp>
          <p:sp>
            <p:nvSpPr>
              <p:cNvPr id="16" name="Rectangle 15">
                <a:extLst>
                  <a:ext uri="{FF2B5EF4-FFF2-40B4-BE49-F238E27FC236}">
                    <a16:creationId xmlns:a16="http://schemas.microsoft.com/office/drawing/2014/main" id="{5F8406B0-A729-4593-9417-E8206EE3C7DB}"/>
                  </a:ext>
                </a:extLst>
              </p:cNvPr>
              <p:cNvSpPr/>
              <p:nvPr/>
            </p:nvSpPr>
            <p:spPr>
              <a:xfrm>
                <a:off x="7021977" y="4113552"/>
                <a:ext cx="77165" cy="457200"/>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17" name="Arrow: Chevron 16">
                <a:extLst>
                  <a:ext uri="{FF2B5EF4-FFF2-40B4-BE49-F238E27FC236}">
                    <a16:creationId xmlns:a16="http://schemas.microsoft.com/office/drawing/2014/main" id="{E9E3E086-06D3-4C71-9F81-23A3E6D58832}"/>
                  </a:ext>
                </a:extLst>
              </p:cNvPr>
              <p:cNvSpPr/>
              <p:nvPr/>
            </p:nvSpPr>
            <p:spPr>
              <a:xfrm>
                <a:off x="1139799" y="4113552"/>
                <a:ext cx="607413" cy="457200"/>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Jan</a:t>
                </a:r>
              </a:p>
            </p:txBody>
          </p:sp>
          <p:sp>
            <p:nvSpPr>
              <p:cNvPr id="18" name="Rectangle 17">
                <a:extLst>
                  <a:ext uri="{FF2B5EF4-FFF2-40B4-BE49-F238E27FC236}">
                    <a16:creationId xmlns:a16="http://schemas.microsoft.com/office/drawing/2014/main" id="{26A7640D-9BD2-4944-B5AE-EBA334FAE6BE}"/>
                  </a:ext>
                </a:extLst>
              </p:cNvPr>
              <p:cNvSpPr/>
              <p:nvPr/>
            </p:nvSpPr>
            <p:spPr>
              <a:xfrm>
                <a:off x="1637266" y="4113552"/>
                <a:ext cx="80780" cy="457200"/>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499170C8-ED85-49A0-8EFD-36411397981E}"/>
                </a:ext>
              </a:extLst>
            </p:cNvPr>
            <p:cNvSpPr txBox="1"/>
            <p:nvPr/>
          </p:nvSpPr>
          <p:spPr>
            <a:xfrm>
              <a:off x="6585237" y="4307227"/>
              <a:ext cx="727667"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Aug</a:t>
              </a:r>
            </a:p>
          </p:txBody>
        </p:sp>
      </p:grpSp>
      <p:grpSp>
        <p:nvGrpSpPr>
          <p:cNvPr id="21" name="Group 20">
            <a:extLst>
              <a:ext uri="{FF2B5EF4-FFF2-40B4-BE49-F238E27FC236}">
                <a16:creationId xmlns:a16="http://schemas.microsoft.com/office/drawing/2014/main" id="{F2C2C979-B710-45F2-AC7A-BA7D6CDE57FC}"/>
              </a:ext>
            </a:extLst>
          </p:cNvPr>
          <p:cNvGrpSpPr/>
          <p:nvPr/>
        </p:nvGrpSpPr>
        <p:grpSpPr>
          <a:xfrm>
            <a:off x="8100369" y="3429000"/>
            <a:ext cx="677255" cy="677255"/>
            <a:chOff x="4370995" y="3950309"/>
            <a:chExt cx="677255" cy="677255"/>
          </a:xfrm>
        </p:grpSpPr>
        <p:pic>
          <p:nvPicPr>
            <p:cNvPr id="27" name="Picture 26" descr="Icon&#10;&#10;Description automatically generated">
              <a:extLst>
                <a:ext uri="{FF2B5EF4-FFF2-40B4-BE49-F238E27FC236}">
                  <a16:creationId xmlns:a16="http://schemas.microsoft.com/office/drawing/2014/main" id="{DA5A2FDB-E1FD-42C3-9E1C-70E39CBC7A64}"/>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70995" y="3950309"/>
              <a:ext cx="677255" cy="677255"/>
            </a:xfrm>
            <a:prstGeom prst="rect">
              <a:avLst/>
            </a:prstGeom>
            <a:effectLst>
              <a:outerShdw blurRad="50800" dist="38100" dir="8100000" algn="tr" rotWithShape="0">
                <a:prstClr val="black">
                  <a:alpha val="40000"/>
                </a:prstClr>
              </a:outerShdw>
            </a:effectLst>
          </p:spPr>
        </p:pic>
        <p:sp>
          <p:nvSpPr>
            <p:cNvPr id="28" name="Oval 27">
              <a:extLst>
                <a:ext uri="{FF2B5EF4-FFF2-40B4-BE49-F238E27FC236}">
                  <a16:creationId xmlns:a16="http://schemas.microsoft.com/office/drawing/2014/main" id="{8533A5B0-C128-4FC9-B94A-BCD3A4469493}"/>
                </a:ext>
              </a:extLst>
            </p:cNvPr>
            <p:cNvSpPr/>
            <p:nvPr/>
          </p:nvSpPr>
          <p:spPr>
            <a:xfrm>
              <a:off x="4591050" y="4081587"/>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3D493B5C-B3F6-4D2B-8E8C-63F95D0CDCC8}"/>
                </a:ext>
              </a:extLst>
            </p:cNvPr>
            <p:cNvSpPr txBox="1"/>
            <p:nvPr/>
          </p:nvSpPr>
          <p:spPr>
            <a:xfrm>
              <a:off x="4477482" y="4027309"/>
              <a:ext cx="504120" cy="369332"/>
            </a:xfrm>
            <a:prstGeom prst="rect">
              <a:avLst/>
            </a:prstGeom>
            <a:noFill/>
          </p:spPr>
          <p:txBody>
            <a:bodyPr wrap="square" rtlCol="0">
              <a:spAutoFit/>
            </a:bodyPr>
            <a:lstStyle/>
            <a:p>
              <a:r>
                <a:rPr lang="en-US" b="1" dirty="0">
                  <a:solidFill>
                    <a:srgbClr val="FFFFFF"/>
                  </a:solidFill>
                  <a:latin typeface="Segoe UI" panose="020B0502040204020203" pitchFamily="34" charset="0"/>
                  <a:cs typeface="Segoe UI" panose="020B0502040204020203" pitchFamily="34" charset="0"/>
                </a:rPr>
                <a:t>18</a:t>
              </a:r>
            </a:p>
          </p:txBody>
        </p:sp>
      </p:grpSp>
      <p:sp>
        <p:nvSpPr>
          <p:cNvPr id="22" name="TextBox 21">
            <a:extLst>
              <a:ext uri="{FF2B5EF4-FFF2-40B4-BE49-F238E27FC236}">
                <a16:creationId xmlns:a16="http://schemas.microsoft.com/office/drawing/2014/main" id="{62911444-C940-43E1-92B1-A8C7A6087411}"/>
              </a:ext>
            </a:extLst>
          </p:cNvPr>
          <p:cNvSpPr txBox="1"/>
          <p:nvPr/>
        </p:nvSpPr>
        <p:spPr>
          <a:xfrm>
            <a:off x="7803996" y="4887295"/>
            <a:ext cx="1141003" cy="830997"/>
          </a:xfrm>
          <a:prstGeom prst="rect">
            <a:avLst/>
          </a:prstGeom>
          <a:noFill/>
        </p:spPr>
        <p:txBody>
          <a:bodyPr wrap="square" rtlCol="0">
            <a:spAutoFit/>
          </a:bodyPr>
          <a:lstStyle/>
          <a:p>
            <a:pPr algn="ctr"/>
            <a:r>
              <a:rPr lang="en-US" sz="2400" b="1" dirty="0">
                <a:latin typeface="Segoe UI" panose="020B0502040204020203" pitchFamily="34" charset="0"/>
                <a:cs typeface="Segoe UI" panose="020B0502040204020203" pitchFamily="34" charset="0"/>
              </a:rPr>
              <a:t>Days 65-80</a:t>
            </a:r>
          </a:p>
        </p:txBody>
      </p:sp>
      <p:grpSp>
        <p:nvGrpSpPr>
          <p:cNvPr id="23" name="Group 22">
            <a:extLst>
              <a:ext uri="{FF2B5EF4-FFF2-40B4-BE49-F238E27FC236}">
                <a16:creationId xmlns:a16="http://schemas.microsoft.com/office/drawing/2014/main" id="{172A35E0-4615-4648-8534-34D44B4BDD72}"/>
              </a:ext>
            </a:extLst>
          </p:cNvPr>
          <p:cNvGrpSpPr/>
          <p:nvPr/>
        </p:nvGrpSpPr>
        <p:grpSpPr>
          <a:xfrm>
            <a:off x="7715008" y="3429000"/>
            <a:ext cx="677255" cy="677255"/>
            <a:chOff x="4370995" y="3950309"/>
            <a:chExt cx="677255" cy="677255"/>
          </a:xfrm>
        </p:grpSpPr>
        <p:pic>
          <p:nvPicPr>
            <p:cNvPr id="24" name="Picture 23" descr="Icon&#10;&#10;Description automatically generated">
              <a:extLst>
                <a:ext uri="{FF2B5EF4-FFF2-40B4-BE49-F238E27FC236}">
                  <a16:creationId xmlns:a16="http://schemas.microsoft.com/office/drawing/2014/main" id="{19EB144C-D482-459E-9DE7-68887A30101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70995" y="3950309"/>
              <a:ext cx="677255" cy="677255"/>
            </a:xfrm>
            <a:prstGeom prst="rect">
              <a:avLst/>
            </a:prstGeom>
            <a:effectLst>
              <a:outerShdw blurRad="50800" dist="38100" dir="8100000" algn="tr" rotWithShape="0">
                <a:prstClr val="black">
                  <a:alpha val="40000"/>
                </a:prstClr>
              </a:outerShdw>
            </a:effectLst>
          </p:spPr>
        </p:pic>
        <p:sp>
          <p:nvSpPr>
            <p:cNvPr id="25" name="Oval 24">
              <a:extLst>
                <a:ext uri="{FF2B5EF4-FFF2-40B4-BE49-F238E27FC236}">
                  <a16:creationId xmlns:a16="http://schemas.microsoft.com/office/drawing/2014/main" id="{CC0B6D29-1464-4C27-8F25-D5EAFA84EF53}"/>
                </a:ext>
              </a:extLst>
            </p:cNvPr>
            <p:cNvSpPr/>
            <p:nvPr/>
          </p:nvSpPr>
          <p:spPr>
            <a:xfrm>
              <a:off x="4591050" y="4081587"/>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63C0EF13-850E-472B-AA9D-AAC1C3957DA8}"/>
                </a:ext>
              </a:extLst>
            </p:cNvPr>
            <p:cNvSpPr txBox="1"/>
            <p:nvPr/>
          </p:nvSpPr>
          <p:spPr>
            <a:xfrm>
              <a:off x="4551122" y="4011221"/>
              <a:ext cx="308456" cy="369332"/>
            </a:xfrm>
            <a:prstGeom prst="rect">
              <a:avLst/>
            </a:prstGeom>
            <a:noFill/>
          </p:spPr>
          <p:txBody>
            <a:bodyPr wrap="square" rtlCol="0">
              <a:spAutoFit/>
            </a:bodyPr>
            <a:lstStyle/>
            <a:p>
              <a:r>
                <a:rPr lang="en-US" b="1" dirty="0">
                  <a:solidFill>
                    <a:srgbClr val="FFFFFF"/>
                  </a:solidFill>
                  <a:latin typeface="Segoe UI" panose="020B0502040204020203" pitchFamily="34" charset="0"/>
                  <a:cs typeface="Segoe UI" panose="020B0502040204020203" pitchFamily="34" charset="0"/>
                </a:rPr>
                <a:t>3</a:t>
              </a:r>
            </a:p>
          </p:txBody>
        </p:sp>
      </p:grpSp>
      <p:sp>
        <p:nvSpPr>
          <p:cNvPr id="31" name="Title 1">
            <a:extLst>
              <a:ext uri="{FF2B5EF4-FFF2-40B4-BE49-F238E27FC236}">
                <a16:creationId xmlns:a16="http://schemas.microsoft.com/office/drawing/2014/main" id="{80DB8504-A02F-4DD4-8AFA-A2F529BBB4D1}"/>
              </a:ext>
            </a:extLst>
          </p:cNvPr>
          <p:cNvSpPr>
            <a:spLocks noGrp="1"/>
          </p:cNvSpPr>
          <p:nvPr>
            <p:ph type="title"/>
          </p:nvPr>
        </p:nvSpPr>
        <p:spPr>
          <a:xfrm>
            <a:off x="275940" y="875862"/>
            <a:ext cx="11688417" cy="865694"/>
          </a:xfrm>
        </p:spPr>
        <p:txBody>
          <a:bodyPr rtlCol="0">
            <a:normAutofit fontScale="90000"/>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Timetable</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Days 65-80 = Sept. 3-18</a:t>
            </a:r>
          </a:p>
        </p:txBody>
      </p:sp>
      <p:pic>
        <p:nvPicPr>
          <p:cNvPr id="20" name="Picture 19">
            <a:extLst>
              <a:ext uri="{FF2B5EF4-FFF2-40B4-BE49-F238E27FC236}">
                <a16:creationId xmlns:a16="http://schemas.microsoft.com/office/drawing/2014/main" id="{E705E64E-F313-FA43-3139-A698ADBE55C3}"/>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E40A8A61-B387-E537-5646-CB2A207B273F}"/>
              </a:ext>
            </a:extLst>
          </p:cNvPr>
          <p:cNvSpPr>
            <a:spLocks noGrp="1"/>
          </p:cNvSpPr>
          <p:nvPr>
            <p:ph type="sldNum" sz="quarter" idx="12"/>
          </p:nvPr>
        </p:nvSpPr>
        <p:spPr/>
        <p:txBody>
          <a:bodyPr/>
          <a:lstStyle/>
          <a:p>
            <a:pPr>
              <a:defRPr/>
            </a:pPr>
            <a:fld id="{B8190146-6B94-4DD3-ABD1-8A9DB2995F44}" type="slidenum">
              <a:rPr lang="en-US" smtClean="0"/>
              <a:pPr>
                <a:defRPr/>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D40CB-930A-4D81-B20B-C294E228C99D}"/>
              </a:ext>
            </a:extLst>
          </p:cNvPr>
          <p:cNvSpPr>
            <a:spLocks noGrp="1"/>
          </p:cNvSpPr>
          <p:nvPr>
            <p:ph type="title"/>
          </p:nvPr>
        </p:nvSpPr>
        <p:spPr>
          <a:xfrm>
            <a:off x="1262269" y="942290"/>
            <a:ext cx="9667461" cy="1086678"/>
          </a:xfrm>
        </p:spPr>
        <p:txBody>
          <a:bodyPr/>
          <a:lstStyle/>
          <a:p>
            <a:pPr algn="ctr"/>
            <a:r>
              <a:rPr lang="en-US" sz="3600" b="1" dirty="0">
                <a:solidFill>
                  <a:srgbClr val="002060"/>
                </a:solidFill>
                <a:latin typeface="Segoe UI" panose="020B0502040204020203" pitchFamily="34" charset="0"/>
                <a:cs typeface="Segoe UI" panose="020B0502040204020203" pitchFamily="34" charset="0"/>
              </a:rPr>
              <a:t>To Help Prevent Infractions</a:t>
            </a:r>
            <a:endParaRPr lang="en-US" sz="3600" dirty="0">
              <a:solidFill>
                <a:srgbClr val="002060"/>
              </a:solidFill>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AE26E35-70FB-4697-8B99-053D768BB1AA}"/>
              </a:ext>
            </a:extLst>
          </p:cNvPr>
          <p:cNvSpPr>
            <a:spLocks noGrp="1"/>
          </p:cNvSpPr>
          <p:nvPr>
            <p:ph idx="1"/>
          </p:nvPr>
        </p:nvSpPr>
        <p:spPr>
          <a:xfrm>
            <a:off x="655240" y="2163444"/>
            <a:ext cx="10881518" cy="3588198"/>
          </a:xfrm>
        </p:spPr>
        <p:txBody>
          <a:bodyPr/>
          <a:lstStyle/>
          <a:p>
            <a:pPr marL="0" indent="0">
              <a:buNone/>
            </a:pPr>
            <a:r>
              <a:rPr lang="en-US" sz="2400" dirty="0">
                <a:latin typeface="Segoe UI" panose="020B0502040204020203" pitchFamily="34" charset="0"/>
                <a:cs typeface="Segoe UI" panose="020B0502040204020203" pitchFamily="34" charset="0"/>
              </a:rPr>
              <a:t>To help prevent infractions, submit a copy of your ads, resolutions, and calculations to the TRIM team at </a:t>
            </a:r>
            <a:r>
              <a:rPr lang="en-US" sz="2400" dirty="0">
                <a:latin typeface="Segoe UI" panose="020B0502040204020203" pitchFamily="34" charset="0"/>
                <a:cs typeface="Segoe UI" panose="020B0502040204020203" pitchFamily="34" charset="0"/>
                <a:hlinkClick r:id="rId2"/>
              </a:rPr>
              <a:t>TRIM@floridarevenue.com</a:t>
            </a:r>
            <a:r>
              <a:rPr lang="en-US" sz="2400" dirty="0">
                <a:latin typeface="Segoe UI" panose="020B0502040204020203" pitchFamily="34" charset="0"/>
                <a:cs typeface="Segoe UI" panose="020B0502040204020203" pitchFamily="34" charset="0"/>
              </a:rPr>
              <a:t> BEFORE publishing to ensure compliance. </a:t>
            </a:r>
          </a:p>
          <a:p>
            <a:pPr marL="0" indent="0">
              <a:buNone/>
            </a:pPr>
            <a:endParaRPr lang="en-US" sz="2400" dirty="0">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82BF6263-032B-7E16-B399-5DA5D4400A14}"/>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4" name="Slide Number Placeholder 3">
            <a:extLst>
              <a:ext uri="{FF2B5EF4-FFF2-40B4-BE49-F238E27FC236}">
                <a16:creationId xmlns:a16="http://schemas.microsoft.com/office/drawing/2014/main" id="{8A369C47-82A8-0F0B-F94A-8F820BDEB484}"/>
              </a:ext>
            </a:extLst>
          </p:cNvPr>
          <p:cNvSpPr>
            <a:spLocks noGrp="1"/>
          </p:cNvSpPr>
          <p:nvPr>
            <p:ph type="sldNum" sz="quarter" idx="12"/>
          </p:nvPr>
        </p:nvSpPr>
        <p:spPr/>
        <p:txBody>
          <a:bodyPr/>
          <a:lstStyle/>
          <a:p>
            <a:pPr>
              <a:defRPr/>
            </a:pPr>
            <a:fld id="{B8190146-6B94-4DD3-ABD1-8A9DB2995F44}" type="slidenum">
              <a:rPr lang="en-US" smtClean="0"/>
              <a:pPr>
                <a:defRPr/>
              </a:pPr>
              <a:t>100</a:t>
            </a:fld>
            <a:endParaRPr lang="en-US"/>
          </a:p>
        </p:txBody>
      </p:sp>
    </p:spTree>
    <p:extLst>
      <p:ext uri="{BB962C8B-B14F-4D97-AF65-F5344CB8AC3E}">
        <p14:creationId xmlns:p14="http://schemas.microsoft.com/office/powerpoint/2010/main" val="41139975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0251C0F2-A9D8-4C72-8B56-8ECA812576A4}"/>
              </a:ext>
            </a:extLst>
          </p:cNvPr>
          <p:cNvSpPr>
            <a:spLocks noGrp="1"/>
          </p:cNvSpPr>
          <p:nvPr>
            <p:ph type="title"/>
          </p:nvPr>
        </p:nvSpPr>
        <p:spPr>
          <a:xfrm>
            <a:off x="1219200" y="797094"/>
            <a:ext cx="9753600" cy="817298"/>
          </a:xfrm>
        </p:spPr>
        <p:txBody>
          <a:bodyPr/>
          <a:lstStyle/>
          <a:p>
            <a:pPr algn="ctr"/>
            <a:r>
              <a:rPr lang="en-US" altLang="en-US" sz="3600" b="1" dirty="0">
                <a:solidFill>
                  <a:srgbClr val="002060"/>
                </a:solidFill>
                <a:latin typeface="Segoe UI" panose="020B0502040204020203" pitchFamily="34" charset="0"/>
                <a:cs typeface="Segoe UI" panose="020B0502040204020203" pitchFamily="34" charset="0"/>
              </a:rPr>
              <a:t>TRIM Compliance Contacts</a:t>
            </a:r>
          </a:p>
        </p:txBody>
      </p:sp>
      <p:graphicFrame>
        <p:nvGraphicFramePr>
          <p:cNvPr id="7" name="Table Placeholder 10">
            <a:extLst>
              <a:ext uri="{FF2B5EF4-FFF2-40B4-BE49-F238E27FC236}">
                <a16:creationId xmlns:a16="http://schemas.microsoft.com/office/drawing/2014/main" id="{4B0F18BE-28FD-4C4C-8D2B-5FD97C3D9C20}"/>
              </a:ext>
            </a:extLst>
          </p:cNvPr>
          <p:cNvGraphicFramePr>
            <a:graphicFrameLocks noGrp="1"/>
          </p:cNvGraphicFramePr>
          <p:nvPr>
            <p:ph type="tbl" idx="1"/>
            <p:extLst>
              <p:ext uri="{D42A27DB-BD31-4B8C-83A1-F6EECF244321}">
                <p14:modId xmlns:p14="http://schemas.microsoft.com/office/powerpoint/2010/main" val="2557375636"/>
              </p:ext>
            </p:extLst>
          </p:nvPr>
        </p:nvGraphicFramePr>
        <p:xfrm>
          <a:off x="1359619" y="1715156"/>
          <a:ext cx="9472761" cy="4604096"/>
        </p:xfrm>
        <a:graphic>
          <a:graphicData uri="http://schemas.openxmlformats.org/drawingml/2006/table">
            <a:tbl>
              <a:tblPr firstRow="1" bandRow="1">
                <a:effectLst>
                  <a:outerShdw blurRad="50800" dist="38100" dir="8100000" algn="tr" rotWithShape="0">
                    <a:prstClr val="black">
                      <a:alpha val="40000"/>
                    </a:prstClr>
                  </a:outerShdw>
                </a:effectLst>
                <a:tableStyleId>{F5AB1C69-6EDB-4FF4-983F-18BD219EF322}</a:tableStyleId>
              </a:tblPr>
              <a:tblGrid>
                <a:gridCol w="4471951">
                  <a:extLst>
                    <a:ext uri="{9D8B030D-6E8A-4147-A177-3AD203B41FA5}">
                      <a16:colId xmlns:a16="http://schemas.microsoft.com/office/drawing/2014/main" val="20000"/>
                    </a:ext>
                  </a:extLst>
                </a:gridCol>
                <a:gridCol w="5000810">
                  <a:extLst>
                    <a:ext uri="{9D8B030D-6E8A-4147-A177-3AD203B41FA5}">
                      <a16:colId xmlns:a16="http://schemas.microsoft.com/office/drawing/2014/main" val="20001"/>
                    </a:ext>
                  </a:extLst>
                </a:gridCol>
              </a:tblGrid>
              <a:tr h="459537">
                <a:tc>
                  <a:txBody>
                    <a:bodyPr/>
                    <a:lstStyle/>
                    <a:p>
                      <a:pPr algn="ctr"/>
                      <a:r>
                        <a:rPr lang="en-US" sz="1800" dirty="0">
                          <a:latin typeface="Segoe UI" panose="020B0502040204020203" pitchFamily="34" charset="0"/>
                          <a:cs typeface="Segoe UI" panose="020B0502040204020203" pitchFamily="34" charset="0"/>
                        </a:rPr>
                        <a:t>TRIM STAFF</a:t>
                      </a:r>
                    </a:p>
                  </a:txBody>
                  <a:tcPr marT="45723" marB="45723" anchor="ctr">
                    <a:solidFill>
                      <a:schemeClr val="tx1"/>
                    </a:solidFill>
                  </a:tcPr>
                </a:tc>
                <a:tc>
                  <a:txBody>
                    <a:bodyPr/>
                    <a:lstStyle/>
                    <a:p>
                      <a:pPr algn="ctr"/>
                      <a:r>
                        <a:rPr lang="en-US" sz="1800" dirty="0">
                          <a:latin typeface="Segoe UI" panose="020B0502040204020203" pitchFamily="34" charset="0"/>
                          <a:cs typeface="Segoe UI" panose="020B0502040204020203" pitchFamily="34" charset="0"/>
                        </a:rPr>
                        <a:t>PHONE NUMBER</a:t>
                      </a:r>
                    </a:p>
                  </a:txBody>
                  <a:tcPr marT="45723" marB="45723" anchor="ctr">
                    <a:solidFill>
                      <a:schemeClr val="tx1"/>
                    </a:solidFill>
                  </a:tcPr>
                </a:tc>
                <a:extLst>
                  <a:ext uri="{0D108BD9-81ED-4DB2-BD59-A6C34878D82A}">
                    <a16:rowId xmlns:a16="http://schemas.microsoft.com/office/drawing/2014/main" val="10000"/>
                  </a:ext>
                </a:extLst>
              </a:tr>
              <a:tr h="459537">
                <a:tc>
                  <a:txBody>
                    <a:bodyPr/>
                    <a:lstStyle/>
                    <a:p>
                      <a:pPr algn="ctr"/>
                      <a:r>
                        <a:rPr lang="en-US" sz="2000" dirty="0">
                          <a:solidFill>
                            <a:schemeClr val="tx1"/>
                          </a:solidFill>
                          <a:latin typeface="Segoe UI" panose="020B0502040204020203" pitchFamily="34" charset="0"/>
                          <a:cs typeface="Segoe UI" panose="020B0502040204020203" pitchFamily="34" charset="0"/>
                        </a:rPr>
                        <a:t>Wyatt Peters</a:t>
                      </a:r>
                    </a:p>
                  </a:txBody>
                  <a:tcPr marT="45723" marB="45723" anchor="ctr"/>
                </a:tc>
                <a:tc>
                  <a:txBody>
                    <a:bodyPr/>
                    <a:lstStyle/>
                    <a:p>
                      <a:pPr algn="ctr"/>
                      <a:r>
                        <a:rPr lang="en-US" sz="2000" dirty="0">
                          <a:solidFill>
                            <a:schemeClr val="tx1"/>
                          </a:solidFill>
                          <a:latin typeface="Segoe UI" panose="020B0502040204020203" pitchFamily="34" charset="0"/>
                          <a:cs typeface="Segoe UI" panose="020B0502040204020203" pitchFamily="34" charset="0"/>
                        </a:rPr>
                        <a:t>(850) 617-8921</a:t>
                      </a:r>
                    </a:p>
                  </a:txBody>
                  <a:tcPr marT="45723" marB="45723" anchor="ctr"/>
                </a:tc>
                <a:extLst>
                  <a:ext uri="{0D108BD9-81ED-4DB2-BD59-A6C34878D82A}">
                    <a16:rowId xmlns:a16="http://schemas.microsoft.com/office/drawing/2014/main" val="10001"/>
                  </a:ext>
                </a:extLst>
              </a:tr>
              <a:tr h="392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Kendall Tolbert</a:t>
                      </a:r>
                    </a:p>
                  </a:txBody>
                  <a:tcPr marT="45723" marB="4572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(850) 617-8861</a:t>
                      </a:r>
                    </a:p>
                  </a:txBody>
                  <a:tcPr marT="45723" marB="45723" anchor="ctr"/>
                </a:tc>
                <a:extLst>
                  <a:ext uri="{0D108BD9-81ED-4DB2-BD59-A6C34878D82A}">
                    <a16:rowId xmlns:a16="http://schemas.microsoft.com/office/drawing/2014/main" val="10003"/>
                  </a:ext>
                </a:extLst>
              </a:tr>
              <a:tr h="4595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Breauna Hines</a:t>
                      </a:r>
                    </a:p>
                  </a:txBody>
                  <a:tcPr marT="45723" marB="4572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(850) 617-8923</a:t>
                      </a:r>
                    </a:p>
                  </a:txBody>
                  <a:tcPr marT="45723" marB="45723" anchor="ctr"/>
                </a:tc>
                <a:extLst>
                  <a:ext uri="{0D108BD9-81ED-4DB2-BD59-A6C34878D82A}">
                    <a16:rowId xmlns:a16="http://schemas.microsoft.com/office/drawing/2014/main" val="10004"/>
                  </a:ext>
                </a:extLst>
              </a:tr>
              <a:tr h="4595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Roberta Epp</a:t>
                      </a:r>
                    </a:p>
                  </a:txBody>
                  <a:tcPr marT="45723" marB="4572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(850) 617-8890</a:t>
                      </a:r>
                    </a:p>
                  </a:txBody>
                  <a:tcPr marT="45723" marB="45723" anchor="ctr"/>
                </a:tc>
                <a:extLst>
                  <a:ext uri="{0D108BD9-81ED-4DB2-BD59-A6C34878D82A}">
                    <a16:rowId xmlns:a16="http://schemas.microsoft.com/office/drawing/2014/main" val="10007"/>
                  </a:ext>
                </a:extLst>
              </a:tr>
              <a:tr h="479981">
                <a:tc>
                  <a:txBody>
                    <a:bodyPr/>
                    <a:lstStyle/>
                    <a:p>
                      <a:pPr algn="ctr"/>
                      <a:r>
                        <a:rPr lang="en-US" sz="2000" dirty="0">
                          <a:solidFill>
                            <a:schemeClr val="tx1"/>
                          </a:solidFill>
                          <a:latin typeface="Segoe UI" panose="020B0502040204020203" pitchFamily="34" charset="0"/>
                          <a:cs typeface="Segoe UI" panose="020B0502040204020203" pitchFamily="34" charset="0"/>
                        </a:rPr>
                        <a:t>Dianne Porter</a:t>
                      </a:r>
                    </a:p>
                  </a:txBody>
                  <a:tcPr marT="45723" marB="45723" anchor="ctr"/>
                </a:tc>
                <a:tc>
                  <a:txBody>
                    <a:bodyPr/>
                    <a:lstStyle/>
                    <a:p>
                      <a:pPr algn="ctr"/>
                      <a:r>
                        <a:rPr lang="en-US" sz="2000" dirty="0">
                          <a:solidFill>
                            <a:schemeClr val="tx1"/>
                          </a:solidFill>
                          <a:latin typeface="Segoe UI" panose="020B0502040204020203" pitchFamily="34" charset="0"/>
                          <a:cs typeface="Segoe UI" panose="020B0502040204020203" pitchFamily="34" charset="0"/>
                        </a:rPr>
                        <a:t>(850) 617-8920</a:t>
                      </a:r>
                    </a:p>
                  </a:txBody>
                  <a:tcPr marT="45723" marB="45723" anchor="ctr"/>
                </a:tc>
                <a:extLst>
                  <a:ext uri="{0D108BD9-81ED-4DB2-BD59-A6C34878D82A}">
                    <a16:rowId xmlns:a16="http://schemas.microsoft.com/office/drawing/2014/main" val="2219216727"/>
                  </a:ext>
                </a:extLst>
              </a:tr>
              <a:tr h="379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Segoe UI" panose="020B0502040204020203" pitchFamily="34" charset="0"/>
                          <a:cs typeface="Segoe UI" panose="020B0502040204020203" pitchFamily="34" charset="0"/>
                        </a:rPr>
                        <a:t>Fax Number</a:t>
                      </a:r>
                    </a:p>
                  </a:txBody>
                  <a:tcPr marT="45723" marB="45723" anchor="ctr"/>
                </a:tc>
                <a:tc>
                  <a:txBody>
                    <a:bodyPr/>
                    <a:lstStyle/>
                    <a:p>
                      <a:pPr algn="ctr"/>
                      <a:r>
                        <a:rPr lang="en-US" sz="2000" dirty="0">
                          <a:solidFill>
                            <a:schemeClr val="tx1"/>
                          </a:solidFill>
                          <a:latin typeface="Segoe UI" panose="020B0502040204020203" pitchFamily="34" charset="0"/>
                          <a:cs typeface="Segoe UI" panose="020B0502040204020203" pitchFamily="34" charset="0"/>
                        </a:rPr>
                        <a:t>(850) 617-6115</a:t>
                      </a:r>
                    </a:p>
                  </a:txBody>
                  <a:tcPr marT="45723" marB="45723" anchor="ctr"/>
                </a:tc>
                <a:extLst>
                  <a:ext uri="{0D108BD9-81ED-4DB2-BD59-A6C34878D82A}">
                    <a16:rowId xmlns:a16="http://schemas.microsoft.com/office/drawing/2014/main" val="10009"/>
                  </a:ext>
                </a:extLst>
              </a:tr>
              <a:tr h="14934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1A54"/>
                          </a:solidFill>
                          <a:effectLst/>
                          <a:uLnTx/>
                          <a:uFillTx/>
                          <a:latin typeface="Segoe UI" panose="020B0502040204020203" pitchFamily="34" charset="0"/>
                          <a:ea typeface="+mn-ea"/>
                          <a:cs typeface="Segoe UI" panose="020B0502040204020203" pitchFamily="34" charset="0"/>
                        </a:rPr>
                        <a:t>TRIM Email Address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51A54"/>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1A54"/>
                          </a:solidFill>
                          <a:effectLst/>
                          <a:uLnTx/>
                          <a:uFillTx/>
                          <a:latin typeface="Segoe UI" panose="020B0502040204020203" pitchFamily="34" charset="0"/>
                          <a:ea typeface="+mn-ea"/>
                          <a:cs typeface="Segoe UI" panose="020B0502040204020203" pitchFamily="34" charset="0"/>
                        </a:rPr>
                        <a:t>eTRIM Email Address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51A54"/>
                        </a:solidFill>
                        <a:effectLst/>
                        <a:uLnTx/>
                        <a:uFillTx/>
                        <a:latin typeface="Segoe UI" panose="020B0502040204020203" pitchFamily="34" charset="0"/>
                        <a:ea typeface="+mn-ea"/>
                        <a:cs typeface="Segoe UI" panose="020B0502040204020203" pitchFamily="34" charset="0"/>
                      </a:endParaRPr>
                    </a:p>
                  </a:txBody>
                  <a:tcPr marT="45723" marB="45723" anchor="ctr"/>
                </a:tc>
                <a:tc>
                  <a:txBody>
                    <a:bodyPr/>
                    <a:lstStyle/>
                    <a:p>
                      <a:pPr algn="ctr"/>
                      <a:endParaRPr lang="en-US" sz="2000" dirty="0">
                        <a:latin typeface="Segoe UI" panose="020B0502040204020203" pitchFamily="34" charset="0"/>
                        <a:cs typeface="Segoe UI" panose="020B0502040204020203" pitchFamily="34" charset="0"/>
                        <a:hlinkClick r:id="" action="ppaction://noaction"/>
                      </a:endParaRPr>
                    </a:p>
                    <a:p>
                      <a:pPr algn="ctr"/>
                      <a:r>
                        <a:rPr lang="en-US" sz="2000" dirty="0">
                          <a:latin typeface="Segoe UI" panose="020B0502040204020203" pitchFamily="34" charset="0"/>
                          <a:cs typeface="Segoe UI" panose="020B0502040204020203" pitchFamily="34" charset="0"/>
                          <a:hlinkClick r:id="" action="ppaction://noaction"/>
                        </a:rPr>
                        <a:t>TRIM@floridarevenue.com</a:t>
                      </a:r>
                      <a:endParaRPr lang="en-US" sz="2000" dirty="0">
                        <a:latin typeface="Segoe UI" panose="020B0502040204020203" pitchFamily="34" charset="0"/>
                        <a:cs typeface="Segoe UI" panose="020B0502040204020203" pitchFamily="34" charset="0"/>
                      </a:endParaRPr>
                    </a:p>
                    <a:p>
                      <a:pPr algn="ctr"/>
                      <a:endParaRPr lang="en-US" sz="300" dirty="0">
                        <a:latin typeface="Segoe UI" panose="020B0502040204020203" pitchFamily="34" charset="0"/>
                        <a:cs typeface="Segoe UI" panose="020B0502040204020203" pitchFamily="34" charset="0"/>
                      </a:endParaRPr>
                    </a:p>
                    <a:p>
                      <a:pPr algn="ctr"/>
                      <a:endParaRPr lang="en-US" sz="7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hlinkClick r:id="rId3"/>
                        </a:rPr>
                        <a:t>eTRIM@floridarevenue.com</a:t>
                      </a:r>
                      <a:endParaRPr lang="en-US" sz="2000" dirty="0">
                        <a:latin typeface="Segoe UI" panose="020B0502040204020203" pitchFamily="34" charset="0"/>
                        <a:cs typeface="Segoe UI" panose="020B0502040204020203" pitchFamily="34" charset="0"/>
                      </a:endParaRPr>
                    </a:p>
                    <a:p>
                      <a:pPr algn="ctr"/>
                      <a:endParaRPr lang="en-US" sz="700" dirty="0">
                        <a:latin typeface="Segoe UI" panose="020B0502040204020203" pitchFamily="34" charset="0"/>
                        <a:cs typeface="Segoe UI" panose="020B0502040204020203" pitchFamily="34" charset="0"/>
                      </a:endParaRPr>
                    </a:p>
                  </a:txBody>
                  <a:tcPr marT="45723" marB="45723"/>
                </a:tc>
                <a:extLst>
                  <a:ext uri="{0D108BD9-81ED-4DB2-BD59-A6C34878D82A}">
                    <a16:rowId xmlns:a16="http://schemas.microsoft.com/office/drawing/2014/main" val="10012"/>
                  </a:ext>
                </a:extLst>
              </a:tr>
            </a:tbl>
          </a:graphicData>
        </a:graphic>
      </p:graphicFrame>
      <p:pic>
        <p:nvPicPr>
          <p:cNvPr id="3" name="Picture 2">
            <a:extLst>
              <a:ext uri="{FF2B5EF4-FFF2-40B4-BE49-F238E27FC236}">
                <a16:creationId xmlns:a16="http://schemas.microsoft.com/office/drawing/2014/main" id="{6305C67F-5932-F1AB-907E-67B270325110}"/>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3899A76B-2F9B-E381-5D07-B1A6A51BCA66}"/>
              </a:ext>
            </a:extLst>
          </p:cNvPr>
          <p:cNvSpPr>
            <a:spLocks noGrp="1"/>
          </p:cNvSpPr>
          <p:nvPr>
            <p:ph type="sldNum" sz="quarter" idx="12"/>
          </p:nvPr>
        </p:nvSpPr>
        <p:spPr/>
        <p:txBody>
          <a:bodyPr/>
          <a:lstStyle/>
          <a:p>
            <a:pPr>
              <a:defRPr/>
            </a:pPr>
            <a:fld id="{89BBB0B3-AEAF-4B58-9CE4-DA5D66962AB6}" type="slidenum">
              <a:rPr lang="en-US" altLang="en-US" smtClean="0"/>
              <a:pPr>
                <a:defRPr/>
              </a:pPr>
              <a:t>101</a:t>
            </a:fld>
            <a:endParaRPr lang="en-US"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a:extLst>
              <a:ext uri="{FF2B5EF4-FFF2-40B4-BE49-F238E27FC236}">
                <a16:creationId xmlns:a16="http://schemas.microsoft.com/office/drawing/2014/main" id="{E0094897-E3EA-4E02-8F96-4541A10A1744}"/>
              </a:ext>
            </a:extLst>
          </p:cNvPr>
          <p:cNvSpPr>
            <a:spLocks noGrp="1" noChangeArrowheads="1"/>
          </p:cNvSpPr>
          <p:nvPr>
            <p:ph type="ctrTitle"/>
          </p:nvPr>
        </p:nvSpPr>
        <p:spPr>
          <a:xfrm>
            <a:off x="1828800" y="1852685"/>
            <a:ext cx="8534400" cy="1470025"/>
          </a:xfrm>
        </p:spPr>
        <p:txBody>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Thank you for your </a:t>
            </a:r>
            <a:br>
              <a:rPr lang="en-US" altLang="en-US" b="1" dirty="0">
                <a:solidFill>
                  <a:srgbClr val="002060"/>
                </a:solidFill>
                <a:latin typeface="Segoe UI" panose="020B0502040204020203" pitchFamily="34" charset="0"/>
                <a:cs typeface="Segoe UI" panose="020B0502040204020203" pitchFamily="34" charset="0"/>
              </a:rPr>
            </a:br>
            <a:r>
              <a:rPr lang="en-US" altLang="en-US" b="1" dirty="0">
                <a:solidFill>
                  <a:srgbClr val="002060"/>
                </a:solidFill>
                <a:latin typeface="Segoe UI" panose="020B0502040204020203" pitchFamily="34" charset="0"/>
                <a:cs typeface="Segoe UI" panose="020B0502040204020203" pitchFamily="34" charset="0"/>
              </a:rPr>
              <a:t>participation today!</a:t>
            </a:r>
          </a:p>
        </p:txBody>
      </p:sp>
      <p:pic>
        <p:nvPicPr>
          <p:cNvPr id="3" name="Picture 2">
            <a:extLst>
              <a:ext uri="{FF2B5EF4-FFF2-40B4-BE49-F238E27FC236}">
                <a16:creationId xmlns:a16="http://schemas.microsoft.com/office/drawing/2014/main" id="{B90BC53F-DEC6-5671-496F-2149D9DFF21E}"/>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94BCFBC0-BC8C-6EED-BE12-820DEC838050}"/>
              </a:ext>
            </a:extLst>
          </p:cNvPr>
          <p:cNvSpPr>
            <a:spLocks noGrp="1"/>
          </p:cNvSpPr>
          <p:nvPr>
            <p:ph type="sldNum" sz="quarter" idx="12"/>
          </p:nvPr>
        </p:nvSpPr>
        <p:spPr>
          <a:xfrm>
            <a:off x="-86804" y="-62204"/>
            <a:ext cx="2032000" cy="365125"/>
          </a:xfrm>
        </p:spPr>
        <p:txBody>
          <a:bodyPr/>
          <a:lstStyle/>
          <a:p>
            <a:pPr>
              <a:defRPr/>
            </a:pPr>
            <a:fld id="{F68B2E3D-0EF2-448F-9F95-965A2D324DE0}" type="slidenum">
              <a:rPr lang="en-US" smtClean="0"/>
              <a:pPr>
                <a:defRPr/>
              </a:pPr>
              <a:t>102</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A68F-94C6-433C-8F29-734E58455A5C}"/>
              </a:ext>
            </a:extLst>
          </p:cNvPr>
          <p:cNvSpPr>
            <a:spLocks noGrp="1"/>
          </p:cNvSpPr>
          <p:nvPr>
            <p:ph type="title"/>
          </p:nvPr>
        </p:nvSpPr>
        <p:spPr>
          <a:xfrm>
            <a:off x="530086" y="847120"/>
            <a:ext cx="11184835" cy="1421711"/>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Timetable</a:t>
            </a:r>
            <a:b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Days 81-95 = Sept. 4-Oct. 3</a:t>
            </a:r>
          </a:p>
        </p:txBody>
      </p:sp>
      <p:sp>
        <p:nvSpPr>
          <p:cNvPr id="3" name="Content Placeholder 2">
            <a:extLst>
              <a:ext uri="{FF2B5EF4-FFF2-40B4-BE49-F238E27FC236}">
                <a16:creationId xmlns:a16="http://schemas.microsoft.com/office/drawing/2014/main" id="{A2BB0EA9-F309-41BC-AD9E-0EF958C56A92}"/>
              </a:ext>
            </a:extLst>
          </p:cNvPr>
          <p:cNvSpPr>
            <a:spLocks noGrp="1"/>
          </p:cNvSpPr>
          <p:nvPr>
            <p:ph idx="1"/>
          </p:nvPr>
        </p:nvSpPr>
        <p:spPr>
          <a:xfrm>
            <a:off x="530086" y="2160105"/>
            <a:ext cx="11020684" cy="4194660"/>
          </a:xfrm>
        </p:spPr>
        <p:txBody>
          <a:bodyPr rtlCol="0">
            <a:normAutofit/>
          </a:bodyPr>
          <a:lstStyle/>
          <a:p>
            <a:pPr marL="109728" indent="0">
              <a:lnSpc>
                <a:spcPct val="100000"/>
              </a:lnSpc>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Within </a:t>
            </a:r>
            <a:r>
              <a:rPr lang="en-US" sz="2400" b="1" dirty="0">
                <a:latin typeface="Segoe UI" panose="020B0502040204020203" pitchFamily="34" charset="0"/>
                <a:ea typeface="Open Sans Semibold" panose="020B0706030804020204" pitchFamily="34" charset="0"/>
                <a:cs typeface="Segoe UI" panose="020B0502040204020203" pitchFamily="34" charset="0"/>
              </a:rPr>
              <a:t>15 days </a:t>
            </a:r>
            <a:r>
              <a:rPr lang="en-US" sz="2400" dirty="0">
                <a:latin typeface="Segoe UI" panose="020B0502040204020203" pitchFamily="34" charset="0"/>
                <a:ea typeface="Open Sans Semibold" panose="020B0706030804020204" pitchFamily="34" charset="0"/>
                <a:cs typeface="Segoe UI" panose="020B0502040204020203" pitchFamily="34" charset="0"/>
              </a:rPr>
              <a:t>after the tentative hearing, the TA must advertise its intent to adopt a final millage and budget. The notification may be: </a:t>
            </a:r>
          </a:p>
          <a:p>
            <a:pPr marL="1087438" indent="-457200">
              <a:lnSpc>
                <a:spcPct val="100000"/>
              </a:lnSpc>
              <a:defRPr/>
            </a:pPr>
            <a:r>
              <a:rPr lang="en-US" sz="2400" dirty="0">
                <a:latin typeface="Segoe UI" panose="020B0502040204020203" pitchFamily="34" charset="0"/>
                <a:ea typeface="Open Sans Semibold" panose="020B0706030804020204" pitchFamily="34" charset="0"/>
                <a:cs typeface="Segoe UI" panose="020B0502040204020203" pitchFamily="34" charset="0"/>
              </a:rPr>
              <a:t>A </a:t>
            </a:r>
            <a:r>
              <a:rPr lang="en-US" sz="2400" i="1" dirty="0">
                <a:latin typeface="Segoe UI" panose="020B0502040204020203" pitchFamily="34" charset="0"/>
                <a:ea typeface="Open Sans Semibold" panose="020B0706030804020204" pitchFamily="34" charset="0"/>
                <a:cs typeface="Segoe UI" panose="020B0502040204020203" pitchFamily="34" charset="0"/>
              </a:rPr>
              <a:t>Notice of Proposed Tax Increase</a:t>
            </a:r>
            <a:r>
              <a:rPr lang="en-US" sz="2400" dirty="0">
                <a:latin typeface="Segoe UI" panose="020B0502040204020203" pitchFamily="34" charset="0"/>
                <a:ea typeface="Open Sans Semibold" panose="020B0706030804020204" pitchFamily="34" charset="0"/>
                <a:cs typeface="Segoe UI" panose="020B0502040204020203" pitchFamily="34" charset="0"/>
              </a:rPr>
              <a:t>, </a:t>
            </a:r>
            <a:r>
              <a:rPr lang="en-US" sz="2400" b="1" dirty="0">
                <a:latin typeface="Segoe UI" panose="020B0502040204020203" pitchFamily="34" charset="0"/>
                <a:ea typeface="Open Sans Semibold" panose="020B0706030804020204" pitchFamily="34" charset="0"/>
                <a:cs typeface="Segoe UI" panose="020B0502040204020203" pitchFamily="34" charset="0"/>
              </a:rPr>
              <a:t>or</a:t>
            </a:r>
          </a:p>
          <a:p>
            <a:pPr marL="1087438" indent="-457200">
              <a:lnSpc>
                <a:spcPct val="100000"/>
              </a:lnSpc>
              <a:defRPr/>
            </a:pPr>
            <a:r>
              <a:rPr lang="en-US" sz="2400" dirty="0">
                <a:latin typeface="Segoe UI" panose="020B0502040204020203" pitchFamily="34" charset="0"/>
                <a:ea typeface="Open Sans Semibold" panose="020B0706030804020204" pitchFamily="34" charset="0"/>
                <a:cs typeface="Segoe UI" panose="020B0502040204020203" pitchFamily="34" charset="0"/>
              </a:rPr>
              <a:t>A </a:t>
            </a:r>
            <a:r>
              <a:rPr lang="en-US" sz="2400" i="1" dirty="0">
                <a:latin typeface="Segoe UI" panose="020B0502040204020203" pitchFamily="34" charset="0"/>
                <a:ea typeface="Open Sans Semibold" panose="020B0706030804020204" pitchFamily="34" charset="0"/>
                <a:cs typeface="Segoe UI" panose="020B0502040204020203" pitchFamily="34" charset="0"/>
              </a:rPr>
              <a:t>Notice of Budget Hearing </a:t>
            </a:r>
            <a:r>
              <a:rPr lang="en-US" sz="2400" b="1" dirty="0">
                <a:latin typeface="Segoe UI" panose="020B0502040204020203" pitchFamily="34" charset="0"/>
                <a:ea typeface="Open Sans Semibold" panose="020B0706030804020204" pitchFamily="34" charset="0"/>
                <a:cs typeface="Segoe UI" panose="020B0502040204020203" pitchFamily="34" charset="0"/>
              </a:rPr>
              <a:t>and</a:t>
            </a:r>
            <a:r>
              <a:rPr lang="en-US" sz="2400" dirty="0">
                <a:highlight>
                  <a:srgbClr val="FFFF00"/>
                </a:highlight>
                <a:latin typeface="Segoe UI" panose="020B0502040204020203" pitchFamily="34" charset="0"/>
                <a:ea typeface="Open Sans Semibold" panose="020B0706030804020204" pitchFamily="34" charset="0"/>
                <a:cs typeface="Segoe UI" panose="020B0502040204020203" pitchFamily="34" charset="0"/>
              </a:rPr>
              <a:t> </a:t>
            </a:r>
          </a:p>
          <a:p>
            <a:pPr marL="1087438" indent="-457200">
              <a:lnSpc>
                <a:spcPct val="100000"/>
              </a:lnSpc>
              <a:defRPr/>
            </a:pPr>
            <a:r>
              <a:rPr lang="en-US" sz="2400" dirty="0">
                <a:latin typeface="Segoe UI" panose="020B0502040204020203" pitchFamily="34" charset="0"/>
                <a:ea typeface="Open Sans Semibold" panose="020B0706030804020204" pitchFamily="34" charset="0"/>
                <a:cs typeface="Segoe UI" panose="020B0502040204020203" pitchFamily="34" charset="0"/>
              </a:rPr>
              <a:t>A Budget Summary ad</a:t>
            </a:r>
          </a:p>
          <a:p>
            <a:pPr marL="109728" indent="0">
              <a:lnSpc>
                <a:spcPct val="100000"/>
              </a:lnSpc>
              <a:buNone/>
              <a:defRPr/>
            </a:pPr>
            <a:endParaRPr lang="en-US" dirty="0">
              <a:latin typeface="Arial" panose="020B0604020202020204" pitchFamily="34" charset="0"/>
              <a:ea typeface="Open Sans Semibold" panose="020B0706030804020204" pitchFamily="34" charset="0"/>
              <a:cs typeface="Arial" panose="020B0604020202020204" pitchFamily="34" charset="0"/>
            </a:endParaRPr>
          </a:p>
          <a:p>
            <a:pPr marL="109728" indent="0">
              <a:lnSpc>
                <a:spcPct val="100000"/>
              </a:lnSpc>
              <a:buNone/>
              <a:defRPr/>
            </a:pPr>
            <a:endParaRPr lang="en-US" dirty="0">
              <a:latin typeface="Arial" panose="020B0604020202020204" pitchFamily="34" charset="0"/>
              <a:ea typeface="Open Sans Semibold" panose="020B0706030804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476E48A6-16A8-4274-0519-B6120B15AD99}"/>
              </a:ext>
            </a:extLst>
          </p:cNvPr>
          <p:cNvGrpSpPr/>
          <p:nvPr/>
        </p:nvGrpSpPr>
        <p:grpSpPr>
          <a:xfrm>
            <a:off x="530085" y="4621399"/>
            <a:ext cx="11184835" cy="733567"/>
            <a:chOff x="530085" y="4621399"/>
            <a:chExt cx="11184835" cy="782638"/>
          </a:xfrm>
        </p:grpSpPr>
        <p:grpSp>
          <p:nvGrpSpPr>
            <p:cNvPr id="5" name="Group 4">
              <a:extLst>
                <a:ext uri="{FF2B5EF4-FFF2-40B4-BE49-F238E27FC236}">
                  <a16:creationId xmlns:a16="http://schemas.microsoft.com/office/drawing/2014/main" id="{7DBBEAC3-C955-4131-908E-94F6ED30159D}"/>
                </a:ext>
              </a:extLst>
            </p:cNvPr>
            <p:cNvGrpSpPr/>
            <p:nvPr/>
          </p:nvGrpSpPr>
          <p:grpSpPr>
            <a:xfrm>
              <a:off x="530085" y="4621399"/>
              <a:ext cx="11184835" cy="782638"/>
              <a:chOff x="1139799" y="4113552"/>
              <a:chExt cx="6478014" cy="458448"/>
            </a:xfrm>
          </p:grpSpPr>
          <p:sp>
            <p:nvSpPr>
              <p:cNvPr id="6" name="Rectangle 5">
                <a:extLst>
                  <a:ext uri="{FF2B5EF4-FFF2-40B4-BE49-F238E27FC236}">
                    <a16:creationId xmlns:a16="http://schemas.microsoft.com/office/drawing/2014/main" id="{7ADC3577-A688-4A72-9517-AECCE6B694B0}"/>
                  </a:ext>
                </a:extLst>
              </p:cNvPr>
              <p:cNvSpPr/>
              <p:nvPr/>
            </p:nvSpPr>
            <p:spPr>
              <a:xfrm>
                <a:off x="1720232"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ea typeface="Batang" panose="02030600000101010101" pitchFamily="18" charset="-127"/>
                  </a:rPr>
                  <a:t>Feb</a:t>
                </a:r>
              </a:p>
            </p:txBody>
          </p:sp>
          <p:sp>
            <p:nvSpPr>
              <p:cNvPr id="7" name="Rectangle 6">
                <a:extLst>
                  <a:ext uri="{FF2B5EF4-FFF2-40B4-BE49-F238E27FC236}">
                    <a16:creationId xmlns:a16="http://schemas.microsoft.com/office/drawing/2014/main" id="{CC1F367B-0A07-414D-9A1F-195B4BEFBA42}"/>
                  </a:ext>
                </a:extLst>
              </p:cNvPr>
              <p:cNvSpPr/>
              <p:nvPr/>
            </p:nvSpPr>
            <p:spPr>
              <a:xfrm>
                <a:off x="2257228"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cs typeface="Aparajita" panose="020B0502040204020203" pitchFamily="18" charset="0"/>
                  </a:rPr>
                  <a:t>Mar</a:t>
                </a:r>
              </a:p>
            </p:txBody>
          </p:sp>
          <p:sp>
            <p:nvSpPr>
              <p:cNvPr id="8" name="Rectangle 7">
                <a:extLst>
                  <a:ext uri="{FF2B5EF4-FFF2-40B4-BE49-F238E27FC236}">
                    <a16:creationId xmlns:a16="http://schemas.microsoft.com/office/drawing/2014/main" id="{55DA5D62-BB65-4918-8735-1A39F0ECCA38}"/>
                  </a:ext>
                </a:extLst>
              </p:cNvPr>
              <p:cNvSpPr/>
              <p:nvPr/>
            </p:nvSpPr>
            <p:spPr>
              <a:xfrm>
                <a:off x="2794224"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Apr</a:t>
                </a:r>
              </a:p>
            </p:txBody>
          </p:sp>
          <p:sp>
            <p:nvSpPr>
              <p:cNvPr id="9" name="Rectangle 8">
                <a:extLst>
                  <a:ext uri="{FF2B5EF4-FFF2-40B4-BE49-F238E27FC236}">
                    <a16:creationId xmlns:a16="http://schemas.microsoft.com/office/drawing/2014/main" id="{1DAB67BC-3B61-4E73-9828-8F5C48ABD9C5}"/>
                  </a:ext>
                </a:extLst>
              </p:cNvPr>
              <p:cNvSpPr/>
              <p:nvPr/>
            </p:nvSpPr>
            <p:spPr>
              <a:xfrm>
                <a:off x="3331220"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May</a:t>
                </a:r>
              </a:p>
            </p:txBody>
          </p:sp>
          <p:sp>
            <p:nvSpPr>
              <p:cNvPr id="10" name="Rectangle 9">
                <a:extLst>
                  <a:ext uri="{FF2B5EF4-FFF2-40B4-BE49-F238E27FC236}">
                    <a16:creationId xmlns:a16="http://schemas.microsoft.com/office/drawing/2014/main" id="{F8F6266E-53ED-4C89-B645-613C66124A60}"/>
                  </a:ext>
                </a:extLst>
              </p:cNvPr>
              <p:cNvSpPr/>
              <p:nvPr/>
            </p:nvSpPr>
            <p:spPr>
              <a:xfrm>
                <a:off x="3868216"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Jun</a:t>
                </a:r>
              </a:p>
            </p:txBody>
          </p:sp>
          <p:sp>
            <p:nvSpPr>
              <p:cNvPr id="11" name="Rectangle 10">
                <a:extLst>
                  <a:ext uri="{FF2B5EF4-FFF2-40B4-BE49-F238E27FC236}">
                    <a16:creationId xmlns:a16="http://schemas.microsoft.com/office/drawing/2014/main" id="{AFE40EB1-B381-4AD5-B9F4-A7913DD91E5E}"/>
                  </a:ext>
                </a:extLst>
              </p:cNvPr>
              <p:cNvSpPr/>
              <p:nvPr/>
            </p:nvSpPr>
            <p:spPr>
              <a:xfrm>
                <a:off x="4405212"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Jul</a:t>
                </a:r>
              </a:p>
            </p:txBody>
          </p:sp>
          <p:sp>
            <p:nvSpPr>
              <p:cNvPr id="12" name="Rectangle 11">
                <a:extLst>
                  <a:ext uri="{FF2B5EF4-FFF2-40B4-BE49-F238E27FC236}">
                    <a16:creationId xmlns:a16="http://schemas.microsoft.com/office/drawing/2014/main" id="{14D5B5DD-8F96-44D9-B73E-87E151812BE7}"/>
                  </a:ext>
                </a:extLst>
              </p:cNvPr>
              <p:cNvSpPr/>
              <p:nvPr/>
            </p:nvSpPr>
            <p:spPr>
              <a:xfrm>
                <a:off x="4942208"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Garamond" panose="02020404030301010803" pitchFamily="18" charset="0"/>
                </a:endParaRPr>
              </a:p>
            </p:txBody>
          </p:sp>
          <p:sp>
            <p:nvSpPr>
              <p:cNvPr id="13" name="Rectangle 12">
                <a:extLst>
                  <a:ext uri="{FF2B5EF4-FFF2-40B4-BE49-F238E27FC236}">
                    <a16:creationId xmlns:a16="http://schemas.microsoft.com/office/drawing/2014/main" id="{4475315F-B41C-4BE1-8530-0922854908C7}"/>
                  </a:ext>
                </a:extLst>
              </p:cNvPr>
              <p:cNvSpPr/>
              <p:nvPr/>
            </p:nvSpPr>
            <p:spPr>
              <a:xfrm>
                <a:off x="5479204"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Sep</a:t>
                </a:r>
              </a:p>
            </p:txBody>
          </p:sp>
          <p:sp>
            <p:nvSpPr>
              <p:cNvPr id="14" name="Rectangle 13">
                <a:extLst>
                  <a:ext uri="{FF2B5EF4-FFF2-40B4-BE49-F238E27FC236}">
                    <a16:creationId xmlns:a16="http://schemas.microsoft.com/office/drawing/2014/main" id="{2AEBD027-999A-4D6B-9256-2572DEF064AF}"/>
                  </a:ext>
                </a:extLst>
              </p:cNvPr>
              <p:cNvSpPr/>
              <p:nvPr/>
            </p:nvSpPr>
            <p:spPr>
              <a:xfrm>
                <a:off x="6016200"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Oct</a:t>
                </a:r>
              </a:p>
            </p:txBody>
          </p:sp>
          <p:sp>
            <p:nvSpPr>
              <p:cNvPr id="15" name="Rectangle 14">
                <a:extLst>
                  <a:ext uri="{FF2B5EF4-FFF2-40B4-BE49-F238E27FC236}">
                    <a16:creationId xmlns:a16="http://schemas.microsoft.com/office/drawing/2014/main" id="{F5453346-E2FE-4C18-9186-9A171B473646}"/>
                  </a:ext>
                </a:extLst>
              </p:cNvPr>
              <p:cNvSpPr/>
              <p:nvPr/>
            </p:nvSpPr>
            <p:spPr>
              <a:xfrm>
                <a:off x="6553200"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Nov</a:t>
                </a:r>
              </a:p>
            </p:txBody>
          </p:sp>
          <p:sp>
            <p:nvSpPr>
              <p:cNvPr id="16" name="Arrow: Chevron 15">
                <a:extLst>
                  <a:ext uri="{FF2B5EF4-FFF2-40B4-BE49-F238E27FC236}">
                    <a16:creationId xmlns:a16="http://schemas.microsoft.com/office/drawing/2014/main" id="{D5E841FB-9ABF-401D-BA62-4128BD486ECA}"/>
                  </a:ext>
                </a:extLst>
              </p:cNvPr>
              <p:cNvSpPr/>
              <p:nvPr/>
            </p:nvSpPr>
            <p:spPr>
              <a:xfrm>
                <a:off x="7010400" y="4113552"/>
                <a:ext cx="607413" cy="457200"/>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Dec</a:t>
                </a:r>
              </a:p>
            </p:txBody>
          </p:sp>
          <p:sp>
            <p:nvSpPr>
              <p:cNvPr id="17" name="Rectangle 16">
                <a:extLst>
                  <a:ext uri="{FF2B5EF4-FFF2-40B4-BE49-F238E27FC236}">
                    <a16:creationId xmlns:a16="http://schemas.microsoft.com/office/drawing/2014/main" id="{AD928D70-94AF-4899-89BE-9FE2DAE4E94E}"/>
                  </a:ext>
                </a:extLst>
              </p:cNvPr>
              <p:cNvSpPr/>
              <p:nvPr/>
            </p:nvSpPr>
            <p:spPr>
              <a:xfrm>
                <a:off x="7013035" y="4113552"/>
                <a:ext cx="77165" cy="457200"/>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8" name="Arrow: Chevron 17">
                <a:extLst>
                  <a:ext uri="{FF2B5EF4-FFF2-40B4-BE49-F238E27FC236}">
                    <a16:creationId xmlns:a16="http://schemas.microsoft.com/office/drawing/2014/main" id="{8A61D611-775F-4BCF-917A-3E9B2BB6B9CD}"/>
                  </a:ext>
                </a:extLst>
              </p:cNvPr>
              <p:cNvSpPr/>
              <p:nvPr/>
            </p:nvSpPr>
            <p:spPr>
              <a:xfrm>
                <a:off x="1139799" y="4113552"/>
                <a:ext cx="607413" cy="457200"/>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ea typeface="Batang" panose="02030600000101010101" pitchFamily="18" charset="-127"/>
                  </a:rPr>
                  <a:t>Jan</a:t>
                </a:r>
              </a:p>
            </p:txBody>
          </p:sp>
          <p:sp>
            <p:nvSpPr>
              <p:cNvPr id="19" name="Rectangle 18">
                <a:extLst>
                  <a:ext uri="{FF2B5EF4-FFF2-40B4-BE49-F238E27FC236}">
                    <a16:creationId xmlns:a16="http://schemas.microsoft.com/office/drawing/2014/main" id="{3348A0D1-DAA0-4393-BE4B-78112BBF8F4A}"/>
                  </a:ext>
                </a:extLst>
              </p:cNvPr>
              <p:cNvSpPr/>
              <p:nvPr/>
            </p:nvSpPr>
            <p:spPr>
              <a:xfrm>
                <a:off x="1639980" y="4113552"/>
                <a:ext cx="80780" cy="457200"/>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sp>
          <p:nvSpPr>
            <p:cNvPr id="20" name="TextBox 19">
              <a:extLst>
                <a:ext uri="{FF2B5EF4-FFF2-40B4-BE49-F238E27FC236}">
                  <a16:creationId xmlns:a16="http://schemas.microsoft.com/office/drawing/2014/main" id="{418F56FC-85BF-4C1D-9586-D0C5FEC46548}"/>
                </a:ext>
              </a:extLst>
            </p:cNvPr>
            <p:cNvSpPr txBox="1"/>
            <p:nvPr/>
          </p:nvSpPr>
          <p:spPr>
            <a:xfrm>
              <a:off x="7095264" y="4866370"/>
              <a:ext cx="801614" cy="400110"/>
            </a:xfrm>
            <a:prstGeom prst="rect">
              <a:avLst/>
            </a:prstGeom>
            <a:noFill/>
          </p:spPr>
          <p:txBody>
            <a:bodyPr wrap="square" rtlCol="0">
              <a:spAutoFit/>
            </a:bodyPr>
            <a:lstStyle/>
            <a:p>
              <a:pPr algn="ctr"/>
              <a:r>
                <a:rPr lang="en-US" sz="2000" b="1" dirty="0">
                  <a:latin typeface="Garamond" panose="02020404030301010803" pitchFamily="18" charset="0"/>
                  <a:cs typeface="Segoe UI" panose="020B0502040204020203" pitchFamily="34" charset="0"/>
                </a:rPr>
                <a:t>Aug</a:t>
              </a:r>
            </a:p>
          </p:txBody>
        </p:sp>
      </p:grpSp>
      <p:sp>
        <p:nvSpPr>
          <p:cNvPr id="23" name="TextBox 22">
            <a:extLst>
              <a:ext uri="{FF2B5EF4-FFF2-40B4-BE49-F238E27FC236}">
                <a16:creationId xmlns:a16="http://schemas.microsoft.com/office/drawing/2014/main" id="{912DC23C-214F-47D9-94B2-08E56029713E}"/>
              </a:ext>
            </a:extLst>
          </p:cNvPr>
          <p:cNvSpPr txBox="1"/>
          <p:nvPr/>
        </p:nvSpPr>
        <p:spPr>
          <a:xfrm>
            <a:off x="7960918" y="5528408"/>
            <a:ext cx="1972119" cy="461665"/>
          </a:xfrm>
          <a:prstGeom prst="rect">
            <a:avLst/>
          </a:prstGeom>
          <a:noFill/>
        </p:spPr>
        <p:txBody>
          <a:bodyPr wrap="square" rtlCol="0">
            <a:spAutoFit/>
          </a:bodyPr>
          <a:lstStyle/>
          <a:p>
            <a:r>
              <a:rPr lang="en-US" sz="2400" b="1" dirty="0">
                <a:latin typeface="Segoe UI" panose="020B0502040204020203" pitchFamily="34" charset="0"/>
                <a:cs typeface="Segoe UI" panose="020B0502040204020203" pitchFamily="34" charset="0"/>
              </a:rPr>
              <a:t>Days 81-95</a:t>
            </a:r>
          </a:p>
        </p:txBody>
      </p:sp>
      <p:grpSp>
        <p:nvGrpSpPr>
          <p:cNvPr id="33" name="Group 32">
            <a:extLst>
              <a:ext uri="{FF2B5EF4-FFF2-40B4-BE49-F238E27FC236}">
                <a16:creationId xmlns:a16="http://schemas.microsoft.com/office/drawing/2014/main" id="{2A4143A1-9B5B-1960-F3B5-9BB35ED88480}"/>
              </a:ext>
            </a:extLst>
          </p:cNvPr>
          <p:cNvGrpSpPr/>
          <p:nvPr/>
        </p:nvGrpSpPr>
        <p:grpSpPr>
          <a:xfrm>
            <a:off x="7812196" y="4012415"/>
            <a:ext cx="1705609" cy="715264"/>
            <a:chOff x="7812196" y="4012415"/>
            <a:chExt cx="1705609" cy="715264"/>
          </a:xfrm>
        </p:grpSpPr>
        <p:grpSp>
          <p:nvGrpSpPr>
            <p:cNvPr id="22" name="Group 21">
              <a:extLst>
                <a:ext uri="{FF2B5EF4-FFF2-40B4-BE49-F238E27FC236}">
                  <a16:creationId xmlns:a16="http://schemas.microsoft.com/office/drawing/2014/main" id="{76CB0923-7C10-480A-ADC2-918D72503D7B}"/>
                </a:ext>
              </a:extLst>
            </p:cNvPr>
            <p:cNvGrpSpPr/>
            <p:nvPr/>
          </p:nvGrpSpPr>
          <p:grpSpPr>
            <a:xfrm>
              <a:off x="8726014" y="4012415"/>
              <a:ext cx="791791" cy="715264"/>
              <a:chOff x="4370993" y="3950308"/>
              <a:chExt cx="677255" cy="677255"/>
            </a:xfrm>
          </p:grpSpPr>
          <p:pic>
            <p:nvPicPr>
              <p:cNvPr id="28" name="Picture 27" descr="Icon&#10;&#10;Description automatically generated">
                <a:extLst>
                  <a:ext uri="{FF2B5EF4-FFF2-40B4-BE49-F238E27FC236}">
                    <a16:creationId xmlns:a16="http://schemas.microsoft.com/office/drawing/2014/main" id="{7305DED0-F4ED-4C70-9B5B-A8B1630E534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70993" y="3950308"/>
                <a:ext cx="677255" cy="677255"/>
              </a:xfrm>
              <a:prstGeom prst="rect">
                <a:avLst/>
              </a:prstGeom>
              <a:effectLst>
                <a:outerShdw blurRad="50800" dist="38100" dir="8100000" algn="tr" rotWithShape="0">
                  <a:prstClr val="black">
                    <a:alpha val="40000"/>
                  </a:prstClr>
                </a:outerShdw>
              </a:effectLst>
            </p:spPr>
          </p:pic>
          <p:sp>
            <p:nvSpPr>
              <p:cNvPr id="29" name="Oval 28">
                <a:extLst>
                  <a:ext uri="{FF2B5EF4-FFF2-40B4-BE49-F238E27FC236}">
                    <a16:creationId xmlns:a16="http://schemas.microsoft.com/office/drawing/2014/main" id="{05EF9095-289F-4E38-95A1-11E78A07BD92}"/>
                  </a:ext>
                </a:extLst>
              </p:cNvPr>
              <p:cNvSpPr/>
              <p:nvPr/>
            </p:nvSpPr>
            <p:spPr>
              <a:xfrm>
                <a:off x="4591050" y="4081587"/>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21DBBD6-5149-44F1-8669-7E2298F5B732}"/>
                  </a:ext>
                </a:extLst>
              </p:cNvPr>
              <p:cNvSpPr txBox="1"/>
              <p:nvPr/>
            </p:nvSpPr>
            <p:spPr>
              <a:xfrm>
                <a:off x="4572613" y="3980143"/>
                <a:ext cx="380295" cy="461665"/>
              </a:xfrm>
              <a:prstGeom prst="rect">
                <a:avLst/>
              </a:prstGeom>
              <a:noFill/>
            </p:spPr>
            <p:txBody>
              <a:bodyPr wrap="square" rtlCol="0">
                <a:spAutoFit/>
              </a:bodyPr>
              <a:lstStyle/>
              <a:p>
                <a:r>
                  <a:rPr lang="en-US" sz="2400" b="1" dirty="0">
                    <a:solidFill>
                      <a:srgbClr val="FFFFFF"/>
                    </a:solidFill>
                    <a:latin typeface="Times New Roman" panose="02020603050405020304" pitchFamily="18" charset="0"/>
                    <a:cs typeface="Times New Roman" panose="02020603050405020304" pitchFamily="18" charset="0"/>
                  </a:rPr>
                  <a:t>3</a:t>
                </a:r>
              </a:p>
            </p:txBody>
          </p:sp>
        </p:grpSp>
        <p:grpSp>
          <p:nvGrpSpPr>
            <p:cNvPr id="24" name="Group 23">
              <a:extLst>
                <a:ext uri="{FF2B5EF4-FFF2-40B4-BE49-F238E27FC236}">
                  <a16:creationId xmlns:a16="http://schemas.microsoft.com/office/drawing/2014/main" id="{981EA875-C136-480E-96C4-94483190453C}"/>
                </a:ext>
              </a:extLst>
            </p:cNvPr>
            <p:cNvGrpSpPr/>
            <p:nvPr/>
          </p:nvGrpSpPr>
          <p:grpSpPr>
            <a:xfrm>
              <a:off x="7812196" y="4012415"/>
              <a:ext cx="791790" cy="715264"/>
              <a:chOff x="4370995" y="3950309"/>
              <a:chExt cx="677255" cy="677255"/>
            </a:xfrm>
          </p:grpSpPr>
          <p:pic>
            <p:nvPicPr>
              <p:cNvPr id="25" name="Picture 24" descr="Icon&#10;&#10;Description automatically generated">
                <a:extLst>
                  <a:ext uri="{FF2B5EF4-FFF2-40B4-BE49-F238E27FC236}">
                    <a16:creationId xmlns:a16="http://schemas.microsoft.com/office/drawing/2014/main" id="{DD26EFA7-B76D-4B37-884B-A7BB06AD087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70995" y="3950309"/>
                <a:ext cx="677255" cy="677255"/>
              </a:xfrm>
              <a:prstGeom prst="rect">
                <a:avLst/>
              </a:prstGeom>
              <a:effectLst>
                <a:outerShdw blurRad="50800" dist="38100" dir="8100000" algn="tr" rotWithShape="0">
                  <a:prstClr val="black">
                    <a:alpha val="40000"/>
                  </a:prstClr>
                </a:outerShdw>
              </a:effectLst>
            </p:spPr>
          </p:pic>
          <p:sp>
            <p:nvSpPr>
              <p:cNvPr id="26" name="Oval 25">
                <a:extLst>
                  <a:ext uri="{FF2B5EF4-FFF2-40B4-BE49-F238E27FC236}">
                    <a16:creationId xmlns:a16="http://schemas.microsoft.com/office/drawing/2014/main" id="{E31744B4-9540-43ED-B096-3FA3074B9835}"/>
                  </a:ext>
                </a:extLst>
              </p:cNvPr>
              <p:cNvSpPr/>
              <p:nvPr/>
            </p:nvSpPr>
            <p:spPr>
              <a:xfrm>
                <a:off x="4591050" y="4081587"/>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FBFEE45-6ADC-4385-AFD7-2940CE96C26C}"/>
                  </a:ext>
                </a:extLst>
              </p:cNvPr>
              <p:cNvSpPr txBox="1"/>
              <p:nvPr/>
            </p:nvSpPr>
            <p:spPr>
              <a:xfrm>
                <a:off x="4498204" y="3977320"/>
                <a:ext cx="514358" cy="437132"/>
              </a:xfrm>
              <a:prstGeom prst="rect">
                <a:avLst/>
              </a:prstGeom>
              <a:noFill/>
            </p:spPr>
            <p:txBody>
              <a:bodyPr wrap="square" rtlCol="0">
                <a:spAutoFit/>
              </a:bodyPr>
              <a:lstStyle/>
              <a:p>
                <a:r>
                  <a:rPr lang="en-US" sz="2400" b="1" dirty="0">
                    <a:solidFill>
                      <a:srgbClr val="FFFFFF"/>
                    </a:solidFill>
                    <a:latin typeface="Times New Roman" panose="02020603050405020304" pitchFamily="18" charset="0"/>
                    <a:cs typeface="Times New Roman" panose="02020603050405020304" pitchFamily="18" charset="0"/>
                  </a:rPr>
                  <a:t> 4</a:t>
                </a:r>
                <a:endParaRPr lang="en-US" b="1" dirty="0">
                  <a:solidFill>
                    <a:srgbClr val="FFFFFF"/>
                  </a:solidFill>
                  <a:latin typeface="Times New Roman" panose="02020603050405020304" pitchFamily="18" charset="0"/>
                  <a:cs typeface="Times New Roman" panose="02020603050405020304" pitchFamily="18" charset="0"/>
                </a:endParaRPr>
              </a:p>
            </p:txBody>
          </p:sp>
        </p:grpSp>
      </p:grpSp>
      <p:pic>
        <p:nvPicPr>
          <p:cNvPr id="4" name="Picture 3">
            <a:extLst>
              <a:ext uri="{FF2B5EF4-FFF2-40B4-BE49-F238E27FC236}">
                <a16:creationId xmlns:a16="http://schemas.microsoft.com/office/drawing/2014/main" id="{4E97C27D-B922-35B9-5C33-7E9AAB4A1786}"/>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1" name="Slide Number Placeholder 20">
            <a:extLst>
              <a:ext uri="{FF2B5EF4-FFF2-40B4-BE49-F238E27FC236}">
                <a16:creationId xmlns:a16="http://schemas.microsoft.com/office/drawing/2014/main" id="{7B65E4CE-CFF2-3320-2921-D441688F98E3}"/>
              </a:ext>
            </a:extLst>
          </p:cNvPr>
          <p:cNvSpPr>
            <a:spLocks noGrp="1"/>
          </p:cNvSpPr>
          <p:nvPr>
            <p:ph type="sldNum" sz="quarter" idx="12"/>
          </p:nvPr>
        </p:nvSpPr>
        <p:spPr/>
        <p:txBody>
          <a:bodyPr/>
          <a:lstStyle/>
          <a:p>
            <a:pPr>
              <a:defRPr/>
            </a:pPr>
            <a:fld id="{B8190146-6B94-4DD3-ABD1-8A9DB2995F44}" type="slidenum">
              <a:rPr lang="en-US" smtClean="0"/>
              <a:pPr>
                <a:defRPr/>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AB41-30A1-46B5-955E-D3D22E1BBC5C}"/>
              </a:ext>
            </a:extLst>
          </p:cNvPr>
          <p:cNvSpPr>
            <a:spLocks noGrp="1"/>
          </p:cNvSpPr>
          <p:nvPr>
            <p:ph type="title"/>
          </p:nvPr>
        </p:nvSpPr>
        <p:spPr>
          <a:xfrm>
            <a:off x="357809" y="816108"/>
            <a:ext cx="11396869" cy="1452782"/>
          </a:xfrm>
        </p:spPr>
        <p:txBody>
          <a:bodyPr rtlCol="0">
            <a:normAutofit/>
          </a:bodyPr>
          <a:lstStyle/>
          <a:p>
            <a:pPr algn="ctr">
              <a:defRPr/>
            </a:pPr>
            <a:r>
              <a:rPr lang="en-US" sz="3600" b="1" dirty="0">
                <a:solidFill>
                  <a:srgbClr val="163962"/>
                </a:solidFill>
                <a:latin typeface="Segoe UI" panose="020B0502040204020203" pitchFamily="34" charset="0"/>
                <a:ea typeface="Open Sans Semibold" panose="020B0706030804020204" pitchFamily="34" charset="0"/>
                <a:cs typeface="Segoe UI" panose="020B0502040204020203" pitchFamily="34" charset="0"/>
              </a:rPr>
              <a:t>TRIM Timetable</a:t>
            </a:r>
            <a:br>
              <a:rPr lang="en-US" sz="3600" dirty="0">
                <a:solidFill>
                  <a:srgbClr val="163962"/>
                </a:solidFill>
                <a:latin typeface="Segoe UI" panose="020B0502040204020203" pitchFamily="34" charset="0"/>
                <a:ea typeface="Open Sans Semibold" panose="020B0706030804020204" pitchFamily="34" charset="0"/>
                <a:cs typeface="Segoe UI" panose="020B0502040204020203" pitchFamily="34" charset="0"/>
              </a:rPr>
            </a:br>
            <a:r>
              <a:rPr lang="en-US" sz="3600" dirty="0">
                <a:solidFill>
                  <a:srgbClr val="163962"/>
                </a:solidFill>
                <a:latin typeface="Segoe UI" panose="020B0502040204020203" pitchFamily="34" charset="0"/>
                <a:ea typeface="Open Sans Semibold" panose="020B0706030804020204" pitchFamily="34" charset="0"/>
                <a:cs typeface="Segoe UI" panose="020B0502040204020203" pitchFamily="34" charset="0"/>
              </a:rPr>
              <a:t>Days 97-100 = Final Hearing</a:t>
            </a:r>
          </a:p>
        </p:txBody>
      </p:sp>
      <p:sp>
        <p:nvSpPr>
          <p:cNvPr id="3" name="Content Placeholder 2">
            <a:extLst>
              <a:ext uri="{FF2B5EF4-FFF2-40B4-BE49-F238E27FC236}">
                <a16:creationId xmlns:a16="http://schemas.microsoft.com/office/drawing/2014/main" id="{EBB07365-BAC2-4399-8D37-09AB155FB9F7}"/>
              </a:ext>
            </a:extLst>
          </p:cNvPr>
          <p:cNvSpPr>
            <a:spLocks noGrp="1"/>
          </p:cNvSpPr>
          <p:nvPr>
            <p:ph idx="1"/>
          </p:nvPr>
        </p:nvSpPr>
        <p:spPr>
          <a:xfrm>
            <a:off x="556591" y="2557670"/>
            <a:ext cx="11396869" cy="3797094"/>
          </a:xfrm>
        </p:spPr>
        <p:txBody>
          <a:bodyPr rtlCol="0">
            <a:normAutofit/>
          </a:bodyPr>
          <a:lstStyle/>
          <a:p>
            <a:pPr marL="109728" indent="0">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TA should hold a public hearing on the final millage rates and budget </a:t>
            </a:r>
            <a:r>
              <a:rPr lang="en-US" sz="2400" b="1" dirty="0">
                <a:latin typeface="Segoe UI" panose="020B0502040204020203" pitchFamily="34" charset="0"/>
                <a:ea typeface="Open Sans Semibold" panose="020B0706030804020204" pitchFamily="34" charset="0"/>
                <a:cs typeface="Segoe UI" panose="020B0502040204020203" pitchFamily="34" charset="0"/>
              </a:rPr>
              <a:t>97-100 days </a:t>
            </a:r>
            <a:r>
              <a:rPr lang="en-US" sz="2400" dirty="0">
                <a:latin typeface="Segoe UI" panose="020B0502040204020203" pitchFamily="34" charset="0"/>
                <a:ea typeface="Open Sans Semibold" panose="020B0706030804020204" pitchFamily="34" charset="0"/>
                <a:cs typeface="Segoe UI" panose="020B0502040204020203" pitchFamily="34" charset="0"/>
              </a:rPr>
              <a:t>after certification of value.</a:t>
            </a:r>
          </a:p>
          <a:p>
            <a:pPr marL="109728" indent="0">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This final hearing should be held </a:t>
            </a:r>
            <a:r>
              <a:rPr lang="en-US" sz="2400" b="1" dirty="0">
                <a:latin typeface="Segoe UI" panose="020B0502040204020203" pitchFamily="34" charset="0"/>
                <a:ea typeface="Open Sans Semibold" panose="020B0706030804020204" pitchFamily="34" charset="0"/>
                <a:cs typeface="Segoe UI" panose="020B0502040204020203" pitchFamily="34" charset="0"/>
              </a:rPr>
              <a:t>two to five days </a:t>
            </a:r>
            <a:r>
              <a:rPr lang="en-US" sz="2400" dirty="0">
                <a:latin typeface="Segoe UI" panose="020B0502040204020203" pitchFamily="34" charset="0"/>
                <a:ea typeface="Open Sans Semibold" panose="020B0706030804020204" pitchFamily="34" charset="0"/>
                <a:cs typeface="Segoe UI" panose="020B0502040204020203" pitchFamily="34" charset="0"/>
              </a:rPr>
              <a:t>after the hearing is advertised. </a:t>
            </a:r>
          </a:p>
          <a:p>
            <a:pPr marL="109728" indent="0">
              <a:buNone/>
              <a:defRPr/>
            </a:pPr>
            <a:endParaRPr lang="en-US" dirty="0">
              <a:latin typeface="Segoe UI" panose="020B0502040204020203" pitchFamily="34" charset="0"/>
              <a:ea typeface="Open Sans Semibold" panose="020B070603080402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641DB979-8CBC-4536-99F4-6165E5B755F0}"/>
              </a:ext>
            </a:extLst>
          </p:cNvPr>
          <p:cNvSpPr/>
          <p:nvPr/>
        </p:nvSpPr>
        <p:spPr>
          <a:xfrm>
            <a:off x="586679" y="4859129"/>
            <a:ext cx="2227931" cy="39159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Segoe UI" panose="020B0502040204020203" pitchFamily="34" charset="0"/>
                <a:cs typeface="Segoe UI" panose="020B0502040204020203" pitchFamily="34" charset="0"/>
              </a:rPr>
              <a:t>AD PUBLISHED</a:t>
            </a:r>
          </a:p>
        </p:txBody>
      </p:sp>
      <p:sp>
        <p:nvSpPr>
          <p:cNvPr id="5" name="Rectangle 4">
            <a:extLst>
              <a:ext uri="{FF2B5EF4-FFF2-40B4-BE49-F238E27FC236}">
                <a16:creationId xmlns:a16="http://schemas.microsoft.com/office/drawing/2014/main" id="{F1B5EEF0-E41E-4CCB-958C-8A61E1DF143B}"/>
              </a:ext>
            </a:extLst>
          </p:cNvPr>
          <p:cNvSpPr/>
          <p:nvPr/>
        </p:nvSpPr>
        <p:spPr>
          <a:xfrm>
            <a:off x="2962755" y="4861978"/>
            <a:ext cx="1535118" cy="39159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Segoe UI" panose="020B0502040204020203" pitchFamily="34" charset="0"/>
                <a:cs typeface="Segoe UI" panose="020B0502040204020203" pitchFamily="34" charset="0"/>
              </a:rPr>
              <a:t>DAY 1</a:t>
            </a:r>
          </a:p>
        </p:txBody>
      </p:sp>
      <p:sp>
        <p:nvSpPr>
          <p:cNvPr id="6" name="Rectangle 5">
            <a:extLst>
              <a:ext uri="{FF2B5EF4-FFF2-40B4-BE49-F238E27FC236}">
                <a16:creationId xmlns:a16="http://schemas.microsoft.com/office/drawing/2014/main" id="{5B61C395-5755-4614-A1FB-EC77B73122A8}"/>
              </a:ext>
            </a:extLst>
          </p:cNvPr>
          <p:cNvSpPr/>
          <p:nvPr/>
        </p:nvSpPr>
        <p:spPr>
          <a:xfrm>
            <a:off x="4646018" y="4861978"/>
            <a:ext cx="1535118" cy="39159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Segoe UI" panose="020B0502040204020203" pitchFamily="34" charset="0"/>
                <a:cs typeface="Segoe UI" panose="020B0502040204020203" pitchFamily="34" charset="0"/>
              </a:rPr>
              <a:t>DAY 2</a:t>
            </a:r>
          </a:p>
        </p:txBody>
      </p:sp>
      <p:sp>
        <p:nvSpPr>
          <p:cNvPr id="7" name="Rectangle 6">
            <a:extLst>
              <a:ext uri="{FF2B5EF4-FFF2-40B4-BE49-F238E27FC236}">
                <a16:creationId xmlns:a16="http://schemas.microsoft.com/office/drawing/2014/main" id="{165AE9C4-401C-41FF-87D2-79ADDC35C92C}"/>
              </a:ext>
            </a:extLst>
          </p:cNvPr>
          <p:cNvSpPr/>
          <p:nvPr/>
        </p:nvSpPr>
        <p:spPr>
          <a:xfrm>
            <a:off x="6329281" y="4862134"/>
            <a:ext cx="1535118" cy="39159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Segoe UI" panose="020B0502040204020203" pitchFamily="34" charset="0"/>
                <a:cs typeface="Segoe UI" panose="020B0502040204020203" pitchFamily="34" charset="0"/>
              </a:rPr>
              <a:t>DAY 3</a:t>
            </a:r>
          </a:p>
        </p:txBody>
      </p:sp>
      <p:sp>
        <p:nvSpPr>
          <p:cNvPr id="8" name="Rectangle 7">
            <a:extLst>
              <a:ext uri="{FF2B5EF4-FFF2-40B4-BE49-F238E27FC236}">
                <a16:creationId xmlns:a16="http://schemas.microsoft.com/office/drawing/2014/main" id="{EE6FA7D0-E9D4-4BE9-92E0-EC604988CD72}"/>
              </a:ext>
            </a:extLst>
          </p:cNvPr>
          <p:cNvSpPr/>
          <p:nvPr/>
        </p:nvSpPr>
        <p:spPr>
          <a:xfrm>
            <a:off x="8012544" y="4866636"/>
            <a:ext cx="1535118" cy="39159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Segoe UI" panose="020B0502040204020203" pitchFamily="34" charset="0"/>
                <a:cs typeface="Segoe UI" panose="020B0502040204020203" pitchFamily="34" charset="0"/>
              </a:rPr>
              <a:t>DAY 4</a:t>
            </a:r>
          </a:p>
        </p:txBody>
      </p:sp>
      <p:sp>
        <p:nvSpPr>
          <p:cNvPr id="9" name="Rectangle 8">
            <a:extLst>
              <a:ext uri="{FF2B5EF4-FFF2-40B4-BE49-F238E27FC236}">
                <a16:creationId xmlns:a16="http://schemas.microsoft.com/office/drawing/2014/main" id="{E70A80F8-ECC2-4CBD-AE83-48F0880DF334}"/>
              </a:ext>
            </a:extLst>
          </p:cNvPr>
          <p:cNvSpPr/>
          <p:nvPr/>
        </p:nvSpPr>
        <p:spPr>
          <a:xfrm>
            <a:off x="9695807" y="4866636"/>
            <a:ext cx="1535118" cy="39159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Segoe UI" panose="020B0502040204020203" pitchFamily="34" charset="0"/>
                <a:cs typeface="Segoe UI" panose="020B0502040204020203" pitchFamily="34" charset="0"/>
              </a:rPr>
              <a:t>DAY 5</a:t>
            </a:r>
          </a:p>
        </p:txBody>
      </p:sp>
      <p:sp>
        <p:nvSpPr>
          <p:cNvPr id="10" name="Left Brace 9">
            <a:extLst>
              <a:ext uri="{FF2B5EF4-FFF2-40B4-BE49-F238E27FC236}">
                <a16:creationId xmlns:a16="http://schemas.microsoft.com/office/drawing/2014/main" id="{D156DC16-56ED-4135-80C1-9D274E5388F0}"/>
              </a:ext>
            </a:extLst>
          </p:cNvPr>
          <p:cNvSpPr/>
          <p:nvPr/>
        </p:nvSpPr>
        <p:spPr>
          <a:xfrm rot="5400000">
            <a:off x="7824171" y="1395045"/>
            <a:ext cx="228600" cy="6584907"/>
          </a:xfrm>
          <a:prstGeom prst="leftBrace">
            <a:avLst>
              <a:gd name="adj1" fmla="val 38820"/>
              <a:gd name="adj2" fmla="val 5033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itle 1">
            <a:extLst>
              <a:ext uri="{FF2B5EF4-FFF2-40B4-BE49-F238E27FC236}">
                <a16:creationId xmlns:a16="http://schemas.microsoft.com/office/drawing/2014/main" id="{DA201B21-69BA-4B7B-BBE2-0108998C22D9}"/>
              </a:ext>
            </a:extLst>
          </p:cNvPr>
          <p:cNvSpPr txBox="1">
            <a:spLocks/>
          </p:cNvSpPr>
          <p:nvPr/>
        </p:nvSpPr>
        <p:spPr bwMode="auto">
          <a:xfrm>
            <a:off x="6022247" y="4086028"/>
            <a:ext cx="3525415" cy="42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3200" b="1" dirty="0">
                <a:solidFill>
                  <a:schemeClr val="tx2"/>
                </a:solidFill>
                <a:latin typeface="Segoe UI" panose="020B0502040204020203" pitchFamily="34" charset="0"/>
                <a:cs typeface="Segoe UI" panose="020B0502040204020203" pitchFamily="34" charset="0"/>
              </a:rPr>
              <a:t>public hearing</a:t>
            </a:r>
          </a:p>
        </p:txBody>
      </p:sp>
      <p:pic>
        <p:nvPicPr>
          <p:cNvPr id="12" name="Picture 11" descr="Icon&#10;&#10;Description automatically generated">
            <a:extLst>
              <a:ext uri="{FF2B5EF4-FFF2-40B4-BE49-F238E27FC236}">
                <a16:creationId xmlns:a16="http://schemas.microsoft.com/office/drawing/2014/main" id="{FBD8491C-B84D-416C-A034-20687E49735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52541" y="4206424"/>
            <a:ext cx="717549" cy="717549"/>
          </a:xfrm>
          <a:prstGeom prst="rect">
            <a:avLst/>
          </a:prstGeom>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9ED31D40-A42D-5B96-EBF4-C82AC8D48C53}"/>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14" name="Slide Number Placeholder 13">
            <a:extLst>
              <a:ext uri="{FF2B5EF4-FFF2-40B4-BE49-F238E27FC236}">
                <a16:creationId xmlns:a16="http://schemas.microsoft.com/office/drawing/2014/main" id="{37502C84-2C05-3540-2B0B-78DB5468A0D4}"/>
              </a:ext>
            </a:extLst>
          </p:cNvPr>
          <p:cNvSpPr>
            <a:spLocks noGrp="1"/>
          </p:cNvSpPr>
          <p:nvPr>
            <p:ph type="sldNum" sz="quarter" idx="12"/>
          </p:nvPr>
        </p:nvSpPr>
        <p:spPr/>
        <p:txBody>
          <a:bodyPr/>
          <a:lstStyle/>
          <a:p>
            <a:pPr>
              <a:defRPr/>
            </a:pPr>
            <a:fld id="{B8190146-6B94-4DD3-ABD1-8A9DB2995F44}" type="slidenum">
              <a:rPr lang="en-US" smtClean="0"/>
              <a:pPr>
                <a:defRPr/>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F31E-E8F1-47C0-8EC0-361747AEE9AD}"/>
              </a:ext>
            </a:extLst>
          </p:cNvPr>
          <p:cNvSpPr>
            <a:spLocks noGrp="1"/>
          </p:cNvSpPr>
          <p:nvPr>
            <p:ph type="title"/>
          </p:nvPr>
        </p:nvSpPr>
        <p:spPr>
          <a:xfrm>
            <a:off x="404190" y="845284"/>
            <a:ext cx="11383618" cy="1237596"/>
          </a:xfrm>
        </p:spPr>
        <p:txBody>
          <a:bodyPr rtlCol="0">
            <a:no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Timetable</a:t>
            </a:r>
            <a:b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Within Three Days of Final Hearing</a:t>
            </a:r>
          </a:p>
        </p:txBody>
      </p:sp>
      <p:sp>
        <p:nvSpPr>
          <p:cNvPr id="4" name="Rectangle 3">
            <a:extLst>
              <a:ext uri="{FF2B5EF4-FFF2-40B4-BE49-F238E27FC236}">
                <a16:creationId xmlns:a16="http://schemas.microsoft.com/office/drawing/2014/main" id="{655F025E-44C0-4B28-BF8D-6CBD9B863BBC}"/>
              </a:ext>
            </a:extLst>
          </p:cNvPr>
          <p:cNvSpPr/>
          <p:nvPr/>
        </p:nvSpPr>
        <p:spPr>
          <a:xfrm>
            <a:off x="848139" y="2618475"/>
            <a:ext cx="10495722" cy="1237596"/>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The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TA forwards the resolution or ordinance adopting the final millage rate to the property appraiser, tax collector, and to the Department</a:t>
            </a:r>
            <a:r>
              <a:rPr lang="en-US" sz="2400" dirty="0">
                <a:solidFill>
                  <a:schemeClr val="tx2"/>
                </a:solidFill>
                <a:latin typeface="Segoe UI" panose="020B0502040204020203" pitchFamily="34" charset="0"/>
                <a:ea typeface="Open Sans Semibold" panose="020B0706030804020204" pitchFamily="34" charset="0"/>
                <a:cs typeface="Segoe UI" panose="020B0502040204020203" pitchFamily="34" charset="0"/>
              </a:rPr>
              <a:t>.</a:t>
            </a:r>
            <a:r>
              <a:rPr lang="en-US" sz="2400" dirty="0">
                <a:solidFill>
                  <a:schemeClr val="tx2"/>
                </a:solidFill>
                <a:highlight>
                  <a:srgbClr val="FFFF00"/>
                </a:highlight>
                <a:latin typeface="Segoe UI" panose="020B0502040204020203" pitchFamily="34" charset="0"/>
                <a:ea typeface="Open Sans Semibold" panose="020B0706030804020204" pitchFamily="34" charset="0"/>
                <a:cs typeface="Segoe UI" panose="020B0502040204020203" pitchFamily="34" charset="0"/>
              </a:rPr>
              <a:t> </a:t>
            </a:r>
            <a:endParaRPr lang="en-US" sz="2400" dirty="0">
              <a:solidFill>
                <a:schemeClr val="tx1"/>
              </a:solidFill>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049A3E83-AB86-46CF-B76D-1C2E1384CEE2}"/>
              </a:ext>
            </a:extLst>
          </p:cNvPr>
          <p:cNvSpPr/>
          <p:nvPr/>
        </p:nvSpPr>
        <p:spPr>
          <a:xfrm>
            <a:off x="848138" y="4105748"/>
            <a:ext cx="10495723" cy="1147291"/>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When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the PA receives the resolution or ordinance, notification of the final millage rate is considered official. </a:t>
            </a:r>
            <a:endParaRPr lang="en-US" sz="2400" dirty="0">
              <a:solidFill>
                <a:schemeClr val="tx1"/>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BCCEADB5-875E-D684-5F0E-87D4C84C6855}"/>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39B14864-A158-9162-0378-E0830FA2D96C}"/>
              </a:ext>
            </a:extLst>
          </p:cNvPr>
          <p:cNvSpPr>
            <a:spLocks noGrp="1"/>
          </p:cNvSpPr>
          <p:nvPr>
            <p:ph type="sldNum" sz="quarter" idx="12"/>
          </p:nvPr>
        </p:nvSpPr>
        <p:spPr/>
        <p:txBody>
          <a:bodyPr/>
          <a:lstStyle/>
          <a:p>
            <a:pPr>
              <a:defRPr/>
            </a:pPr>
            <a:fld id="{B8190146-6B94-4DD3-ABD1-8A9DB2995F44}" type="slidenum">
              <a:rPr lang="en-US" smtClean="0"/>
              <a:pPr>
                <a:defRPr/>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4E875-EC15-4A01-BD39-82369EAF8D8B}"/>
              </a:ext>
            </a:extLst>
          </p:cNvPr>
          <p:cNvSpPr>
            <a:spLocks noGrp="1"/>
          </p:cNvSpPr>
          <p:nvPr>
            <p:ph type="title"/>
          </p:nvPr>
        </p:nvSpPr>
        <p:spPr>
          <a:xfrm>
            <a:off x="820651" y="785837"/>
            <a:ext cx="10550698" cy="1237596"/>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Timetable</a:t>
            </a:r>
            <a:b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Within 30 Days of Final Hearing</a:t>
            </a:r>
          </a:p>
        </p:txBody>
      </p:sp>
      <p:sp>
        <p:nvSpPr>
          <p:cNvPr id="4" name="Rectangle 3">
            <a:extLst>
              <a:ext uri="{FF2B5EF4-FFF2-40B4-BE49-F238E27FC236}">
                <a16:creationId xmlns:a16="http://schemas.microsoft.com/office/drawing/2014/main" id="{11EEF442-3049-4025-A1F2-4F0981B69B29}"/>
              </a:ext>
            </a:extLst>
          </p:cNvPr>
          <p:cNvSpPr/>
          <p:nvPr/>
        </p:nvSpPr>
        <p:spPr>
          <a:xfrm>
            <a:off x="543339" y="2428877"/>
            <a:ext cx="10389704" cy="923922"/>
          </a:xfrm>
          <a:prstGeom prst="rect">
            <a:avLst/>
          </a:prstGeom>
          <a:solidFill>
            <a:schemeClr val="bg1">
              <a:lumMod val="90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Each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TA must certify compliance to the Department</a:t>
            </a:r>
            <a:r>
              <a:rPr lang="en-US" sz="2400" dirty="0">
                <a:solidFill>
                  <a:schemeClr val="tx2"/>
                </a:solidFill>
                <a:latin typeface="Segoe UI" panose="020B0502040204020203" pitchFamily="34" charset="0"/>
                <a:ea typeface="Open Sans Semibold" panose="020B0706030804020204" pitchFamily="34" charset="0"/>
                <a:cs typeface="Segoe UI" panose="020B0502040204020203" pitchFamily="34" charset="0"/>
              </a:rPr>
              <a:t>. </a:t>
            </a:r>
          </a:p>
        </p:txBody>
      </p:sp>
      <p:sp>
        <p:nvSpPr>
          <p:cNvPr id="5" name="Rectangle 4">
            <a:extLst>
              <a:ext uri="{FF2B5EF4-FFF2-40B4-BE49-F238E27FC236}">
                <a16:creationId xmlns:a16="http://schemas.microsoft.com/office/drawing/2014/main" id="{374C8607-02A6-419D-9E38-ECB6C710EF03}"/>
              </a:ext>
            </a:extLst>
          </p:cNvPr>
          <p:cNvSpPr/>
          <p:nvPr/>
        </p:nvSpPr>
        <p:spPr>
          <a:xfrm>
            <a:off x="543339" y="3505202"/>
            <a:ext cx="10389704" cy="1106555"/>
          </a:xfrm>
          <a:prstGeom prst="rect">
            <a:avLst/>
          </a:prstGeom>
          <a:solidFill>
            <a:srgbClr val="E0E0E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Do not wait to certify compliance if the </a:t>
            </a:r>
            <a:r>
              <a:rPr lang="en-US" sz="2400" i="1" dirty="0">
                <a:solidFill>
                  <a:schemeClr val="tx1"/>
                </a:solidFill>
                <a:latin typeface="Segoe UI" panose="020B0502040204020203" pitchFamily="34" charset="0"/>
                <a:cs typeface="Segoe UI" panose="020B0502040204020203" pitchFamily="34" charset="0"/>
              </a:rPr>
              <a:t>Certification of Final Taxable Value</a:t>
            </a:r>
            <a:r>
              <a:rPr lang="en-US" sz="2400" dirty="0">
                <a:solidFill>
                  <a:schemeClr val="tx1"/>
                </a:solidFill>
                <a:latin typeface="Segoe UI" panose="020B0502040204020203" pitchFamily="34" charset="0"/>
                <a:cs typeface="Segoe UI" panose="020B0502040204020203" pitchFamily="34" charset="0"/>
              </a:rPr>
              <a:t> (Form DR-422) has not been received from the PA.</a:t>
            </a:r>
          </a:p>
        </p:txBody>
      </p:sp>
      <p:sp>
        <p:nvSpPr>
          <p:cNvPr id="6" name="Rectangle 5">
            <a:extLst>
              <a:ext uri="{FF2B5EF4-FFF2-40B4-BE49-F238E27FC236}">
                <a16:creationId xmlns:a16="http://schemas.microsoft.com/office/drawing/2014/main" id="{48E86DA7-447D-4218-B12A-844E94589A2C}"/>
              </a:ext>
            </a:extLst>
          </p:cNvPr>
          <p:cNvSpPr/>
          <p:nvPr/>
        </p:nvSpPr>
        <p:spPr>
          <a:xfrm>
            <a:off x="543339" y="4764160"/>
            <a:ext cx="10389704" cy="1517370"/>
          </a:xfrm>
          <a:prstGeom prst="rect">
            <a:avLst/>
          </a:prstGeom>
          <a:solidFill>
            <a:schemeClr val="bg1">
              <a:lumMod val="8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As soon as Form DR-422 has been received, complete it and forward to the PA. A copy should also be sent to the Department’s Property Tax Oversight TRIM section.</a:t>
            </a:r>
          </a:p>
        </p:txBody>
      </p:sp>
      <p:pic>
        <p:nvPicPr>
          <p:cNvPr id="7" name="Picture 6">
            <a:extLst>
              <a:ext uri="{FF2B5EF4-FFF2-40B4-BE49-F238E27FC236}">
                <a16:creationId xmlns:a16="http://schemas.microsoft.com/office/drawing/2014/main" id="{2A22285B-E38F-B0EF-9DE5-D2D5AC2EEC67}"/>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1F556D45-062A-0632-F2BC-402A66A911C4}"/>
              </a:ext>
            </a:extLst>
          </p:cNvPr>
          <p:cNvSpPr>
            <a:spLocks noGrp="1"/>
          </p:cNvSpPr>
          <p:nvPr>
            <p:ph type="sldNum" sz="quarter" idx="12"/>
          </p:nvPr>
        </p:nvSpPr>
        <p:spPr/>
        <p:txBody>
          <a:bodyPr/>
          <a:lstStyle/>
          <a:p>
            <a:pPr>
              <a:defRPr/>
            </a:pPr>
            <a:fld id="{B8190146-6B94-4DD3-ABD1-8A9DB2995F44}" type="slidenum">
              <a:rPr lang="en-US" smtClean="0"/>
              <a:pPr>
                <a:defRPr/>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77878C91-1604-4EB2-9F80-538FC25A29E6}"/>
              </a:ext>
            </a:extLst>
          </p:cNvPr>
          <p:cNvSpPr>
            <a:spLocks noGrp="1" noChangeArrowheads="1"/>
          </p:cNvSpPr>
          <p:nvPr>
            <p:ph type="ctrTitle"/>
          </p:nvPr>
        </p:nvSpPr>
        <p:spPr>
          <a:xfrm>
            <a:off x="2095500" y="1752600"/>
            <a:ext cx="8001000" cy="1676400"/>
          </a:xfrm>
          <a:solidFill>
            <a:schemeClr val="bg1"/>
          </a:solidFill>
          <a:ln w="19050">
            <a:solidFill>
              <a:schemeClr val="accent1"/>
            </a:solidFill>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TRIM Certification Forms </a:t>
            </a:r>
          </a:p>
        </p:txBody>
      </p:sp>
      <p:pic>
        <p:nvPicPr>
          <p:cNvPr id="3" name="Picture 2">
            <a:extLst>
              <a:ext uri="{FF2B5EF4-FFF2-40B4-BE49-F238E27FC236}">
                <a16:creationId xmlns:a16="http://schemas.microsoft.com/office/drawing/2014/main" id="{5D492FEC-70D0-6D79-880D-AF152CEAAA9F}"/>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AEAD7F1D-8F3C-FAE9-E2D2-8CCFE74D2012}"/>
              </a:ext>
            </a:extLst>
          </p:cNvPr>
          <p:cNvSpPr>
            <a:spLocks noGrp="1"/>
          </p:cNvSpPr>
          <p:nvPr>
            <p:ph type="sldNum" sz="quarter" idx="12"/>
          </p:nvPr>
        </p:nvSpPr>
        <p:spPr>
          <a:xfrm>
            <a:off x="-77926" y="-62205"/>
            <a:ext cx="2032000" cy="365125"/>
          </a:xfrm>
        </p:spPr>
        <p:txBody>
          <a:bodyPr/>
          <a:lstStyle/>
          <a:p>
            <a:pPr>
              <a:defRPr/>
            </a:pPr>
            <a:fld id="{F68B2E3D-0EF2-448F-9F95-965A2D324DE0}" type="slidenum">
              <a:rPr lang="en-US" smtClean="0"/>
              <a:pPr>
                <a:defRPr/>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3F043B69-2BD4-4BC2-AD8C-1BBFC46B2CC1}"/>
              </a:ext>
            </a:extLst>
          </p:cNvPr>
          <p:cNvSpPr>
            <a:spLocks noGrp="1" noChangeArrowheads="1"/>
          </p:cNvSpPr>
          <p:nvPr>
            <p:ph type="title"/>
          </p:nvPr>
        </p:nvSpPr>
        <p:spPr>
          <a:xfrm>
            <a:off x="914400" y="855159"/>
            <a:ext cx="10363200" cy="1139687"/>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Certification Forms</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3" name="Content Placeholder 2">
            <a:extLst>
              <a:ext uri="{FF2B5EF4-FFF2-40B4-BE49-F238E27FC236}">
                <a16:creationId xmlns:a16="http://schemas.microsoft.com/office/drawing/2014/main" id="{DA0B5198-595E-460C-8848-0B37A6D7C183}"/>
              </a:ext>
            </a:extLst>
          </p:cNvPr>
          <p:cNvSpPr>
            <a:spLocks noGrp="1"/>
          </p:cNvSpPr>
          <p:nvPr>
            <p:ph idx="1"/>
          </p:nvPr>
        </p:nvSpPr>
        <p:spPr>
          <a:xfrm>
            <a:off x="450573" y="2186608"/>
            <a:ext cx="11333110" cy="4214191"/>
          </a:xfrm>
        </p:spPr>
        <p:txBody>
          <a:bodyPr rtlCol="0">
            <a:normAutofit/>
          </a:bodyPr>
          <a:lstStyle/>
          <a:p>
            <a:pPr marL="566928" indent="-457200">
              <a:defRPr/>
            </a:pPr>
            <a:r>
              <a:rPr lang="en-US" sz="2400" i="1" dirty="0">
                <a:latin typeface="Segoe UI" panose="020B0502040204020203" pitchFamily="34" charset="0"/>
                <a:ea typeface="Open Sans Semibold" panose="020B0706030804020204" pitchFamily="34" charset="0"/>
                <a:cs typeface="Segoe UI" panose="020B0502040204020203" pitchFamily="34" charset="0"/>
              </a:rPr>
              <a:t>Certification of Taxable Value</a:t>
            </a:r>
            <a:r>
              <a:rPr lang="en-US" sz="2400" dirty="0">
                <a:latin typeface="Segoe UI" panose="020B0502040204020203" pitchFamily="34" charset="0"/>
                <a:ea typeface="Open Sans Semibold" panose="020B0706030804020204" pitchFamily="34" charset="0"/>
                <a:cs typeface="Segoe UI" panose="020B0502040204020203" pitchFamily="34" charset="0"/>
              </a:rPr>
              <a:t> (Form DR-420)</a:t>
            </a:r>
          </a:p>
          <a:p>
            <a:pPr marL="566928" indent="-457200">
              <a:defRPr/>
            </a:pPr>
            <a:r>
              <a:rPr lang="en-US" sz="2400" i="1" dirty="0">
                <a:latin typeface="Segoe UI" panose="020B0502040204020203" pitchFamily="34" charset="0"/>
                <a:ea typeface="Open Sans Semibold" panose="020B0706030804020204" pitchFamily="34" charset="0"/>
                <a:cs typeface="Segoe UI" panose="020B0502040204020203" pitchFamily="34" charset="0"/>
              </a:rPr>
              <a:t>Certification of Voted Debt Millage</a:t>
            </a:r>
            <a:r>
              <a:rPr lang="en-US" sz="2400" dirty="0">
                <a:latin typeface="Segoe UI" panose="020B0502040204020203" pitchFamily="34" charset="0"/>
                <a:ea typeface="Open Sans Semibold" panose="020B0706030804020204" pitchFamily="34" charset="0"/>
                <a:cs typeface="Segoe UI" panose="020B0502040204020203" pitchFamily="34" charset="0"/>
              </a:rPr>
              <a:t> (Form DR-420DEBT) </a:t>
            </a:r>
          </a:p>
          <a:p>
            <a:pPr marL="566928" indent="-457200">
              <a:defRPr/>
            </a:pPr>
            <a:r>
              <a:rPr lang="en-US" sz="2400" i="1" dirty="0">
                <a:latin typeface="Segoe UI" panose="020B0502040204020203" pitchFamily="34" charset="0"/>
                <a:ea typeface="Open Sans Semibold" panose="020B0706030804020204" pitchFamily="34" charset="0"/>
                <a:cs typeface="Segoe UI" panose="020B0502040204020203" pitchFamily="34" charset="0"/>
              </a:rPr>
              <a:t>Tax Increment Adjustment Worksheet</a:t>
            </a:r>
            <a:r>
              <a:rPr lang="en-US" sz="2400" dirty="0">
                <a:latin typeface="Segoe UI" panose="020B0502040204020203" pitchFamily="34" charset="0"/>
                <a:ea typeface="Open Sans Semibold" panose="020B0706030804020204" pitchFamily="34" charset="0"/>
                <a:cs typeface="Segoe UI" panose="020B0502040204020203" pitchFamily="34" charset="0"/>
              </a:rPr>
              <a:t> (Form DR-420TIF)</a:t>
            </a:r>
          </a:p>
          <a:p>
            <a:pPr marL="566928" indent="-457200">
              <a:defRPr/>
            </a:pPr>
            <a:r>
              <a:rPr lang="en-US" sz="2400" i="1" dirty="0">
                <a:latin typeface="Segoe UI" panose="020B0502040204020203" pitchFamily="34" charset="0"/>
                <a:ea typeface="Open Sans Semibold" panose="020B0706030804020204" pitchFamily="34" charset="0"/>
                <a:cs typeface="Segoe UI" panose="020B0502040204020203" pitchFamily="34" charset="0"/>
              </a:rPr>
              <a:t>Maximum Millage Levy Calculation Preliminary Disclosure</a:t>
            </a:r>
            <a:r>
              <a:rPr lang="en-US" sz="2400" dirty="0">
                <a:latin typeface="Segoe UI" panose="020B0502040204020203" pitchFamily="34" charset="0"/>
                <a:ea typeface="Open Sans Semibold" panose="020B0706030804020204" pitchFamily="34" charset="0"/>
                <a:cs typeface="Segoe UI" panose="020B0502040204020203" pitchFamily="34" charset="0"/>
              </a:rPr>
              <a:t> (Form DR-420MM-P) </a:t>
            </a: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pic>
        <p:nvPicPr>
          <p:cNvPr id="4" name="Picture 3">
            <a:extLst>
              <a:ext uri="{FF2B5EF4-FFF2-40B4-BE49-F238E27FC236}">
                <a16:creationId xmlns:a16="http://schemas.microsoft.com/office/drawing/2014/main" id="{97E44275-30EF-F8AA-0F69-76FF0385A1C8}"/>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F4A50788-FC33-A6F3-77BD-E70552E62404}"/>
              </a:ext>
            </a:extLst>
          </p:cNvPr>
          <p:cNvSpPr>
            <a:spLocks noGrp="1"/>
          </p:cNvSpPr>
          <p:nvPr>
            <p:ph type="sldNum" sz="quarter" idx="12"/>
          </p:nvPr>
        </p:nvSpPr>
        <p:spPr/>
        <p:txBody>
          <a:bodyPr/>
          <a:lstStyle/>
          <a:p>
            <a:pPr>
              <a:defRPr/>
            </a:pPr>
            <a:fld id="{B8190146-6B94-4DD3-ABD1-8A9DB2995F44}" type="slidenum">
              <a:rPr lang="en-US" smtClean="0"/>
              <a:pPr>
                <a:defRPr/>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CC43-93D8-4E53-83F3-EE9B8528262A}"/>
              </a:ext>
            </a:extLst>
          </p:cNvPr>
          <p:cNvSpPr>
            <a:spLocks noGrp="1"/>
          </p:cNvSpPr>
          <p:nvPr>
            <p:ph type="title"/>
          </p:nvPr>
        </p:nvSpPr>
        <p:spPr>
          <a:xfrm>
            <a:off x="142148" y="1180319"/>
            <a:ext cx="7233436" cy="1474580"/>
          </a:xfrm>
        </p:spPr>
        <p:txBody>
          <a:bodyPr rtlCol="0">
            <a:norm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Certification of Taxable Value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DR-420)</a:t>
            </a:r>
            <a:endPar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2E52D3B2-5B57-47CF-8EE7-69EED99BFBCE}"/>
              </a:ext>
            </a:extLst>
          </p:cNvPr>
          <p:cNvSpPr>
            <a:spLocks noGrp="1"/>
          </p:cNvSpPr>
          <p:nvPr>
            <p:ph idx="1"/>
          </p:nvPr>
        </p:nvSpPr>
        <p:spPr>
          <a:xfrm>
            <a:off x="380083" y="2806229"/>
            <a:ext cx="7173051" cy="3223635"/>
          </a:xfrm>
        </p:spPr>
        <p:txBody>
          <a:bodyPr rtlCol="0">
            <a:normAutofit/>
          </a:bodyPr>
          <a:lstStyle/>
          <a:p>
            <a:pPr marL="109728" indent="0">
              <a:buNone/>
              <a:defRPr/>
            </a:pPr>
            <a:r>
              <a:rPr lang="en-US" sz="2600" b="1" dirty="0">
                <a:latin typeface="Segoe UI" panose="020B0502040204020203" pitchFamily="34" charset="0"/>
                <a:ea typeface="Open Sans Semibold" panose="020B0706030804020204" pitchFamily="34" charset="0"/>
                <a:cs typeface="Segoe UI" panose="020B0502040204020203" pitchFamily="34" charset="0"/>
              </a:rPr>
              <a:t>July 1 </a:t>
            </a:r>
            <a:endParaRPr lang="en-US" sz="2600" dirty="0">
              <a:latin typeface="Segoe UI" panose="020B0502040204020203" pitchFamily="34" charset="0"/>
              <a:ea typeface="Open Sans Semibold" panose="020B0706030804020204" pitchFamily="34" charset="0"/>
              <a:cs typeface="Segoe UI" panose="020B0502040204020203" pitchFamily="34" charset="0"/>
            </a:endParaRPr>
          </a:p>
          <a:p>
            <a:pPr marL="566928" indent="-457200">
              <a:defRPr/>
            </a:pPr>
            <a:r>
              <a:rPr lang="en-US" sz="2600" dirty="0">
                <a:latin typeface="Segoe UI" panose="020B0502040204020203" pitchFamily="34" charset="0"/>
                <a:ea typeface="Open Sans Semibold" panose="020B0706030804020204" pitchFamily="34" charset="0"/>
                <a:cs typeface="Segoe UI" panose="020B0502040204020203" pitchFamily="34" charset="0"/>
              </a:rPr>
              <a:t>The property appraiser certifies initial values</a:t>
            </a:r>
            <a:endParaRPr lang="en-US" sz="2600" strike="sngStrike" dirty="0">
              <a:highlight>
                <a:srgbClr val="FFFF00"/>
              </a:highlight>
              <a:latin typeface="Segoe UI" panose="020B0502040204020203" pitchFamily="34" charset="0"/>
              <a:ea typeface="Open Sans Semibold" panose="020B0706030804020204" pitchFamily="34" charset="0"/>
              <a:cs typeface="Segoe UI" panose="020B0502040204020203" pitchFamily="34" charset="0"/>
            </a:endParaRPr>
          </a:p>
          <a:p>
            <a:pPr marL="566928" indent="-457200">
              <a:defRPr/>
            </a:pPr>
            <a:r>
              <a:rPr lang="en-US" sz="2600" dirty="0">
                <a:latin typeface="Segoe UI" panose="020B0502040204020203" pitchFamily="34" charset="0"/>
                <a:ea typeface="Open Sans Semibold" panose="020B0706030804020204" pitchFamily="34" charset="0"/>
                <a:cs typeface="Segoe UI" panose="020B0502040204020203" pitchFamily="34" charset="0"/>
              </a:rPr>
              <a:t>The taxing authority:</a:t>
            </a:r>
          </a:p>
          <a:p>
            <a:pPr marL="966978" lvl="1" indent="-457200">
              <a:defRPr/>
            </a:pPr>
            <a:r>
              <a:rPr lang="en-US" sz="2600" dirty="0">
                <a:latin typeface="Segoe UI" panose="020B0502040204020203" pitchFamily="34" charset="0"/>
                <a:ea typeface="Open Sans Semibold" panose="020B0706030804020204" pitchFamily="34" charset="0"/>
                <a:cs typeface="Segoe UI" panose="020B0502040204020203" pitchFamily="34" charset="0"/>
              </a:rPr>
              <a:t>Enters prior year millage rate</a:t>
            </a:r>
          </a:p>
          <a:p>
            <a:pPr marL="966978" lvl="1" indent="-457200">
              <a:defRPr/>
            </a:pPr>
            <a:r>
              <a:rPr lang="en-US" sz="2600" dirty="0">
                <a:latin typeface="Segoe UI" panose="020B0502040204020203" pitchFamily="34" charset="0"/>
                <a:ea typeface="Open Sans Semibold" panose="020B0706030804020204" pitchFamily="34" charset="0"/>
                <a:cs typeface="Segoe UI" panose="020B0502040204020203" pitchFamily="34" charset="0"/>
              </a:rPr>
              <a:t>Calculates rolled-back rate</a:t>
            </a:r>
          </a:p>
          <a:p>
            <a:pPr marL="966978" lvl="1" indent="-457200">
              <a:defRPr/>
            </a:pPr>
            <a:r>
              <a:rPr lang="en-US" sz="2600" dirty="0">
                <a:latin typeface="Segoe UI" panose="020B0502040204020203" pitchFamily="34" charset="0"/>
                <a:ea typeface="Open Sans Semibold" panose="020B0706030804020204" pitchFamily="34" charset="0"/>
                <a:cs typeface="Segoe UI" panose="020B0502040204020203" pitchFamily="34" charset="0"/>
              </a:rPr>
              <a:t>Enters proposed millage rate</a:t>
            </a:r>
          </a:p>
          <a:p>
            <a:pPr marL="109728" indent="0">
              <a:buNone/>
              <a:defRPr/>
            </a:pPr>
            <a:endParaRPr lang="en-US" dirty="0">
              <a:latin typeface="Arial" panose="020B0604020202020204" pitchFamily="34" charset="0"/>
              <a:ea typeface="Open Sans Semibold" panose="020B0706030804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EA6C4D85-EAFF-4AC1-A781-EED475AFBAEA}"/>
              </a:ext>
            </a:extLst>
          </p:cNvPr>
          <p:cNvPicPr>
            <a:picLocks noChangeAspect="1" noChangeArrowheads="1"/>
          </p:cNvPicPr>
          <p:nvPr/>
        </p:nvPicPr>
        <p:blipFill>
          <a:blip r:embed="rId3" cstate="print"/>
          <a:stretch>
            <a:fillRect/>
          </a:stretch>
        </p:blipFill>
        <p:spPr bwMode="auto">
          <a:xfrm rot="294819">
            <a:off x="7623150" y="592031"/>
            <a:ext cx="4256980" cy="5963256"/>
          </a:xfrm>
          <a:prstGeom prst="rect">
            <a:avLst/>
          </a:prstGeom>
          <a:noFill/>
          <a:ln>
            <a:noFill/>
          </a:ln>
          <a:effectLst>
            <a:glow rad="63500">
              <a:sysClr val="windowText" lastClr="000000">
                <a:alpha val="50000"/>
              </a:sysClr>
            </a:glow>
          </a:effectLst>
        </p:spPr>
      </p:pic>
      <p:sp>
        <p:nvSpPr>
          <p:cNvPr id="5" name="Slide Number Placeholder 4">
            <a:extLst>
              <a:ext uri="{FF2B5EF4-FFF2-40B4-BE49-F238E27FC236}">
                <a16:creationId xmlns:a16="http://schemas.microsoft.com/office/drawing/2014/main" id="{E098DB87-86BA-E36E-2230-516F8CCEB9C6}"/>
              </a:ext>
            </a:extLst>
          </p:cNvPr>
          <p:cNvSpPr>
            <a:spLocks noGrp="1"/>
          </p:cNvSpPr>
          <p:nvPr>
            <p:ph type="sldNum" sz="quarter" idx="12"/>
          </p:nvPr>
        </p:nvSpPr>
        <p:spPr/>
        <p:txBody>
          <a:bodyPr/>
          <a:lstStyle/>
          <a:p>
            <a:pPr>
              <a:defRPr/>
            </a:pPr>
            <a:fld id="{B8190146-6B94-4DD3-ABD1-8A9DB2995F44}" type="slidenum">
              <a:rPr lang="en-US" smtClean="0"/>
              <a:pPr>
                <a:defRPr/>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987A-5389-42B4-91DC-A5A9BBF14FE4}"/>
              </a:ext>
            </a:extLst>
          </p:cNvPr>
          <p:cNvSpPr>
            <a:spLocks noGrp="1"/>
          </p:cNvSpPr>
          <p:nvPr>
            <p:ph type="title"/>
          </p:nvPr>
        </p:nvSpPr>
        <p:spPr>
          <a:xfrm>
            <a:off x="154306" y="1170505"/>
            <a:ext cx="7434469" cy="1547362"/>
          </a:xfrm>
        </p:spPr>
        <p:txBody>
          <a:bodyPr rtlCol="0">
            <a:norm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Certification of Taxable Value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DR-420)</a:t>
            </a:r>
            <a:endPar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68968216-FA52-4CDF-A04A-F00ECF5476BC}"/>
              </a:ext>
            </a:extLst>
          </p:cNvPr>
          <p:cNvSpPr>
            <a:spLocks noGrp="1"/>
          </p:cNvSpPr>
          <p:nvPr>
            <p:ph idx="1"/>
          </p:nvPr>
        </p:nvSpPr>
        <p:spPr>
          <a:xfrm>
            <a:off x="299549" y="2717867"/>
            <a:ext cx="7434469" cy="2897929"/>
          </a:xfrm>
        </p:spPr>
        <p:txBody>
          <a:bodyPr rtlCol="0">
            <a:noAutofit/>
          </a:bodyPr>
          <a:lstStyle/>
          <a:p>
            <a:pPr marL="109728" indent="0">
              <a:spcAft>
                <a:spcPts val="1200"/>
              </a:spcAft>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taxing authority (continued):  </a:t>
            </a:r>
          </a:p>
          <a:p>
            <a:pPr marL="966978" lvl="1" indent="-457200">
              <a:defRPr/>
            </a:pPr>
            <a:r>
              <a:rPr lang="en-US" dirty="0">
                <a:latin typeface="Segoe UI" panose="020B0502040204020203" pitchFamily="34" charset="0"/>
                <a:ea typeface="Open Sans Semibold" panose="020B0706030804020204" pitchFamily="34" charset="0"/>
                <a:cs typeface="Segoe UI" panose="020B0502040204020203" pitchFamily="34" charset="0"/>
              </a:rPr>
              <a:t>Calculates percentage change of rolled-back rate</a:t>
            </a:r>
          </a:p>
          <a:p>
            <a:pPr marL="966978" lvl="1" indent="-457200">
              <a:defRPr/>
            </a:pPr>
            <a:r>
              <a:rPr lang="en-US" dirty="0">
                <a:latin typeface="Segoe UI" panose="020B0502040204020203" pitchFamily="34" charset="0"/>
                <a:ea typeface="Open Sans Semibold" panose="020B0706030804020204" pitchFamily="34" charset="0"/>
                <a:cs typeface="Segoe UI" panose="020B0502040204020203" pitchFamily="34" charset="0"/>
              </a:rPr>
              <a:t>Enters tentative budget hearing</a:t>
            </a:r>
          </a:p>
          <a:p>
            <a:pPr marL="966978" lvl="1" indent="-457200">
              <a:defRPr/>
            </a:pPr>
            <a:r>
              <a:rPr lang="en-US" dirty="0">
                <a:latin typeface="Segoe UI" panose="020B0502040204020203" pitchFamily="34" charset="0"/>
                <a:ea typeface="Open Sans Semibold" panose="020B0706030804020204" pitchFamily="34" charset="0"/>
                <a:cs typeface="Segoe UI" panose="020B0502040204020203" pitchFamily="34" charset="0"/>
              </a:rPr>
              <a:t>Returns completed form within </a:t>
            </a:r>
            <a:r>
              <a:rPr lang="en-US" b="1" dirty="0">
                <a:latin typeface="Segoe UI" panose="020B0502040204020203" pitchFamily="34" charset="0"/>
                <a:ea typeface="Open Sans Semibold" panose="020B0706030804020204" pitchFamily="34" charset="0"/>
                <a:cs typeface="Segoe UI" panose="020B0502040204020203" pitchFamily="34" charset="0"/>
              </a:rPr>
              <a:t>35 days </a:t>
            </a:r>
            <a:br>
              <a:rPr lang="en-US" b="1" dirty="0">
                <a:latin typeface="Segoe UI" panose="020B0502040204020203" pitchFamily="34" charset="0"/>
                <a:ea typeface="Open Sans Semibold" panose="020B0706030804020204" pitchFamily="34" charset="0"/>
                <a:cs typeface="Segoe UI" panose="020B0502040204020203" pitchFamily="34" charset="0"/>
              </a:rPr>
            </a:br>
            <a:r>
              <a:rPr lang="en-US" dirty="0">
                <a:latin typeface="Segoe UI" panose="020B0502040204020203" pitchFamily="34" charset="0"/>
                <a:ea typeface="Open Sans Semibold" panose="020B0706030804020204" pitchFamily="34" charset="0"/>
                <a:cs typeface="Segoe UI" panose="020B0502040204020203" pitchFamily="34" charset="0"/>
              </a:rPr>
              <a:t>of certification</a:t>
            </a: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pic>
        <p:nvPicPr>
          <p:cNvPr id="41988" name="Picture 2">
            <a:extLst>
              <a:ext uri="{FF2B5EF4-FFF2-40B4-BE49-F238E27FC236}">
                <a16:creationId xmlns:a16="http://schemas.microsoft.com/office/drawing/2014/main" id="{69B7052B-659C-4DF8-8EA9-5627E8AF5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47" b="5202"/>
          <a:stretch>
            <a:fillRect/>
          </a:stretch>
        </p:blipFill>
        <p:spPr bwMode="auto">
          <a:xfrm rot="215693">
            <a:off x="7579384" y="550133"/>
            <a:ext cx="4280063" cy="6078818"/>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74B7455-44AE-79A9-FBDE-277C806E44F7}"/>
              </a:ext>
            </a:extLst>
          </p:cNvPr>
          <p:cNvSpPr>
            <a:spLocks noGrp="1"/>
          </p:cNvSpPr>
          <p:nvPr>
            <p:ph type="sldNum" sz="quarter" idx="12"/>
          </p:nvPr>
        </p:nvSpPr>
        <p:spPr/>
        <p:txBody>
          <a:bodyPr/>
          <a:lstStyle/>
          <a:p>
            <a:pPr>
              <a:defRPr/>
            </a:pPr>
            <a:fld id="{B8190146-6B94-4DD3-ABD1-8A9DB2995F44}" type="slidenum">
              <a:rPr lang="en-US" smtClean="0"/>
              <a:pPr>
                <a:defRPr/>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BD44505D-5B46-4A0B-B656-6FFAA93B49E2}"/>
              </a:ext>
            </a:extLst>
          </p:cNvPr>
          <p:cNvSpPr>
            <a:spLocks noGrp="1" noChangeArrowheads="1"/>
          </p:cNvSpPr>
          <p:nvPr>
            <p:ph type="title"/>
          </p:nvPr>
        </p:nvSpPr>
        <p:spPr>
          <a:xfrm>
            <a:off x="397624" y="1008038"/>
            <a:ext cx="6770927" cy="1683403"/>
          </a:xfrm>
        </p:spPr>
        <p:txBody>
          <a:bodyPr/>
          <a:lstStyle/>
          <a:p>
            <a:pPr algn="ctr" eaLnBrk="1" hangingPunct="1"/>
            <a: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t>Certification of  Voted </a:t>
            </a:r>
            <a:b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t>Debt Millage</a:t>
            </a:r>
            <a: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t> </a:t>
            </a:r>
            <a:b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(Form DR-420DEBT)</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3" name="Content Placeholder 2">
            <a:extLst>
              <a:ext uri="{FF2B5EF4-FFF2-40B4-BE49-F238E27FC236}">
                <a16:creationId xmlns:a16="http://schemas.microsoft.com/office/drawing/2014/main" id="{8F59F878-AC24-4B4F-8787-02F6E46A4723}"/>
              </a:ext>
            </a:extLst>
          </p:cNvPr>
          <p:cNvSpPr>
            <a:spLocks noGrp="1"/>
          </p:cNvSpPr>
          <p:nvPr>
            <p:ph idx="1"/>
          </p:nvPr>
        </p:nvSpPr>
        <p:spPr>
          <a:xfrm>
            <a:off x="397624" y="2980415"/>
            <a:ext cx="7099981" cy="3049237"/>
          </a:xfrm>
        </p:spPr>
        <p:txBody>
          <a:bodyPr rtlCol="0">
            <a:normAutofit/>
          </a:bodyPr>
          <a:lstStyle/>
          <a:p>
            <a:pPr marL="109728" indent="0">
              <a:buNone/>
              <a:defRPr/>
            </a:pPr>
            <a:r>
              <a:rPr lang="en-US" sz="2400" b="1" dirty="0">
                <a:latin typeface="Segoe UI" panose="020B0502040204020203" pitchFamily="34" charset="0"/>
                <a:ea typeface="Open Sans Semibold" panose="020B0706030804020204" pitchFamily="34" charset="0"/>
                <a:cs typeface="Segoe UI" panose="020B0502040204020203" pitchFamily="34" charset="0"/>
              </a:rPr>
              <a:t>July 1 </a:t>
            </a:r>
          </a:p>
          <a:p>
            <a:pPr marL="452628" indent="-3429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property appraiser certifies initial values</a:t>
            </a:r>
            <a:endParaRPr lang="en-US" sz="2400" strike="sngStrike" dirty="0">
              <a:highlight>
                <a:srgbClr val="FFFF00"/>
              </a:highlight>
              <a:latin typeface="Segoe UI" panose="020B0502040204020203" pitchFamily="34" charset="0"/>
              <a:ea typeface="Open Sans Semibold" panose="020B0706030804020204" pitchFamily="34" charset="0"/>
              <a:cs typeface="Segoe UI" panose="020B0502040204020203" pitchFamily="34" charset="0"/>
            </a:endParaRPr>
          </a:p>
          <a:p>
            <a:pPr marL="452628" indent="-3429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taxing authority: </a:t>
            </a:r>
          </a:p>
          <a:p>
            <a:pPr marL="966978" lvl="1" indent="-457200">
              <a:defRPr/>
            </a:pPr>
            <a:r>
              <a:rPr lang="en-US" dirty="0">
                <a:latin typeface="Segoe UI" panose="020B0502040204020203" pitchFamily="34" charset="0"/>
                <a:ea typeface="Open Sans Semibold" panose="020B0706030804020204" pitchFamily="34" charset="0"/>
                <a:cs typeface="Segoe UI" panose="020B0502040204020203" pitchFamily="34" charset="0"/>
              </a:rPr>
              <a:t>Completes either line 5 or line 6</a:t>
            </a:r>
          </a:p>
          <a:p>
            <a:pPr marL="966978" lvl="1" indent="-457200">
              <a:defRPr/>
            </a:pPr>
            <a:r>
              <a:rPr lang="en-US" dirty="0">
                <a:latin typeface="Segoe UI" panose="020B0502040204020203" pitchFamily="34" charset="0"/>
                <a:ea typeface="Open Sans Semibold" panose="020B0706030804020204" pitchFamily="34" charset="0"/>
                <a:cs typeface="Segoe UI" panose="020B0502040204020203" pitchFamily="34" charset="0"/>
              </a:rPr>
              <a:t>Returns completed form within </a:t>
            </a:r>
            <a:r>
              <a:rPr lang="en-US" b="1" dirty="0">
                <a:latin typeface="Segoe UI" panose="020B0502040204020203" pitchFamily="34" charset="0"/>
                <a:ea typeface="Open Sans Semibold" panose="020B0706030804020204" pitchFamily="34" charset="0"/>
                <a:cs typeface="Segoe UI" panose="020B0502040204020203" pitchFamily="34" charset="0"/>
              </a:rPr>
              <a:t>35 days </a:t>
            </a:r>
            <a:r>
              <a:rPr lang="en-US" dirty="0">
                <a:latin typeface="Segoe UI" panose="020B0502040204020203" pitchFamily="34" charset="0"/>
                <a:ea typeface="Open Sans Semibold" panose="020B0706030804020204" pitchFamily="34" charset="0"/>
                <a:cs typeface="Segoe UI" panose="020B0502040204020203" pitchFamily="34" charset="0"/>
              </a:rPr>
              <a:t>of certification</a:t>
            </a:r>
          </a:p>
          <a:p>
            <a:pPr marL="509778" lvl="1" indent="0">
              <a:buNone/>
              <a:defRPr/>
            </a:pPr>
            <a:endParaRPr lang="en-US" dirty="0">
              <a:latin typeface="Segoe UI" panose="020B0502040204020203" pitchFamily="34" charset="0"/>
              <a:ea typeface="Open Sans Semibold" panose="020B0706030804020204" pitchFamily="34" charset="0"/>
              <a:cs typeface="Segoe UI" panose="020B0502040204020203" pitchFamily="34" charset="0"/>
            </a:endParaRP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pic>
        <p:nvPicPr>
          <p:cNvPr id="44036" name="Content Placeholder 2">
            <a:extLst>
              <a:ext uri="{FF2B5EF4-FFF2-40B4-BE49-F238E27FC236}">
                <a16:creationId xmlns:a16="http://schemas.microsoft.com/office/drawing/2014/main" id="{C331EDC1-8BA0-40E3-9D79-740FE59C30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64369">
            <a:off x="7461701" y="927018"/>
            <a:ext cx="4287156" cy="5546802"/>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2E16533-4942-D71D-7B02-35104BFEEEDD}"/>
              </a:ext>
            </a:extLst>
          </p:cNvPr>
          <p:cNvSpPr>
            <a:spLocks noGrp="1"/>
          </p:cNvSpPr>
          <p:nvPr>
            <p:ph type="sldNum" sz="quarter" idx="12"/>
          </p:nvPr>
        </p:nvSpPr>
        <p:spPr/>
        <p:txBody>
          <a:bodyPr/>
          <a:lstStyle/>
          <a:p>
            <a:pPr>
              <a:defRPr/>
            </a:pPr>
            <a:fld id="{B8190146-6B94-4DD3-ABD1-8A9DB2995F44}" type="slidenum">
              <a:rPr lang="en-US" smtClean="0"/>
              <a:pPr>
                <a:defRPr/>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A8152AB1-2F2A-4535-94B0-C8A626C736CF}"/>
              </a:ext>
            </a:extLst>
          </p:cNvPr>
          <p:cNvSpPr>
            <a:spLocks noGrp="1" noChangeArrowheads="1"/>
          </p:cNvSpPr>
          <p:nvPr>
            <p:ph type="title"/>
          </p:nvPr>
        </p:nvSpPr>
        <p:spPr>
          <a:xfrm>
            <a:off x="1825782" y="833165"/>
            <a:ext cx="8534400" cy="817316"/>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Overview </a:t>
            </a:r>
          </a:p>
        </p:txBody>
      </p:sp>
      <p:sp>
        <p:nvSpPr>
          <p:cNvPr id="4" name="Rectangle 3">
            <a:extLst>
              <a:ext uri="{FF2B5EF4-FFF2-40B4-BE49-F238E27FC236}">
                <a16:creationId xmlns:a16="http://schemas.microsoft.com/office/drawing/2014/main" id="{B95BFF20-E71E-4238-A794-D68D897AEA8A}"/>
              </a:ext>
            </a:extLst>
          </p:cNvPr>
          <p:cNvSpPr/>
          <p:nvPr/>
        </p:nvSpPr>
        <p:spPr>
          <a:xfrm>
            <a:off x="2924175" y="1593648"/>
            <a:ext cx="6343650" cy="459823"/>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Introduction</a:t>
            </a:r>
          </a:p>
        </p:txBody>
      </p:sp>
      <p:sp>
        <p:nvSpPr>
          <p:cNvPr id="5" name="Rectangle 4">
            <a:extLst>
              <a:ext uri="{FF2B5EF4-FFF2-40B4-BE49-F238E27FC236}">
                <a16:creationId xmlns:a16="http://schemas.microsoft.com/office/drawing/2014/main" id="{FE4D89B3-E9FB-4DDC-B2E8-2519FB839801}"/>
              </a:ext>
            </a:extLst>
          </p:cNvPr>
          <p:cNvSpPr/>
          <p:nvPr/>
        </p:nvSpPr>
        <p:spPr>
          <a:xfrm>
            <a:off x="2924175" y="2096514"/>
            <a:ext cx="6343650" cy="459823"/>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TRIM Timetable</a:t>
            </a:r>
          </a:p>
        </p:txBody>
      </p:sp>
      <p:sp>
        <p:nvSpPr>
          <p:cNvPr id="6" name="Rectangle 5">
            <a:extLst>
              <a:ext uri="{FF2B5EF4-FFF2-40B4-BE49-F238E27FC236}">
                <a16:creationId xmlns:a16="http://schemas.microsoft.com/office/drawing/2014/main" id="{C564B62C-61C7-42A4-BB31-D5A94FA617DD}"/>
              </a:ext>
            </a:extLst>
          </p:cNvPr>
          <p:cNvSpPr/>
          <p:nvPr/>
        </p:nvSpPr>
        <p:spPr>
          <a:xfrm>
            <a:off x="2924175" y="2599380"/>
            <a:ext cx="6343650" cy="459823"/>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TRIM Certification Forms</a:t>
            </a:r>
          </a:p>
        </p:txBody>
      </p:sp>
      <p:sp>
        <p:nvSpPr>
          <p:cNvPr id="7" name="Rectangle 6">
            <a:extLst>
              <a:ext uri="{FF2B5EF4-FFF2-40B4-BE49-F238E27FC236}">
                <a16:creationId xmlns:a16="http://schemas.microsoft.com/office/drawing/2014/main" id="{6437D8A6-391B-4786-8B4A-CA663EF315FA}"/>
              </a:ext>
            </a:extLst>
          </p:cNvPr>
          <p:cNvSpPr/>
          <p:nvPr/>
        </p:nvSpPr>
        <p:spPr>
          <a:xfrm>
            <a:off x="2924175" y="3605112"/>
            <a:ext cx="6343650" cy="459823"/>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TRIM Advertising Requirements</a:t>
            </a:r>
          </a:p>
        </p:txBody>
      </p:sp>
      <p:sp>
        <p:nvSpPr>
          <p:cNvPr id="8" name="Rectangle 7">
            <a:extLst>
              <a:ext uri="{FF2B5EF4-FFF2-40B4-BE49-F238E27FC236}">
                <a16:creationId xmlns:a16="http://schemas.microsoft.com/office/drawing/2014/main" id="{88123BD2-74F3-4833-971B-B4FBAF00D244}"/>
              </a:ext>
            </a:extLst>
          </p:cNvPr>
          <p:cNvSpPr/>
          <p:nvPr/>
        </p:nvSpPr>
        <p:spPr>
          <a:xfrm>
            <a:off x="2924175" y="4107978"/>
            <a:ext cx="6343650" cy="459823"/>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TRIM Hearing Requirements</a:t>
            </a:r>
          </a:p>
        </p:txBody>
      </p:sp>
      <p:sp>
        <p:nvSpPr>
          <p:cNvPr id="9" name="Rectangle 8">
            <a:extLst>
              <a:ext uri="{FF2B5EF4-FFF2-40B4-BE49-F238E27FC236}">
                <a16:creationId xmlns:a16="http://schemas.microsoft.com/office/drawing/2014/main" id="{9A69E50A-4234-4E0F-B508-5C75109B7871}"/>
              </a:ext>
            </a:extLst>
          </p:cNvPr>
          <p:cNvSpPr/>
          <p:nvPr/>
        </p:nvSpPr>
        <p:spPr>
          <a:xfrm>
            <a:off x="2924175" y="4610844"/>
            <a:ext cx="6343650" cy="459823"/>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Resolutions/Ordinances</a:t>
            </a:r>
          </a:p>
        </p:txBody>
      </p:sp>
      <p:sp>
        <p:nvSpPr>
          <p:cNvPr id="10" name="Rectangle 9">
            <a:extLst>
              <a:ext uri="{FF2B5EF4-FFF2-40B4-BE49-F238E27FC236}">
                <a16:creationId xmlns:a16="http://schemas.microsoft.com/office/drawing/2014/main" id="{7B4B4754-F0E6-4EDE-A30F-DB90B794FDBF}"/>
              </a:ext>
            </a:extLst>
          </p:cNvPr>
          <p:cNvSpPr/>
          <p:nvPr/>
        </p:nvSpPr>
        <p:spPr>
          <a:xfrm>
            <a:off x="2921157" y="5113710"/>
            <a:ext cx="6343650" cy="459823"/>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Certifying Compliance to the Department</a:t>
            </a:r>
          </a:p>
        </p:txBody>
      </p:sp>
      <p:sp>
        <p:nvSpPr>
          <p:cNvPr id="11" name="Rectangle 10">
            <a:extLst>
              <a:ext uri="{FF2B5EF4-FFF2-40B4-BE49-F238E27FC236}">
                <a16:creationId xmlns:a16="http://schemas.microsoft.com/office/drawing/2014/main" id="{12D9CD8B-3AB2-44EC-A99D-40637B99F8B8}"/>
              </a:ext>
            </a:extLst>
          </p:cNvPr>
          <p:cNvSpPr/>
          <p:nvPr/>
        </p:nvSpPr>
        <p:spPr>
          <a:xfrm>
            <a:off x="2921157" y="5616576"/>
            <a:ext cx="6343650" cy="459823"/>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2023 Top Infractions and Violations</a:t>
            </a:r>
          </a:p>
        </p:txBody>
      </p:sp>
      <p:sp>
        <p:nvSpPr>
          <p:cNvPr id="12" name="Rectangle 11">
            <a:extLst>
              <a:ext uri="{FF2B5EF4-FFF2-40B4-BE49-F238E27FC236}">
                <a16:creationId xmlns:a16="http://schemas.microsoft.com/office/drawing/2014/main" id="{44C5BABD-E4DD-4378-AB7B-1B640AF2468D}"/>
              </a:ext>
            </a:extLst>
          </p:cNvPr>
          <p:cNvSpPr/>
          <p:nvPr/>
        </p:nvSpPr>
        <p:spPr>
          <a:xfrm>
            <a:off x="2921157" y="6119446"/>
            <a:ext cx="6343650" cy="459823"/>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TRIM Compliance Contacts</a:t>
            </a:r>
          </a:p>
        </p:txBody>
      </p:sp>
      <p:sp>
        <p:nvSpPr>
          <p:cNvPr id="13" name="Rectangle 12">
            <a:extLst>
              <a:ext uri="{FF2B5EF4-FFF2-40B4-BE49-F238E27FC236}">
                <a16:creationId xmlns:a16="http://schemas.microsoft.com/office/drawing/2014/main" id="{AF109314-C8C3-477C-A60E-9DD70858EF80}"/>
              </a:ext>
            </a:extLst>
          </p:cNvPr>
          <p:cNvSpPr/>
          <p:nvPr/>
        </p:nvSpPr>
        <p:spPr>
          <a:xfrm>
            <a:off x="2921157" y="3102246"/>
            <a:ext cx="6343650" cy="459823"/>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Maximum Millage</a:t>
            </a:r>
          </a:p>
        </p:txBody>
      </p:sp>
      <p:pic>
        <p:nvPicPr>
          <p:cNvPr id="3" name="Picture 2">
            <a:extLst>
              <a:ext uri="{FF2B5EF4-FFF2-40B4-BE49-F238E27FC236}">
                <a16:creationId xmlns:a16="http://schemas.microsoft.com/office/drawing/2014/main" id="{0A728BE8-5162-3363-9374-6E4BB8453E55}"/>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691D1C7E-A4D1-FA9F-8FB6-50F35F341F96}"/>
              </a:ext>
            </a:extLst>
          </p:cNvPr>
          <p:cNvSpPr>
            <a:spLocks noGrp="1"/>
          </p:cNvSpPr>
          <p:nvPr>
            <p:ph type="sldNum" sz="quarter" idx="12"/>
          </p:nvPr>
        </p:nvSpPr>
        <p:spPr/>
        <p:txBody>
          <a:bodyPr/>
          <a:lstStyle/>
          <a:p>
            <a:pPr>
              <a:defRPr/>
            </a:pPr>
            <a:fld id="{B8190146-6B94-4DD3-ABD1-8A9DB2995F44}"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EA2D96C7-915B-4491-A43D-71E1925DB1C7}"/>
              </a:ext>
            </a:extLst>
          </p:cNvPr>
          <p:cNvSpPr>
            <a:spLocks noGrp="1" noChangeArrowheads="1"/>
          </p:cNvSpPr>
          <p:nvPr>
            <p:ph type="title"/>
          </p:nvPr>
        </p:nvSpPr>
        <p:spPr>
          <a:xfrm>
            <a:off x="626728" y="1054062"/>
            <a:ext cx="6300283" cy="1737022"/>
          </a:xfrm>
        </p:spPr>
        <p:txBody>
          <a:bodyPr/>
          <a:lstStyle/>
          <a:p>
            <a:pPr algn="ctr" eaLnBrk="1" hangingPunct="1"/>
            <a: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t>Tax Increment </a:t>
            </a:r>
            <a:b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t>Adjustment Worksheet </a:t>
            </a:r>
            <a:b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(Form DR-420TIF)</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3" name="Content Placeholder 2">
            <a:extLst>
              <a:ext uri="{FF2B5EF4-FFF2-40B4-BE49-F238E27FC236}">
                <a16:creationId xmlns:a16="http://schemas.microsoft.com/office/drawing/2014/main" id="{A6278DC5-128A-476F-A540-4C33125687B7}"/>
              </a:ext>
            </a:extLst>
          </p:cNvPr>
          <p:cNvSpPr>
            <a:spLocks noGrp="1"/>
          </p:cNvSpPr>
          <p:nvPr>
            <p:ph idx="1"/>
          </p:nvPr>
        </p:nvSpPr>
        <p:spPr>
          <a:xfrm>
            <a:off x="430289" y="2986365"/>
            <a:ext cx="6693159" cy="3216027"/>
          </a:xfrm>
        </p:spPr>
        <p:txBody>
          <a:bodyPr rtlCol="0">
            <a:noAutofit/>
          </a:bodyPr>
          <a:lstStyle/>
          <a:p>
            <a:pPr marL="109728" indent="0">
              <a:spcBef>
                <a:spcPts val="0"/>
              </a:spcBef>
              <a:spcAft>
                <a:spcPts val="600"/>
              </a:spcAft>
              <a:buNone/>
              <a:defRPr/>
            </a:pPr>
            <a:r>
              <a:rPr lang="en-US" sz="2400" b="1" dirty="0">
                <a:latin typeface="Segoe UI" panose="020B0502040204020203" pitchFamily="34" charset="0"/>
                <a:cs typeface="Segoe UI" panose="020B0502040204020203" pitchFamily="34" charset="0"/>
              </a:rPr>
              <a:t>July 1</a:t>
            </a:r>
            <a:r>
              <a:rPr lang="en-US" sz="2400" dirty="0">
                <a:latin typeface="Segoe UI" panose="020B0502040204020203" pitchFamily="34" charset="0"/>
                <a:cs typeface="Segoe UI" panose="020B0502040204020203" pitchFamily="34" charset="0"/>
              </a:rPr>
              <a:t> </a:t>
            </a:r>
          </a:p>
          <a:p>
            <a:pPr marL="566928" indent="-342900">
              <a:spcBef>
                <a:spcPts val="0"/>
              </a:spcBef>
              <a:spcAft>
                <a:spcPts val="600"/>
              </a:spcAft>
              <a:defRPr/>
            </a:pPr>
            <a:r>
              <a:rPr lang="en-US" sz="2400" dirty="0">
                <a:latin typeface="Segoe UI" panose="020B0502040204020203" pitchFamily="34" charset="0"/>
                <a:cs typeface="Segoe UI" panose="020B0502040204020203" pitchFamily="34" charset="0"/>
              </a:rPr>
              <a:t>The property appraiser certifies initial values</a:t>
            </a:r>
            <a:endParaRPr lang="en-US" sz="2400" strike="sngStrike" dirty="0">
              <a:latin typeface="Segoe UI" panose="020B0502040204020203" pitchFamily="34" charset="0"/>
              <a:cs typeface="Segoe UI" panose="020B0502040204020203" pitchFamily="34" charset="0"/>
            </a:endParaRPr>
          </a:p>
          <a:p>
            <a:pPr marL="566928" indent="-342900">
              <a:spcBef>
                <a:spcPts val="0"/>
              </a:spcBef>
              <a:spcAft>
                <a:spcPts val="600"/>
              </a:spcAft>
              <a:defRPr/>
            </a:pPr>
            <a:r>
              <a:rPr lang="en-US" sz="2400" dirty="0">
                <a:latin typeface="Segoe UI" panose="020B0502040204020203" pitchFamily="34" charset="0"/>
                <a:cs typeface="Segoe UI" panose="020B0502040204020203" pitchFamily="34" charset="0"/>
              </a:rPr>
              <a:t>The taxing authority:</a:t>
            </a:r>
          </a:p>
          <a:p>
            <a:pPr marL="966978" lvl="1" indent="-457200">
              <a:spcBef>
                <a:spcPts val="0"/>
              </a:spcBef>
              <a:spcAft>
                <a:spcPts val="600"/>
              </a:spcAft>
              <a:defRPr/>
            </a:pPr>
            <a:r>
              <a:rPr lang="en-US" dirty="0">
                <a:latin typeface="Segoe UI" panose="020B0502040204020203" pitchFamily="34" charset="0"/>
                <a:cs typeface="Segoe UI" panose="020B0502040204020203" pitchFamily="34" charset="0"/>
              </a:rPr>
              <a:t>Completes either line 6 or line 7</a:t>
            </a:r>
          </a:p>
          <a:p>
            <a:pPr marL="966978" lvl="1" indent="-457200">
              <a:spcBef>
                <a:spcPts val="0"/>
              </a:spcBef>
              <a:spcAft>
                <a:spcPts val="600"/>
              </a:spcAft>
              <a:defRPr/>
            </a:pPr>
            <a:r>
              <a:rPr lang="en-US" dirty="0">
                <a:latin typeface="Segoe UI" panose="020B0502040204020203" pitchFamily="34" charset="0"/>
                <a:cs typeface="Segoe UI" panose="020B0502040204020203" pitchFamily="34" charset="0"/>
              </a:rPr>
              <a:t>Returns completed form within </a:t>
            </a:r>
            <a:r>
              <a:rPr lang="en-US" b="1" dirty="0">
                <a:latin typeface="Segoe UI" panose="020B0502040204020203" pitchFamily="34" charset="0"/>
                <a:cs typeface="Segoe UI" panose="020B0502040204020203" pitchFamily="34" charset="0"/>
              </a:rPr>
              <a:t>35 days</a:t>
            </a:r>
            <a:r>
              <a:rPr lang="en-US" dirty="0">
                <a:latin typeface="Segoe UI" panose="020B0502040204020203" pitchFamily="34" charset="0"/>
                <a:cs typeface="Segoe UI" panose="020B0502040204020203" pitchFamily="34" charset="0"/>
              </a:rPr>
              <a:t> of certification</a:t>
            </a:r>
          </a:p>
        </p:txBody>
      </p:sp>
      <p:pic>
        <p:nvPicPr>
          <p:cNvPr id="5" name="Picture 2">
            <a:extLst>
              <a:ext uri="{FF2B5EF4-FFF2-40B4-BE49-F238E27FC236}">
                <a16:creationId xmlns:a16="http://schemas.microsoft.com/office/drawing/2014/main" id="{0D83E483-A33C-4F17-8CE8-81EADDA8D9DD}"/>
              </a:ext>
            </a:extLst>
          </p:cNvPr>
          <p:cNvPicPr>
            <a:picLocks noChangeAspect="1" noChangeArrowheads="1"/>
          </p:cNvPicPr>
          <p:nvPr/>
        </p:nvPicPr>
        <p:blipFill>
          <a:blip r:embed="rId3" cstate="print"/>
          <a:stretch>
            <a:fillRect/>
          </a:stretch>
        </p:blipFill>
        <p:spPr bwMode="auto">
          <a:xfrm rot="479158">
            <a:off x="7322698" y="595299"/>
            <a:ext cx="4426728" cy="5902303"/>
          </a:xfrm>
          <a:prstGeom prst="rect">
            <a:avLst/>
          </a:prstGeom>
          <a:noFill/>
          <a:ln w="6350">
            <a:solidFill>
              <a:schemeClr val="tx1"/>
            </a:solidFill>
          </a:ln>
          <a:effectLst>
            <a:glow rad="63500">
              <a:sysClr val="windowText" lastClr="000000">
                <a:lumMod val="95000"/>
                <a:lumOff val="5000"/>
                <a:alpha val="40000"/>
              </a:sysClr>
            </a:glow>
          </a:effectLst>
        </p:spPr>
      </p:pic>
      <p:sp>
        <p:nvSpPr>
          <p:cNvPr id="2" name="Slide Number Placeholder 1">
            <a:extLst>
              <a:ext uri="{FF2B5EF4-FFF2-40B4-BE49-F238E27FC236}">
                <a16:creationId xmlns:a16="http://schemas.microsoft.com/office/drawing/2014/main" id="{13ED69CE-6E1C-5A64-5BB3-03F189431EEF}"/>
              </a:ext>
            </a:extLst>
          </p:cNvPr>
          <p:cNvSpPr>
            <a:spLocks noGrp="1"/>
          </p:cNvSpPr>
          <p:nvPr>
            <p:ph type="sldNum" sz="quarter" idx="12"/>
          </p:nvPr>
        </p:nvSpPr>
        <p:spPr/>
        <p:txBody>
          <a:bodyPr/>
          <a:lstStyle/>
          <a:p>
            <a:pPr>
              <a:defRPr/>
            </a:pPr>
            <a:fld id="{B8190146-6B94-4DD3-ABD1-8A9DB2995F44}" type="slidenum">
              <a:rPr lang="en-US" smtClean="0"/>
              <a:pPr>
                <a:defRPr/>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A78E-1C64-425C-9CC8-ACF190F099D9}"/>
              </a:ext>
            </a:extLst>
          </p:cNvPr>
          <p:cNvSpPr>
            <a:spLocks noGrp="1"/>
          </p:cNvSpPr>
          <p:nvPr>
            <p:ph type="title"/>
          </p:nvPr>
        </p:nvSpPr>
        <p:spPr>
          <a:xfrm>
            <a:off x="469332" y="1118632"/>
            <a:ext cx="6353487" cy="1900613"/>
          </a:xfrm>
        </p:spPr>
        <p:txBody>
          <a:bodyPr rtlCol="0">
            <a:no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Maximum Millage Preliminary Disclosure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DR-420MM-P)</a:t>
            </a:r>
            <a:endPar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24AA5C05-AB86-4284-9AE2-57DE35817905}"/>
              </a:ext>
            </a:extLst>
          </p:cNvPr>
          <p:cNvSpPr>
            <a:spLocks noGrp="1"/>
          </p:cNvSpPr>
          <p:nvPr>
            <p:ph idx="1"/>
          </p:nvPr>
        </p:nvSpPr>
        <p:spPr>
          <a:xfrm>
            <a:off x="591449" y="3169895"/>
            <a:ext cx="6109252" cy="1900613"/>
          </a:xfrm>
        </p:spPr>
        <p:txBody>
          <a:bodyPr rtlCol="0">
            <a:normAutofit/>
          </a:bodyPr>
          <a:lstStyle/>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Enter current year proposed millage</a:t>
            </a:r>
            <a:endParaRPr lang="en-US" sz="2400" strike="sngStrike" dirty="0">
              <a:highlight>
                <a:srgbClr val="FFFF00"/>
              </a:highlight>
              <a:latin typeface="Segoe UI" panose="020B0502040204020203" pitchFamily="34" charset="0"/>
              <a:ea typeface="Open Sans Semibold" panose="020B0706030804020204" pitchFamily="34" charset="0"/>
              <a:cs typeface="Segoe UI" panose="020B0502040204020203" pitchFamily="34" charset="0"/>
            </a:endParaRPr>
          </a:p>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millage rate determines the type of vote needed to adopt millage.</a:t>
            </a:r>
          </a:p>
          <a:p>
            <a:pPr marL="452628" indent="-342900">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77A397D0-9324-6234-74F3-75AF4A44BAD6}"/>
              </a:ext>
            </a:extLst>
          </p:cNvPr>
          <p:cNvSpPr>
            <a:spLocks noGrp="1"/>
          </p:cNvSpPr>
          <p:nvPr>
            <p:ph type="sldNum" sz="quarter" idx="12"/>
          </p:nvPr>
        </p:nvSpPr>
        <p:spPr/>
        <p:txBody>
          <a:bodyPr/>
          <a:lstStyle/>
          <a:p>
            <a:pPr>
              <a:defRPr/>
            </a:pPr>
            <a:fld id="{B8190146-6B94-4DD3-ABD1-8A9DB2995F44}" type="slidenum">
              <a:rPr lang="en-US" smtClean="0"/>
              <a:pPr>
                <a:defRPr/>
              </a:pPr>
              <a:t>21</a:t>
            </a:fld>
            <a:endParaRPr lang="en-US"/>
          </a:p>
        </p:txBody>
      </p:sp>
      <p:pic>
        <p:nvPicPr>
          <p:cNvPr id="6" name="Picture 5">
            <a:extLst>
              <a:ext uri="{FF2B5EF4-FFF2-40B4-BE49-F238E27FC236}">
                <a16:creationId xmlns:a16="http://schemas.microsoft.com/office/drawing/2014/main" id="{EF2058B5-25AC-F3C6-B4B2-FA77C6F2E672}"/>
              </a:ext>
            </a:extLst>
          </p:cNvPr>
          <p:cNvPicPr>
            <a:picLocks noChangeAspect="1"/>
          </p:cNvPicPr>
          <p:nvPr/>
        </p:nvPicPr>
        <p:blipFill>
          <a:blip r:embed="rId3"/>
          <a:stretch>
            <a:fillRect/>
          </a:stretch>
        </p:blipFill>
        <p:spPr>
          <a:xfrm rot="232774">
            <a:off x="6981999" y="833334"/>
            <a:ext cx="4252749" cy="549107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0117DE99-6162-433A-AF96-64535A3EB8E6}"/>
              </a:ext>
            </a:extLst>
          </p:cNvPr>
          <p:cNvSpPr>
            <a:spLocks noGrp="1" noChangeArrowheads="1"/>
          </p:cNvSpPr>
          <p:nvPr>
            <p:ph type="title"/>
          </p:nvPr>
        </p:nvSpPr>
        <p:spPr>
          <a:xfrm>
            <a:off x="588709" y="1121434"/>
            <a:ext cx="6438930" cy="2104844"/>
          </a:xfrm>
        </p:spPr>
        <p:txBody>
          <a:bodyPr/>
          <a:lstStyle/>
          <a:p>
            <a:pPr algn="ctr" eaLnBrk="1" hangingPunct="1"/>
            <a: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t>Maximum Millage Preliminary Disclosure </a:t>
            </a:r>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(Form DR-420MM-P)</a:t>
            </a:r>
            <a:endPar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50179" name="Content Placeholder 2">
            <a:extLst>
              <a:ext uri="{FF2B5EF4-FFF2-40B4-BE49-F238E27FC236}">
                <a16:creationId xmlns:a16="http://schemas.microsoft.com/office/drawing/2014/main" id="{F958FCE4-8EEE-468F-967C-A5450C3ECC04}"/>
              </a:ext>
            </a:extLst>
          </p:cNvPr>
          <p:cNvSpPr>
            <a:spLocks noGrp="1" noChangeArrowheads="1"/>
          </p:cNvSpPr>
          <p:nvPr>
            <p:ph idx="1"/>
          </p:nvPr>
        </p:nvSpPr>
        <p:spPr>
          <a:xfrm>
            <a:off x="664233" y="3087507"/>
            <a:ext cx="6702726" cy="2321255"/>
          </a:xfrm>
        </p:spPr>
        <p:txBody>
          <a:bodyPr/>
          <a:lstStyle/>
          <a:p>
            <a:pPr marL="109538" indent="0">
              <a:buNone/>
            </a:pPr>
            <a:r>
              <a:rPr lang="en-US" altLang="en-US" sz="2400" dirty="0">
                <a:latin typeface="Segoe UI" panose="020B0502040204020203" pitchFamily="34" charset="0"/>
                <a:ea typeface="Open Sans Semibold" pitchFamily="2" charset="0"/>
                <a:cs typeface="Segoe UI" panose="020B0502040204020203" pitchFamily="34" charset="0"/>
              </a:rPr>
              <a:t>Line 25 determines compliance with maximum millage laws.</a:t>
            </a:r>
          </a:p>
          <a:p>
            <a:pPr marL="109538" indent="0">
              <a:buNone/>
            </a:pPr>
            <a:endParaRPr lang="en-US" altLang="en-US" sz="2400" dirty="0">
              <a:latin typeface="Segoe UI" panose="020B0502040204020203" pitchFamily="34" charset="0"/>
              <a:ea typeface="Open Sans Semibold" pitchFamily="2" charset="0"/>
              <a:cs typeface="Segoe UI" panose="020B0502040204020203" pitchFamily="34" charset="0"/>
            </a:endParaRPr>
          </a:p>
        </p:txBody>
      </p:sp>
      <p:pic>
        <p:nvPicPr>
          <p:cNvPr id="50180" name="Picture 2">
            <a:extLst>
              <a:ext uri="{FF2B5EF4-FFF2-40B4-BE49-F238E27FC236}">
                <a16:creationId xmlns:a16="http://schemas.microsoft.com/office/drawing/2014/main" id="{14CA6C77-86F0-4AE9-8672-7AD6F8D9F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3310">
            <a:off x="7312998" y="625123"/>
            <a:ext cx="4464787" cy="5778407"/>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74A1487-E760-B761-5A08-20D7ECA42A36}"/>
              </a:ext>
            </a:extLst>
          </p:cNvPr>
          <p:cNvSpPr>
            <a:spLocks noGrp="1"/>
          </p:cNvSpPr>
          <p:nvPr>
            <p:ph type="sldNum" sz="quarter" idx="12"/>
          </p:nvPr>
        </p:nvSpPr>
        <p:spPr/>
        <p:txBody>
          <a:bodyPr/>
          <a:lstStyle/>
          <a:p>
            <a:pPr>
              <a:defRPr/>
            </a:pPr>
            <a:fld id="{B8190146-6B94-4DD3-ABD1-8A9DB2995F44}" type="slidenum">
              <a:rPr lang="en-US" smtClean="0"/>
              <a:pPr>
                <a:defRPr/>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AC2CA-B79E-4059-A1AE-FE9C58CD2DC7}"/>
              </a:ext>
            </a:extLst>
          </p:cNvPr>
          <p:cNvSpPr>
            <a:spLocks noGrp="1"/>
          </p:cNvSpPr>
          <p:nvPr>
            <p:ph type="title"/>
          </p:nvPr>
        </p:nvSpPr>
        <p:spPr>
          <a:xfrm>
            <a:off x="1300119" y="760328"/>
            <a:ext cx="9591762" cy="1190444"/>
          </a:xfrm>
        </p:spPr>
        <p:txBody>
          <a:bodyPr rtlCol="0">
            <a:no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Proposed Property Taxes</a:t>
            </a: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DR-474)</a:t>
            </a:r>
            <a:endPar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52227" name="Content Placeholder 3">
            <a:extLst>
              <a:ext uri="{FF2B5EF4-FFF2-40B4-BE49-F238E27FC236}">
                <a16:creationId xmlns:a16="http://schemas.microsoft.com/office/drawing/2014/main" id="{3351B16C-FCB0-443D-873D-7FAE039C5E15}"/>
              </a:ext>
            </a:extLst>
          </p:cNvPr>
          <p:cNvPicPr>
            <a:picLocks noChangeAspect="1"/>
          </p:cNvPicPr>
          <p:nvPr/>
        </p:nvPicPr>
        <p:blipFill>
          <a:blip r:embed="rId3">
            <a:extLst>
              <a:ext uri="{28A0092B-C50C-407E-A947-70E740481C1C}">
                <a14:useLocalDpi xmlns:a14="http://schemas.microsoft.com/office/drawing/2010/main" val="0"/>
              </a:ext>
            </a:extLst>
          </a:blip>
          <a:srcRect l="4706" t="2" r="3680" b="20474"/>
          <a:stretch>
            <a:fillRect/>
          </a:stretch>
        </p:blipFill>
        <p:spPr bwMode="auto">
          <a:xfrm>
            <a:off x="3824141" y="2092986"/>
            <a:ext cx="4403552" cy="4647600"/>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3A20EDE-6646-CAB7-AB46-69DD800FC390}"/>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6B20EDF0-092C-43E3-411B-81ABBE6A4AC9}"/>
              </a:ext>
            </a:extLst>
          </p:cNvPr>
          <p:cNvSpPr>
            <a:spLocks noGrp="1"/>
          </p:cNvSpPr>
          <p:nvPr>
            <p:ph type="sldNum" sz="quarter" idx="12"/>
          </p:nvPr>
        </p:nvSpPr>
        <p:spPr/>
        <p:txBody>
          <a:bodyPr/>
          <a:lstStyle/>
          <a:p>
            <a:pPr>
              <a:defRPr/>
            </a:pPr>
            <a:fld id="{B8190146-6B94-4DD3-ABD1-8A9DB2995F44}" type="slidenum">
              <a:rPr lang="en-US" smtClean="0"/>
              <a:pPr>
                <a:defRPr/>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FC022-5866-4354-A81E-E233E9DB732F}"/>
              </a:ext>
            </a:extLst>
          </p:cNvPr>
          <p:cNvSpPr>
            <a:spLocks noGrp="1"/>
          </p:cNvSpPr>
          <p:nvPr>
            <p:ph type="title"/>
          </p:nvPr>
        </p:nvSpPr>
        <p:spPr>
          <a:xfrm>
            <a:off x="1741414" y="768857"/>
            <a:ext cx="8709171" cy="1143000"/>
          </a:xfrm>
        </p:spPr>
        <p:txBody>
          <a:bodyPr rtlCol="0">
            <a:norm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Proposed Property Taxes Correction</a:t>
            </a:r>
            <a:endPar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54275" name="Content Placeholder 3">
            <a:extLst>
              <a:ext uri="{FF2B5EF4-FFF2-40B4-BE49-F238E27FC236}">
                <a16:creationId xmlns:a16="http://schemas.microsoft.com/office/drawing/2014/main" id="{67D7737B-3666-4A07-85CE-D7B4EA4A06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3287" y="1961018"/>
            <a:ext cx="5645426" cy="4691434"/>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9620F2E-0A3F-70C9-9648-C6E5CE380B00}"/>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FCDC514F-755F-0E8D-E0D3-57D2A680DFB9}"/>
              </a:ext>
            </a:extLst>
          </p:cNvPr>
          <p:cNvSpPr>
            <a:spLocks noGrp="1"/>
          </p:cNvSpPr>
          <p:nvPr>
            <p:ph type="sldNum" sz="quarter" idx="12"/>
          </p:nvPr>
        </p:nvSpPr>
        <p:spPr/>
        <p:txBody>
          <a:bodyPr/>
          <a:lstStyle/>
          <a:p>
            <a:pPr>
              <a:defRPr/>
            </a:pPr>
            <a:fld id="{B8190146-6B94-4DD3-ABD1-8A9DB2995F44}" type="slidenum">
              <a:rPr lang="en-US" smtClean="0"/>
              <a:pPr>
                <a:defRPr/>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E77B01B3-57B2-4D52-9B00-00EA652C8E57}"/>
              </a:ext>
            </a:extLst>
          </p:cNvPr>
          <p:cNvSpPr>
            <a:spLocks noGrp="1" noChangeArrowheads="1"/>
          </p:cNvSpPr>
          <p:nvPr>
            <p:ph type="ctrTitle"/>
          </p:nvPr>
        </p:nvSpPr>
        <p:spPr>
          <a:xfrm>
            <a:off x="3048000" y="1728160"/>
            <a:ext cx="6096000" cy="1470025"/>
          </a:xfrm>
          <a:solidFill>
            <a:schemeClr val="bg1"/>
          </a:solidFill>
          <a:ln w="19050">
            <a:solidFill>
              <a:schemeClr val="accent1"/>
            </a:solidFill>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Maximum Millage </a:t>
            </a:r>
          </a:p>
        </p:txBody>
      </p:sp>
      <p:pic>
        <p:nvPicPr>
          <p:cNvPr id="3" name="Picture 2">
            <a:extLst>
              <a:ext uri="{FF2B5EF4-FFF2-40B4-BE49-F238E27FC236}">
                <a16:creationId xmlns:a16="http://schemas.microsoft.com/office/drawing/2014/main" id="{836AEB34-898F-2D10-1E2B-6F6C37B3994B}"/>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4A191D77-4AA9-37AB-855F-A03D33640AA1}"/>
              </a:ext>
            </a:extLst>
          </p:cNvPr>
          <p:cNvSpPr>
            <a:spLocks noGrp="1"/>
          </p:cNvSpPr>
          <p:nvPr>
            <p:ph type="sldNum" sz="quarter" idx="12"/>
          </p:nvPr>
        </p:nvSpPr>
        <p:spPr>
          <a:xfrm>
            <a:off x="-62144" y="-79960"/>
            <a:ext cx="2032000" cy="365125"/>
          </a:xfrm>
        </p:spPr>
        <p:txBody>
          <a:bodyPr/>
          <a:lstStyle/>
          <a:p>
            <a:pPr>
              <a:defRPr/>
            </a:pPr>
            <a:fld id="{F68B2E3D-0EF2-448F-9F95-965A2D324DE0}" type="slidenum">
              <a:rPr lang="en-US" smtClean="0"/>
              <a:pPr>
                <a:defRPr/>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8588CD84-9A90-430F-81BC-D62BFCC5ADCE}"/>
              </a:ext>
            </a:extLst>
          </p:cNvPr>
          <p:cNvSpPr>
            <a:spLocks noGrp="1" noChangeArrowheads="1"/>
          </p:cNvSpPr>
          <p:nvPr>
            <p:ph type="title"/>
          </p:nvPr>
        </p:nvSpPr>
        <p:spPr>
          <a:xfrm>
            <a:off x="740604" y="923402"/>
            <a:ext cx="10710792" cy="123759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Maximum Millage</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3" name="Content Placeholder 2">
            <a:extLst>
              <a:ext uri="{FF2B5EF4-FFF2-40B4-BE49-F238E27FC236}">
                <a16:creationId xmlns:a16="http://schemas.microsoft.com/office/drawing/2014/main" id="{8A719B73-1F07-4613-A663-9FEE41D48905}"/>
              </a:ext>
            </a:extLst>
          </p:cNvPr>
          <p:cNvSpPr>
            <a:spLocks noGrp="1"/>
          </p:cNvSpPr>
          <p:nvPr>
            <p:ph idx="1"/>
          </p:nvPr>
        </p:nvSpPr>
        <p:spPr>
          <a:xfrm>
            <a:off x="648488" y="1839927"/>
            <a:ext cx="10459869" cy="3849988"/>
          </a:xfrm>
        </p:spPr>
        <p:txBody>
          <a:bodyPr rtlCol="0">
            <a:normAutofit/>
          </a:bodyPr>
          <a:lstStyle/>
          <a:p>
            <a:pPr marL="109728" indent="0">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Local governments must conform to the maximum millage limitation statutory requirements by adopting a millage rate through a vote that is one of the following:</a:t>
            </a:r>
          </a:p>
          <a:p>
            <a:pPr marL="914400" indent="-344488">
              <a:defRPr/>
            </a:pPr>
            <a:r>
              <a:rPr lang="en-US" sz="2400" dirty="0">
                <a:latin typeface="Segoe UI" panose="020B0502040204020203" pitchFamily="34" charset="0"/>
                <a:ea typeface="Open Sans Semibold" panose="020B0706030804020204" pitchFamily="34" charset="0"/>
                <a:cs typeface="Segoe UI" panose="020B0502040204020203" pitchFamily="34" charset="0"/>
              </a:rPr>
              <a:t>Majority vote</a:t>
            </a:r>
          </a:p>
          <a:p>
            <a:pPr marL="914400" indent="-344488">
              <a:defRPr/>
            </a:pPr>
            <a:r>
              <a:rPr lang="en-US" sz="2400" dirty="0">
                <a:latin typeface="Segoe UI" panose="020B0502040204020203" pitchFamily="34" charset="0"/>
                <a:ea typeface="Open Sans Semibold" panose="020B0706030804020204" pitchFamily="34" charset="0"/>
                <a:cs typeface="Segoe UI" panose="020B0502040204020203" pitchFamily="34" charset="0"/>
              </a:rPr>
              <a:t>Two-thirds vote</a:t>
            </a:r>
          </a:p>
          <a:p>
            <a:pPr marL="914400" indent="-344488">
              <a:defRPr/>
            </a:pPr>
            <a:r>
              <a:rPr lang="en-US" sz="2400" dirty="0">
                <a:latin typeface="Segoe UI" panose="020B0502040204020203" pitchFamily="34" charset="0"/>
                <a:ea typeface="Open Sans Semibold" panose="020B0706030804020204" pitchFamily="34" charset="0"/>
                <a:cs typeface="Segoe UI" panose="020B0502040204020203" pitchFamily="34" charset="0"/>
              </a:rPr>
              <a:t>Unanimous vote </a:t>
            </a: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pic>
        <p:nvPicPr>
          <p:cNvPr id="4" name="Picture 3">
            <a:extLst>
              <a:ext uri="{FF2B5EF4-FFF2-40B4-BE49-F238E27FC236}">
                <a16:creationId xmlns:a16="http://schemas.microsoft.com/office/drawing/2014/main" id="{BD10B5E0-5E52-63D2-6837-58E64B84629C}"/>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0C4FDCA2-2AE5-1EEB-8D79-15A243C36B25}"/>
              </a:ext>
            </a:extLst>
          </p:cNvPr>
          <p:cNvSpPr>
            <a:spLocks noGrp="1"/>
          </p:cNvSpPr>
          <p:nvPr>
            <p:ph type="sldNum" sz="quarter" idx="12"/>
          </p:nvPr>
        </p:nvSpPr>
        <p:spPr/>
        <p:txBody>
          <a:bodyPr/>
          <a:lstStyle/>
          <a:p>
            <a:pPr>
              <a:defRPr/>
            </a:pPr>
            <a:fld id="{B8190146-6B94-4DD3-ABD1-8A9DB2995F44}" type="slidenum">
              <a:rPr lang="en-US" smtClean="0"/>
              <a:pPr>
                <a:defRPr/>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564C39-64FF-3E44-B7A7-72C5CA45A9CF}"/>
              </a:ext>
            </a:extLst>
          </p:cNvPr>
          <p:cNvSpPr>
            <a:spLocks noGrp="1"/>
          </p:cNvSpPr>
          <p:nvPr>
            <p:ph sz="half" idx="1"/>
          </p:nvPr>
        </p:nvSpPr>
        <p:spPr>
          <a:xfrm>
            <a:off x="388256" y="1765955"/>
            <a:ext cx="7470475" cy="4809403"/>
          </a:xfrm>
        </p:spPr>
        <p:txBody>
          <a:bodyPr/>
          <a:lstStyle/>
          <a:p>
            <a:pPr marL="0" indent="0" algn="ctr">
              <a:buNone/>
            </a:pPr>
            <a:r>
              <a:rPr lang="en-US" sz="2400" b="1" u="sng" dirty="0">
                <a:latin typeface="Segoe UI" panose="020B0502040204020203" pitchFamily="34" charset="0"/>
                <a:cs typeface="Segoe UI" panose="020B0502040204020203" pitchFamily="34" charset="0"/>
              </a:rPr>
              <a:t>Form DR-420MM</a:t>
            </a:r>
          </a:p>
          <a:p>
            <a:r>
              <a:rPr lang="en-US" sz="2200" dirty="0">
                <a:latin typeface="Segoe UI" panose="020B0502040204020203" pitchFamily="34" charset="0"/>
                <a:cs typeface="Segoe UI" panose="020B0502040204020203" pitchFamily="34" charset="0"/>
              </a:rPr>
              <a:t>Majority vote – Check here if Line 15 is less than or equal to Line 13. The maximum millage rate is equal to the majority vote maximum rate.</a:t>
            </a:r>
          </a:p>
          <a:p>
            <a:r>
              <a:rPr lang="en-US" sz="2200" dirty="0">
                <a:latin typeface="Segoe UI" panose="020B0502040204020203" pitchFamily="34" charset="0"/>
                <a:cs typeface="Segoe UI" panose="020B0502040204020203" pitchFamily="34" charset="0"/>
              </a:rPr>
              <a:t>Two-thirds vote – Check here if Line 15 is less than or equal to Line 14 but greater than Line 13. The maximum millage rate is equal the proposed rate. Enter Line 15 on Line 17.</a:t>
            </a:r>
          </a:p>
          <a:p>
            <a:r>
              <a:rPr lang="en-US" sz="2200" dirty="0">
                <a:latin typeface="Segoe UI" panose="020B0502040204020203" pitchFamily="34" charset="0"/>
                <a:cs typeface="Segoe UI" panose="020B0502040204020203" pitchFamily="34" charset="0"/>
              </a:rPr>
              <a:t>Unanimous vote – This is a unanimous vote of the governing body, or 3/4 vote if there are nine members or more. Check here if Line 15 is greater than Line 14. The maximum millage rate is equal to the proposed rate. Enter Line 15 on Line 17.</a:t>
            </a:r>
          </a:p>
        </p:txBody>
      </p:sp>
      <p:sp>
        <p:nvSpPr>
          <p:cNvPr id="4" name="Title 3">
            <a:extLst>
              <a:ext uri="{FF2B5EF4-FFF2-40B4-BE49-F238E27FC236}">
                <a16:creationId xmlns:a16="http://schemas.microsoft.com/office/drawing/2014/main" id="{3159D114-5D72-8421-43FC-F64269D0513A}"/>
              </a:ext>
            </a:extLst>
          </p:cNvPr>
          <p:cNvSpPr>
            <a:spLocks noGrp="1"/>
          </p:cNvSpPr>
          <p:nvPr>
            <p:ph type="title"/>
          </p:nvPr>
        </p:nvSpPr>
        <p:spPr>
          <a:xfrm>
            <a:off x="319313" y="839091"/>
            <a:ext cx="11524343" cy="637506"/>
          </a:xfrm>
        </p:spPr>
        <p:txBody>
          <a:bodyPr/>
          <a:lstStyle/>
          <a:p>
            <a:pPr algn="ctr"/>
            <a:r>
              <a:rPr lang="en-US" sz="3600" b="1" dirty="0">
                <a:solidFill>
                  <a:srgbClr val="002060"/>
                </a:solidFill>
                <a:latin typeface="Segoe UI" panose="020B0502040204020203" pitchFamily="34" charset="0"/>
                <a:cs typeface="Segoe UI" panose="020B0502040204020203" pitchFamily="34" charset="0"/>
              </a:rPr>
              <a:t>Voting Table </a:t>
            </a:r>
          </a:p>
        </p:txBody>
      </p:sp>
      <p:pic>
        <p:nvPicPr>
          <p:cNvPr id="6" name="Content Placeholder 5">
            <a:extLst>
              <a:ext uri="{FF2B5EF4-FFF2-40B4-BE49-F238E27FC236}">
                <a16:creationId xmlns:a16="http://schemas.microsoft.com/office/drawing/2014/main" id="{4830D181-2B0C-C16E-A7FA-BA79A5032939}"/>
              </a:ext>
            </a:extLst>
          </p:cNvPr>
          <p:cNvPicPr>
            <a:picLocks noGrp="1" noChangeAspect="1"/>
          </p:cNvPicPr>
          <p:nvPr>
            <p:ph sz="half" idx="2"/>
          </p:nvPr>
        </p:nvPicPr>
        <p:blipFill>
          <a:blip r:embed="rId3"/>
          <a:stretch>
            <a:fillRect/>
          </a:stretch>
        </p:blipFill>
        <p:spPr>
          <a:xfrm>
            <a:off x="6350193" y="1981201"/>
            <a:ext cx="3372609" cy="4144963"/>
          </a:xfrm>
        </p:spPr>
      </p:pic>
      <p:pic>
        <p:nvPicPr>
          <p:cNvPr id="3" name="Picture 2">
            <a:extLst>
              <a:ext uri="{FF2B5EF4-FFF2-40B4-BE49-F238E27FC236}">
                <a16:creationId xmlns:a16="http://schemas.microsoft.com/office/drawing/2014/main" id="{C1891251-533E-1451-7923-B645A3D606FC}"/>
              </a:ext>
            </a:extLst>
          </p:cNvPr>
          <p:cNvPicPr>
            <a:picLocks noChangeAspect="1"/>
          </p:cNvPicPr>
          <p:nvPr/>
        </p:nvPicPr>
        <p:blipFill>
          <a:blip r:embed="rId4"/>
          <a:stretch>
            <a:fillRect/>
          </a:stretch>
        </p:blipFill>
        <p:spPr>
          <a:xfrm>
            <a:off x="7927674" y="1493849"/>
            <a:ext cx="3994575" cy="5081509"/>
          </a:xfrm>
          <a:prstGeom prst="rect">
            <a:avLst/>
          </a:prstGeom>
          <a:ln>
            <a:solidFill>
              <a:schemeClr val="tx1"/>
            </a:solidFill>
          </a:ln>
          <a:effectLst>
            <a:outerShdw blurRad="50800" dist="38100" dir="8100000" algn="tr" rotWithShape="0">
              <a:prstClr val="black">
                <a:alpha val="40000"/>
              </a:prstClr>
            </a:outerShdw>
          </a:effectLst>
        </p:spPr>
      </p:pic>
      <p:sp>
        <p:nvSpPr>
          <p:cNvPr id="5" name="Slide Number Placeholder 4">
            <a:extLst>
              <a:ext uri="{FF2B5EF4-FFF2-40B4-BE49-F238E27FC236}">
                <a16:creationId xmlns:a16="http://schemas.microsoft.com/office/drawing/2014/main" id="{C3BED31E-C324-E27B-41F6-FE36A008F14F}"/>
              </a:ext>
            </a:extLst>
          </p:cNvPr>
          <p:cNvSpPr>
            <a:spLocks noGrp="1"/>
          </p:cNvSpPr>
          <p:nvPr>
            <p:ph type="sldNum" sz="quarter" idx="12"/>
          </p:nvPr>
        </p:nvSpPr>
        <p:spPr/>
        <p:txBody>
          <a:bodyPr/>
          <a:lstStyle/>
          <a:p>
            <a:pPr>
              <a:defRPr/>
            </a:pPr>
            <a:fld id="{FED7E596-30EC-4EE7-9972-86E125A1F90B}" type="slidenum">
              <a:rPr lang="en-US" smtClean="0"/>
              <a:pPr>
                <a:defRPr/>
              </a:pPr>
              <a:t>27</a:t>
            </a:fld>
            <a:endParaRPr lang="en-US"/>
          </a:p>
        </p:txBody>
      </p:sp>
    </p:spTree>
    <p:extLst>
      <p:ext uri="{BB962C8B-B14F-4D97-AF65-F5344CB8AC3E}">
        <p14:creationId xmlns:p14="http://schemas.microsoft.com/office/powerpoint/2010/main" val="737539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21CF-13D0-4168-B311-B2BCC03ABB2D}"/>
              </a:ext>
            </a:extLst>
          </p:cNvPr>
          <p:cNvSpPr>
            <a:spLocks noGrp="1"/>
          </p:cNvSpPr>
          <p:nvPr>
            <p:ph type="title"/>
          </p:nvPr>
        </p:nvSpPr>
        <p:spPr>
          <a:xfrm>
            <a:off x="308801" y="1105680"/>
            <a:ext cx="6333539" cy="1801422"/>
          </a:xfrm>
        </p:spPr>
        <p:txBody>
          <a:bodyPr rtlCol="0">
            <a:norm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Maximum Millage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Final Disclosure </a:t>
            </a:r>
            <a:b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DR-420MM)</a:t>
            </a:r>
            <a:endPar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1EFE8626-D9DA-415E-BED6-4C91804B2905}"/>
              </a:ext>
            </a:extLst>
          </p:cNvPr>
          <p:cNvSpPr>
            <a:spLocks noGrp="1"/>
          </p:cNvSpPr>
          <p:nvPr>
            <p:ph idx="1"/>
          </p:nvPr>
        </p:nvSpPr>
        <p:spPr>
          <a:xfrm>
            <a:off x="792755" y="2984739"/>
            <a:ext cx="6135756" cy="2767581"/>
          </a:xfrm>
        </p:spPr>
        <p:txBody>
          <a:bodyPr rtlCol="0">
            <a:normAutofit/>
          </a:bodyPr>
          <a:lstStyle/>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Enter current year adopted millage</a:t>
            </a:r>
          </a:p>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millage rate determines the type of vote needed to adopt millage.</a:t>
            </a: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5497ADA1-FC31-F9E0-45D9-B569021B8D4B}"/>
              </a:ext>
            </a:extLst>
          </p:cNvPr>
          <p:cNvSpPr>
            <a:spLocks noGrp="1"/>
          </p:cNvSpPr>
          <p:nvPr>
            <p:ph type="sldNum" sz="quarter" idx="12"/>
          </p:nvPr>
        </p:nvSpPr>
        <p:spPr/>
        <p:txBody>
          <a:bodyPr/>
          <a:lstStyle/>
          <a:p>
            <a:pPr>
              <a:defRPr/>
            </a:pPr>
            <a:fld id="{B8190146-6B94-4DD3-ABD1-8A9DB2995F44}" type="slidenum">
              <a:rPr lang="en-US" smtClean="0"/>
              <a:pPr>
                <a:defRPr/>
              </a:pPr>
              <a:t>28</a:t>
            </a:fld>
            <a:endParaRPr lang="en-US"/>
          </a:p>
        </p:txBody>
      </p:sp>
      <p:pic>
        <p:nvPicPr>
          <p:cNvPr id="6" name="Picture 5">
            <a:extLst>
              <a:ext uri="{FF2B5EF4-FFF2-40B4-BE49-F238E27FC236}">
                <a16:creationId xmlns:a16="http://schemas.microsoft.com/office/drawing/2014/main" id="{8E7E2ABA-2D82-EE90-1A20-06AC3CD73A32}"/>
              </a:ext>
            </a:extLst>
          </p:cNvPr>
          <p:cNvPicPr>
            <a:picLocks noChangeAspect="1"/>
          </p:cNvPicPr>
          <p:nvPr/>
        </p:nvPicPr>
        <p:blipFill>
          <a:blip r:embed="rId3"/>
          <a:stretch>
            <a:fillRect/>
          </a:stretch>
        </p:blipFill>
        <p:spPr>
          <a:xfrm rot="472958">
            <a:off x="7156649" y="887005"/>
            <a:ext cx="4037379" cy="525987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4DF8-3D22-4804-B52B-317ADFAE2ABC}"/>
              </a:ext>
            </a:extLst>
          </p:cNvPr>
          <p:cNvSpPr>
            <a:spLocks noGrp="1"/>
          </p:cNvSpPr>
          <p:nvPr>
            <p:ph type="title"/>
          </p:nvPr>
        </p:nvSpPr>
        <p:spPr>
          <a:xfrm>
            <a:off x="0" y="1137782"/>
            <a:ext cx="7069764" cy="2071869"/>
          </a:xfrm>
        </p:spPr>
        <p:txBody>
          <a:bodyPr rtlCol="0">
            <a:no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Maximum Millage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Final Disclosure </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DR-420MM)</a:t>
            </a:r>
            <a:endPar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62467" name="Content Placeholder 2">
            <a:extLst>
              <a:ext uri="{FF2B5EF4-FFF2-40B4-BE49-F238E27FC236}">
                <a16:creationId xmlns:a16="http://schemas.microsoft.com/office/drawing/2014/main" id="{B04697F6-16EC-4C43-AA9C-5AD2DC24A374}"/>
              </a:ext>
            </a:extLst>
          </p:cNvPr>
          <p:cNvSpPr>
            <a:spLocks noGrp="1" noChangeArrowheads="1"/>
          </p:cNvSpPr>
          <p:nvPr>
            <p:ph idx="1"/>
          </p:nvPr>
        </p:nvSpPr>
        <p:spPr>
          <a:xfrm>
            <a:off x="806154" y="3114760"/>
            <a:ext cx="6353520" cy="3193774"/>
          </a:xfrm>
        </p:spPr>
        <p:txBody>
          <a:bodyPr/>
          <a:lstStyle/>
          <a:p>
            <a:pPr marL="109538" indent="0">
              <a:buNone/>
            </a:pPr>
            <a:r>
              <a:rPr lang="en-US" altLang="en-US" sz="2400" dirty="0">
                <a:latin typeface="Segoe UI" panose="020B0502040204020203" pitchFamily="34" charset="0"/>
                <a:ea typeface="Open Sans Semibold" pitchFamily="2" charset="0"/>
                <a:cs typeface="Segoe UI" panose="020B0502040204020203" pitchFamily="34" charset="0"/>
              </a:rPr>
              <a:t>Line 25 determines compliance with maximum millage laws.</a:t>
            </a:r>
          </a:p>
          <a:p>
            <a:pPr marL="109538" indent="0">
              <a:buNone/>
            </a:pPr>
            <a:endParaRPr lang="en-US" altLang="en-US" sz="2400" dirty="0">
              <a:latin typeface="Segoe UI" panose="020B0502040204020203" pitchFamily="34" charset="0"/>
              <a:ea typeface="Open Sans Semibold" pitchFamily="2" charset="0"/>
              <a:cs typeface="Segoe UI" panose="020B0502040204020203" pitchFamily="34" charset="0"/>
            </a:endParaRPr>
          </a:p>
        </p:txBody>
      </p:sp>
      <p:pic>
        <p:nvPicPr>
          <p:cNvPr id="62468" name="Content Placeholder 2">
            <a:extLst>
              <a:ext uri="{FF2B5EF4-FFF2-40B4-BE49-F238E27FC236}">
                <a16:creationId xmlns:a16="http://schemas.microsoft.com/office/drawing/2014/main" id="{25B0E992-87C3-4C5D-8272-14C9FCCF5C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97994">
            <a:off x="7021169" y="423712"/>
            <a:ext cx="4752551" cy="6150716"/>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4D5733D-29B1-5947-581D-BCFBD2BE4EAC}"/>
              </a:ext>
            </a:extLst>
          </p:cNvPr>
          <p:cNvSpPr>
            <a:spLocks noGrp="1"/>
          </p:cNvSpPr>
          <p:nvPr>
            <p:ph type="sldNum" sz="quarter" idx="12"/>
          </p:nvPr>
        </p:nvSpPr>
        <p:spPr/>
        <p:txBody>
          <a:bodyPr/>
          <a:lstStyle/>
          <a:p>
            <a:pPr>
              <a:defRPr/>
            </a:pPr>
            <a:fld id="{B8190146-6B94-4DD3-ABD1-8A9DB2995F44}" type="slidenum">
              <a:rPr lang="en-US" smtClean="0"/>
              <a:pPr>
                <a:defRPr/>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1409D4-A0ED-4AD9-B93B-05F398C3C36B}"/>
              </a:ext>
            </a:extLst>
          </p:cNvPr>
          <p:cNvSpPr>
            <a:spLocks noGrp="1"/>
          </p:cNvSpPr>
          <p:nvPr>
            <p:ph idx="1"/>
          </p:nvPr>
        </p:nvSpPr>
        <p:spPr>
          <a:xfrm>
            <a:off x="569166" y="1802296"/>
            <a:ext cx="11047445" cy="4323869"/>
          </a:xfrm>
        </p:spPr>
        <p:txBody>
          <a:bodyPr rtlCol="0">
            <a:normAutofit/>
          </a:bodyPr>
          <a:lstStyle/>
          <a:p>
            <a:pPr marL="566928" indent="-457200">
              <a:defRPr/>
            </a:pPr>
            <a:r>
              <a:rPr lang="en-US" sz="2400" dirty="0">
                <a:latin typeface="Segoe UI" panose="020B0502040204020203" pitchFamily="34" charset="0"/>
                <a:cs typeface="Segoe UI" panose="020B0502040204020203" pitchFamily="34" charset="0"/>
              </a:rPr>
              <a:t>TRIM process and the public</a:t>
            </a:r>
          </a:p>
          <a:p>
            <a:pPr marL="566928" indent="-457200">
              <a:defRPr/>
            </a:pPr>
            <a:r>
              <a:rPr lang="en-US" sz="2400" dirty="0">
                <a:latin typeface="Segoe UI" panose="020B0502040204020203" pitchFamily="34" charset="0"/>
                <a:cs typeface="Segoe UI" panose="020B0502040204020203" pitchFamily="34" charset="0"/>
              </a:rPr>
              <a:t>Chapter 200, Florida Statutes</a:t>
            </a:r>
          </a:p>
          <a:p>
            <a:pPr marL="109728" indent="0">
              <a:buNone/>
              <a:defRPr/>
            </a:pPr>
            <a:endParaRPr lang="en-US" sz="2400" dirty="0">
              <a:latin typeface="Arial" panose="020B0604020202020204"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A9B60866-FA54-45D7-B71B-A67815E30646}"/>
              </a:ext>
            </a:extLst>
          </p:cNvPr>
          <p:cNvSpPr>
            <a:spLocks noGrp="1" noChangeArrowheads="1"/>
          </p:cNvSpPr>
          <p:nvPr>
            <p:ph type="title"/>
          </p:nvPr>
        </p:nvSpPr>
        <p:spPr>
          <a:xfrm>
            <a:off x="1825688" y="808811"/>
            <a:ext cx="8534400" cy="817316"/>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Introduction</a:t>
            </a:r>
          </a:p>
        </p:txBody>
      </p:sp>
      <p:pic>
        <p:nvPicPr>
          <p:cNvPr id="4" name="Picture 3">
            <a:extLst>
              <a:ext uri="{FF2B5EF4-FFF2-40B4-BE49-F238E27FC236}">
                <a16:creationId xmlns:a16="http://schemas.microsoft.com/office/drawing/2014/main" id="{6E8B0C79-7937-90C7-898F-56DB4E73B77A}"/>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393AD536-FD3A-ABBA-9D36-B392D6E4825A}"/>
              </a:ext>
            </a:extLst>
          </p:cNvPr>
          <p:cNvSpPr>
            <a:spLocks noGrp="1"/>
          </p:cNvSpPr>
          <p:nvPr>
            <p:ph type="sldNum" sz="quarter" idx="12"/>
          </p:nvPr>
        </p:nvSpPr>
        <p:spPr/>
        <p:txBody>
          <a:bodyPr/>
          <a:lstStyle/>
          <a:p>
            <a:pPr>
              <a:defRPr/>
            </a:pPr>
            <a:fld id="{B8190146-6B94-4DD3-ABD1-8A9DB2995F44}" type="slidenum">
              <a:rPr lang="en-US" smtClean="0"/>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260DD-C80C-4F4F-B30B-A80760F66CDA}"/>
              </a:ext>
            </a:extLst>
          </p:cNvPr>
          <p:cNvSpPr>
            <a:spLocks noGrp="1"/>
          </p:cNvSpPr>
          <p:nvPr>
            <p:ph type="title"/>
          </p:nvPr>
        </p:nvSpPr>
        <p:spPr>
          <a:xfrm>
            <a:off x="379938" y="1117243"/>
            <a:ext cx="6003610" cy="1389589"/>
          </a:xfrm>
        </p:spPr>
        <p:txBody>
          <a:bodyPr rtlCol="0">
            <a:no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Vote Record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DR-487V)</a:t>
            </a:r>
            <a:endPar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F89F30BE-1F2E-42FD-851A-5E0C59C04F9D}"/>
              </a:ext>
            </a:extLst>
          </p:cNvPr>
          <p:cNvSpPr>
            <a:spLocks noGrp="1"/>
          </p:cNvSpPr>
          <p:nvPr>
            <p:ph idx="1"/>
          </p:nvPr>
        </p:nvSpPr>
        <p:spPr>
          <a:xfrm>
            <a:off x="265929" y="2751825"/>
            <a:ext cx="6819458" cy="3418811"/>
          </a:xfrm>
        </p:spPr>
        <p:txBody>
          <a:bodyPr rtlCol="0">
            <a:normAutofit/>
          </a:bodyPr>
          <a:lstStyle/>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Must be completed with Form DR-420MM</a:t>
            </a:r>
          </a:p>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List all board members and how they voted</a:t>
            </a:r>
          </a:p>
          <a:p>
            <a:pPr marL="109728" indent="0">
              <a:buNone/>
              <a:defRPr/>
            </a:pPr>
            <a:endParaRPr lang="en-US" dirty="0">
              <a:latin typeface="Segoe UI" panose="020B0502040204020203" pitchFamily="34" charset="0"/>
              <a:ea typeface="Open Sans Semibold" panose="020B0706030804020204" pitchFamily="34" charset="0"/>
              <a:cs typeface="Segoe UI" panose="020B0502040204020203" pitchFamily="34" charset="0"/>
            </a:endParaRPr>
          </a:p>
        </p:txBody>
      </p:sp>
      <p:pic>
        <p:nvPicPr>
          <p:cNvPr id="64516" name="Picture 5">
            <a:extLst>
              <a:ext uri="{FF2B5EF4-FFF2-40B4-BE49-F238E27FC236}">
                <a16:creationId xmlns:a16="http://schemas.microsoft.com/office/drawing/2014/main" id="{E887BE43-214B-4108-9F4A-7CD319EED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5118">
            <a:off x="6979558" y="319579"/>
            <a:ext cx="4918295" cy="6364852"/>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F791FDD-D6CD-B697-92BA-957E00BA8FCC}"/>
              </a:ext>
            </a:extLst>
          </p:cNvPr>
          <p:cNvSpPr>
            <a:spLocks noGrp="1"/>
          </p:cNvSpPr>
          <p:nvPr>
            <p:ph type="sldNum" sz="quarter" idx="12"/>
          </p:nvPr>
        </p:nvSpPr>
        <p:spPr/>
        <p:txBody>
          <a:bodyPr/>
          <a:lstStyle/>
          <a:p>
            <a:pPr>
              <a:defRPr/>
            </a:pPr>
            <a:fld id="{B8190146-6B94-4DD3-ABD1-8A9DB2995F44}" type="slidenum">
              <a:rPr lang="en-US" smtClean="0"/>
              <a:pPr>
                <a:defRPr/>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BB2A-8E06-4518-9C5D-396B1C091F35}"/>
              </a:ext>
            </a:extLst>
          </p:cNvPr>
          <p:cNvSpPr>
            <a:spLocks noGrp="1"/>
          </p:cNvSpPr>
          <p:nvPr>
            <p:ph type="title"/>
          </p:nvPr>
        </p:nvSpPr>
        <p:spPr>
          <a:xfrm>
            <a:off x="187656" y="1081572"/>
            <a:ext cx="6195892" cy="1911793"/>
          </a:xfrm>
        </p:spPr>
        <p:txBody>
          <a:bodyPr rtlCol="0">
            <a:norm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Certification of Final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Taxable Value</a:t>
            </a: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DR-422)</a:t>
            </a:r>
            <a:endPar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66563" name="Content Placeholder 2">
            <a:extLst>
              <a:ext uri="{FF2B5EF4-FFF2-40B4-BE49-F238E27FC236}">
                <a16:creationId xmlns:a16="http://schemas.microsoft.com/office/drawing/2014/main" id="{CD96F588-7A78-41EA-A5D1-BB849506F62F}"/>
              </a:ext>
            </a:extLst>
          </p:cNvPr>
          <p:cNvSpPr>
            <a:spLocks noGrp="1" noChangeArrowheads="1"/>
          </p:cNvSpPr>
          <p:nvPr>
            <p:ph idx="1"/>
          </p:nvPr>
        </p:nvSpPr>
        <p:spPr>
          <a:xfrm>
            <a:off x="569344" y="3165894"/>
            <a:ext cx="5814204" cy="3195148"/>
          </a:xfrm>
        </p:spPr>
        <p:txBody>
          <a:bodyPr/>
          <a:lstStyle/>
          <a:p>
            <a:pPr marL="452438" indent="-342900"/>
            <a:r>
              <a:rPr lang="en-US" altLang="en-US" sz="2400" dirty="0">
                <a:latin typeface="Segoe UI" panose="020B0502040204020203" pitchFamily="34" charset="0"/>
                <a:ea typeface="Open Sans Semibold" pitchFamily="2" charset="0"/>
                <a:cs typeface="Segoe UI" panose="020B0502040204020203" pitchFamily="34" charset="0"/>
              </a:rPr>
              <a:t>The property appraiser certifies final taxable value</a:t>
            </a:r>
            <a:endParaRPr lang="en-US" altLang="en-US" sz="2400" strike="sngStrike" dirty="0">
              <a:highlight>
                <a:srgbClr val="FFFF00"/>
              </a:highlight>
              <a:latin typeface="Segoe UI" panose="020B0502040204020203" pitchFamily="34" charset="0"/>
              <a:ea typeface="Open Sans Semibold" pitchFamily="2" charset="0"/>
              <a:cs typeface="Segoe UI" panose="020B0502040204020203" pitchFamily="34" charset="0"/>
            </a:endParaRPr>
          </a:p>
          <a:p>
            <a:pPr marL="452438" indent="-342900"/>
            <a:r>
              <a:rPr lang="en-US" altLang="en-US" sz="2400" dirty="0">
                <a:latin typeface="Segoe UI" panose="020B0502040204020203" pitchFamily="34" charset="0"/>
                <a:ea typeface="Open Sans Semibold" pitchFamily="2" charset="0"/>
                <a:cs typeface="Segoe UI" panose="020B0502040204020203" pitchFamily="34" charset="0"/>
              </a:rPr>
              <a:t>The taxing authority enters final millage rate</a:t>
            </a:r>
            <a:endParaRPr lang="en-US" altLang="en-US" sz="2400" strike="sngStrike" dirty="0">
              <a:highlight>
                <a:srgbClr val="FFFF00"/>
              </a:highlight>
              <a:latin typeface="Segoe UI" panose="020B0502040204020203" pitchFamily="34" charset="0"/>
              <a:ea typeface="Open Sans Semibold" pitchFamily="2" charset="0"/>
              <a:cs typeface="Segoe UI" panose="020B0502040204020203" pitchFamily="34" charset="0"/>
            </a:endParaRPr>
          </a:p>
          <a:p>
            <a:pPr marL="452438" indent="-342900"/>
            <a:endParaRPr lang="en-US" altLang="en-US" sz="2400" dirty="0">
              <a:latin typeface="Segoe UI" panose="020B0502040204020203" pitchFamily="34" charset="0"/>
              <a:ea typeface="Open Sans Semibold" pitchFamily="2" charset="0"/>
              <a:cs typeface="Segoe UI" panose="020B0502040204020203" pitchFamily="34" charset="0"/>
            </a:endParaRPr>
          </a:p>
        </p:txBody>
      </p:sp>
      <p:pic>
        <p:nvPicPr>
          <p:cNvPr id="66564" name="Picture 2">
            <a:extLst>
              <a:ext uri="{FF2B5EF4-FFF2-40B4-BE49-F238E27FC236}">
                <a16:creationId xmlns:a16="http://schemas.microsoft.com/office/drawing/2014/main" id="{2FB25B4B-F9CD-4533-9757-4DBFB2CAC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7040">
            <a:off x="6982332" y="341126"/>
            <a:ext cx="4775231" cy="6310401"/>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25D0614-A56C-F1B7-6F76-93319A326AE0}"/>
              </a:ext>
            </a:extLst>
          </p:cNvPr>
          <p:cNvSpPr>
            <a:spLocks noGrp="1"/>
          </p:cNvSpPr>
          <p:nvPr>
            <p:ph type="sldNum" sz="quarter" idx="12"/>
          </p:nvPr>
        </p:nvSpPr>
        <p:spPr/>
        <p:txBody>
          <a:bodyPr/>
          <a:lstStyle/>
          <a:p>
            <a:pPr>
              <a:defRPr/>
            </a:pPr>
            <a:fld id="{B8190146-6B94-4DD3-ABD1-8A9DB2995F44}" type="slidenum">
              <a:rPr lang="en-US" smtClean="0"/>
              <a:pPr>
                <a:defRPr/>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B307-DF4E-45C4-95C8-E13C80AF9D93}"/>
              </a:ext>
            </a:extLst>
          </p:cNvPr>
          <p:cNvSpPr>
            <a:spLocks noGrp="1"/>
          </p:cNvSpPr>
          <p:nvPr>
            <p:ph type="title"/>
          </p:nvPr>
        </p:nvSpPr>
        <p:spPr>
          <a:xfrm>
            <a:off x="628806" y="1230828"/>
            <a:ext cx="5910017" cy="1874681"/>
          </a:xfrm>
        </p:spPr>
        <p:txBody>
          <a:bodyPr rtlCol="0">
            <a:no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Certification of Final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Taxable Value</a:t>
            </a: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DR-422)</a:t>
            </a:r>
            <a:endPar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68611" name="Content Placeholder 2">
            <a:extLst>
              <a:ext uri="{FF2B5EF4-FFF2-40B4-BE49-F238E27FC236}">
                <a16:creationId xmlns:a16="http://schemas.microsoft.com/office/drawing/2014/main" id="{503D17A7-E720-433B-A58A-F5C566A09FB7}"/>
              </a:ext>
            </a:extLst>
          </p:cNvPr>
          <p:cNvSpPr>
            <a:spLocks noGrp="1" noChangeArrowheads="1"/>
          </p:cNvSpPr>
          <p:nvPr>
            <p:ph idx="1"/>
          </p:nvPr>
        </p:nvSpPr>
        <p:spPr>
          <a:xfrm>
            <a:off x="828136" y="3429001"/>
            <a:ext cx="5910017" cy="2721634"/>
          </a:xfrm>
        </p:spPr>
        <p:txBody>
          <a:bodyPr/>
          <a:lstStyle/>
          <a:p>
            <a:pPr marL="109538" indent="0">
              <a:buNone/>
            </a:pPr>
            <a:r>
              <a:rPr lang="en-US" altLang="en-US" sz="2400" dirty="0">
                <a:latin typeface="Segoe UI" panose="020B0502040204020203" pitchFamily="34" charset="0"/>
                <a:ea typeface="Open Sans Semibold" pitchFamily="2" charset="0"/>
                <a:cs typeface="Segoe UI" panose="020B0502040204020203" pitchFamily="34" charset="0"/>
              </a:rPr>
              <a:t>The taxing authority may adjust the millage rate. </a:t>
            </a:r>
          </a:p>
          <a:p>
            <a:pPr marL="109538" indent="0">
              <a:buNone/>
            </a:pPr>
            <a:endParaRPr lang="en-US" altLang="en-US" sz="2400" dirty="0">
              <a:latin typeface="Segoe UI" panose="020B0502040204020203" pitchFamily="34" charset="0"/>
              <a:ea typeface="Open Sans Semibold" pitchFamily="2" charset="0"/>
              <a:cs typeface="Segoe UI" panose="020B0502040204020203" pitchFamily="34" charset="0"/>
            </a:endParaRPr>
          </a:p>
        </p:txBody>
      </p:sp>
      <p:pic>
        <p:nvPicPr>
          <p:cNvPr id="68612" name="Picture 2">
            <a:extLst>
              <a:ext uri="{FF2B5EF4-FFF2-40B4-BE49-F238E27FC236}">
                <a16:creationId xmlns:a16="http://schemas.microsoft.com/office/drawing/2014/main" id="{4CA1E68E-3E7C-47C6-9307-4EA946294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3257">
            <a:off x="7089961" y="536839"/>
            <a:ext cx="4696072" cy="6077150"/>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0E24D87-FE43-E55E-6B8E-3EE2A0F590B3}"/>
              </a:ext>
            </a:extLst>
          </p:cNvPr>
          <p:cNvSpPr>
            <a:spLocks noGrp="1"/>
          </p:cNvSpPr>
          <p:nvPr>
            <p:ph type="sldNum" sz="quarter" idx="12"/>
          </p:nvPr>
        </p:nvSpPr>
        <p:spPr/>
        <p:txBody>
          <a:bodyPr/>
          <a:lstStyle/>
          <a:p>
            <a:pPr>
              <a:defRPr/>
            </a:pPr>
            <a:fld id="{B8190146-6B94-4DD3-ABD1-8A9DB2995F44}" type="slidenum">
              <a:rPr lang="en-US" smtClean="0"/>
              <a:pPr>
                <a:defRPr/>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52938-A538-4669-BD86-3E28C23462B7}"/>
              </a:ext>
            </a:extLst>
          </p:cNvPr>
          <p:cNvSpPr>
            <a:spLocks noGrp="1"/>
          </p:cNvSpPr>
          <p:nvPr>
            <p:ph type="title"/>
          </p:nvPr>
        </p:nvSpPr>
        <p:spPr>
          <a:xfrm>
            <a:off x="490330" y="1162065"/>
            <a:ext cx="5809522" cy="1977950"/>
          </a:xfrm>
        </p:spPr>
        <p:txBody>
          <a:bodyPr rtlCol="0">
            <a:no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Certification of Final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Voted Debt Millage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DR-422DEBT)</a:t>
            </a:r>
            <a:endPar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70659" name="Content Placeholder 2">
            <a:extLst>
              <a:ext uri="{FF2B5EF4-FFF2-40B4-BE49-F238E27FC236}">
                <a16:creationId xmlns:a16="http://schemas.microsoft.com/office/drawing/2014/main" id="{EF498840-44E5-4F88-830B-15E624444973}"/>
              </a:ext>
            </a:extLst>
          </p:cNvPr>
          <p:cNvSpPr>
            <a:spLocks noGrp="1" noChangeArrowheads="1"/>
          </p:cNvSpPr>
          <p:nvPr>
            <p:ph idx="1"/>
          </p:nvPr>
        </p:nvSpPr>
        <p:spPr>
          <a:xfrm>
            <a:off x="490330" y="3364302"/>
            <a:ext cx="6453810" cy="2784708"/>
          </a:xfrm>
        </p:spPr>
        <p:txBody>
          <a:bodyPr/>
          <a:lstStyle/>
          <a:p>
            <a:pPr marL="452438" indent="-342900">
              <a:spcBef>
                <a:spcPct val="0"/>
              </a:spcBef>
            </a:pPr>
            <a:r>
              <a:rPr lang="en-US" altLang="en-US" sz="2400" dirty="0">
                <a:latin typeface="Segoe UI" panose="020B0502040204020203" pitchFamily="34" charset="0"/>
                <a:ea typeface="Open Sans Semibold" pitchFamily="2" charset="0"/>
                <a:cs typeface="Segoe UI" panose="020B0502040204020203" pitchFamily="34" charset="0"/>
              </a:rPr>
              <a:t>The property appraiser certifies final taxable value</a:t>
            </a:r>
            <a:endParaRPr lang="en-US" altLang="en-US" sz="2400" strike="sngStrike" dirty="0">
              <a:highlight>
                <a:srgbClr val="FFFF00"/>
              </a:highlight>
              <a:latin typeface="Segoe UI" panose="020B0502040204020203" pitchFamily="34" charset="0"/>
              <a:ea typeface="Open Sans Semibold" pitchFamily="2" charset="0"/>
              <a:cs typeface="Segoe UI" panose="020B0502040204020203" pitchFamily="34" charset="0"/>
            </a:endParaRPr>
          </a:p>
          <a:p>
            <a:pPr marL="452438" indent="-342900">
              <a:spcBef>
                <a:spcPct val="0"/>
              </a:spcBef>
            </a:pPr>
            <a:r>
              <a:rPr lang="en-US" altLang="en-US" sz="2400" dirty="0">
                <a:latin typeface="Segoe UI" panose="020B0502040204020203" pitchFamily="34" charset="0"/>
                <a:ea typeface="Open Sans Semibold" pitchFamily="2" charset="0"/>
                <a:cs typeface="Segoe UI" panose="020B0502040204020203" pitchFamily="34" charset="0"/>
              </a:rPr>
              <a:t>The taxing authority enters: </a:t>
            </a:r>
          </a:p>
          <a:p>
            <a:pPr marL="966788" lvl="1" indent="-457200">
              <a:spcBef>
                <a:spcPct val="0"/>
              </a:spcBef>
            </a:pPr>
            <a:r>
              <a:rPr lang="en-US" altLang="en-US" dirty="0">
                <a:latin typeface="Segoe UI" panose="020B0502040204020203" pitchFamily="34" charset="0"/>
                <a:ea typeface="Open Sans Semibold" pitchFamily="2" charset="0"/>
                <a:cs typeface="Segoe UI" panose="020B0502040204020203" pitchFamily="34" charset="0"/>
              </a:rPr>
              <a:t>Final millage rate</a:t>
            </a:r>
          </a:p>
          <a:p>
            <a:pPr marL="966788" lvl="1" indent="-457200">
              <a:spcBef>
                <a:spcPct val="0"/>
              </a:spcBef>
            </a:pPr>
            <a:r>
              <a:rPr lang="en-US" altLang="en-US" dirty="0">
                <a:latin typeface="Segoe UI" panose="020B0502040204020203" pitchFamily="34" charset="0"/>
                <a:ea typeface="Open Sans Semibold" pitchFamily="2" charset="0"/>
                <a:cs typeface="Segoe UI" panose="020B0502040204020203" pitchFamily="34" charset="0"/>
              </a:rPr>
              <a:t>Adjusted millage rate</a:t>
            </a:r>
          </a:p>
          <a:p>
            <a:pPr marL="109538" indent="0">
              <a:buNone/>
            </a:pPr>
            <a:endParaRPr lang="en-US" altLang="en-US" sz="2400" dirty="0">
              <a:latin typeface="Segoe UI" panose="020B0502040204020203" pitchFamily="34" charset="0"/>
              <a:ea typeface="Open Sans Semibold" pitchFamily="2" charset="0"/>
              <a:cs typeface="Segoe UI" panose="020B0502040204020203" pitchFamily="34" charset="0"/>
            </a:endParaRPr>
          </a:p>
        </p:txBody>
      </p:sp>
      <p:pic>
        <p:nvPicPr>
          <p:cNvPr id="5" name="Picture 2">
            <a:extLst>
              <a:ext uri="{FF2B5EF4-FFF2-40B4-BE49-F238E27FC236}">
                <a16:creationId xmlns:a16="http://schemas.microsoft.com/office/drawing/2014/main" id="{B38E3E02-6A0F-4CEC-8698-39E454867D1D}"/>
              </a:ext>
            </a:extLst>
          </p:cNvPr>
          <p:cNvPicPr>
            <a:picLocks noChangeAspect="1" noChangeArrowheads="1"/>
          </p:cNvPicPr>
          <p:nvPr/>
        </p:nvPicPr>
        <p:blipFill>
          <a:blip r:embed="rId3" cstate="print"/>
          <a:stretch>
            <a:fillRect/>
          </a:stretch>
        </p:blipFill>
        <p:spPr bwMode="auto">
          <a:xfrm rot="335600">
            <a:off x="7481853" y="492734"/>
            <a:ext cx="4307624" cy="6090561"/>
          </a:xfrm>
          <a:prstGeom prst="rect">
            <a:avLst/>
          </a:prstGeom>
          <a:noFill/>
          <a:ln>
            <a:solidFill>
              <a:schemeClr val="tx1"/>
            </a:solidFill>
          </a:ln>
          <a:effectLst>
            <a:glow rad="76200">
              <a:srgbClr val="DBF5F9">
                <a:alpha val="40000"/>
              </a:srgbClr>
            </a:glow>
            <a:outerShdw blurRad="50800" dist="38100" dir="8100000" algn="tr" rotWithShape="0">
              <a:prstClr val="black">
                <a:alpha val="40000"/>
              </a:prstClr>
            </a:outerShdw>
          </a:effectLst>
        </p:spPr>
      </p:pic>
      <p:sp>
        <p:nvSpPr>
          <p:cNvPr id="3" name="Slide Number Placeholder 2">
            <a:extLst>
              <a:ext uri="{FF2B5EF4-FFF2-40B4-BE49-F238E27FC236}">
                <a16:creationId xmlns:a16="http://schemas.microsoft.com/office/drawing/2014/main" id="{61E87925-2B1F-1077-40AE-5028072566A2}"/>
              </a:ext>
            </a:extLst>
          </p:cNvPr>
          <p:cNvSpPr>
            <a:spLocks noGrp="1"/>
          </p:cNvSpPr>
          <p:nvPr>
            <p:ph type="sldNum" sz="quarter" idx="12"/>
          </p:nvPr>
        </p:nvSpPr>
        <p:spPr/>
        <p:txBody>
          <a:bodyPr/>
          <a:lstStyle/>
          <a:p>
            <a:pPr>
              <a:defRPr/>
            </a:pPr>
            <a:fld id="{B8190146-6B94-4DD3-ABD1-8A9DB2995F44}" type="slidenum">
              <a:rPr lang="en-US" smtClean="0"/>
              <a:pPr>
                <a:defRPr/>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495704EB-ACD2-4D40-AD2A-7FFF82913F36}"/>
              </a:ext>
            </a:extLst>
          </p:cNvPr>
          <p:cNvSpPr>
            <a:spLocks noGrp="1" noChangeArrowheads="1"/>
          </p:cNvSpPr>
          <p:nvPr>
            <p:ph type="ctrTitle"/>
          </p:nvPr>
        </p:nvSpPr>
        <p:spPr>
          <a:xfrm>
            <a:off x="3200400" y="1869058"/>
            <a:ext cx="5791200" cy="1470025"/>
          </a:xfrm>
          <a:solidFill>
            <a:schemeClr val="bg1"/>
          </a:solidFill>
          <a:ln w="19050">
            <a:solidFill>
              <a:schemeClr val="accent1"/>
            </a:solidFill>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TRIM Hearing Requirements </a:t>
            </a:r>
          </a:p>
        </p:txBody>
      </p:sp>
      <p:pic>
        <p:nvPicPr>
          <p:cNvPr id="3" name="Picture 2">
            <a:extLst>
              <a:ext uri="{FF2B5EF4-FFF2-40B4-BE49-F238E27FC236}">
                <a16:creationId xmlns:a16="http://schemas.microsoft.com/office/drawing/2014/main" id="{1CEEDA56-F2F9-168A-B68A-C430B52F2AA6}"/>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6D11AD91-5EF5-38D3-9BF9-E3192542E306}"/>
              </a:ext>
            </a:extLst>
          </p:cNvPr>
          <p:cNvSpPr>
            <a:spLocks noGrp="1"/>
          </p:cNvSpPr>
          <p:nvPr>
            <p:ph type="sldNum" sz="quarter" idx="12"/>
          </p:nvPr>
        </p:nvSpPr>
        <p:spPr>
          <a:xfrm>
            <a:off x="-79899" y="-71022"/>
            <a:ext cx="2032000" cy="365125"/>
          </a:xfrm>
        </p:spPr>
        <p:txBody>
          <a:bodyPr/>
          <a:lstStyle/>
          <a:p>
            <a:pPr>
              <a:defRPr/>
            </a:pPr>
            <a:fld id="{F68B2E3D-0EF2-448F-9F95-965A2D324DE0}" type="slidenum">
              <a:rPr lang="en-US" smtClean="0"/>
              <a:pPr>
                <a:defRPr/>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BD56730A-9FEB-451A-977C-D90C7F92E396}"/>
              </a:ext>
            </a:extLst>
          </p:cNvPr>
          <p:cNvSpPr>
            <a:spLocks noGrp="1" noChangeArrowheads="1"/>
          </p:cNvSpPr>
          <p:nvPr>
            <p:ph type="title"/>
          </p:nvPr>
        </p:nvSpPr>
        <p:spPr>
          <a:xfrm>
            <a:off x="556591" y="811883"/>
            <a:ext cx="11078817" cy="1126435"/>
          </a:xfrm>
        </p:spPr>
        <p:txBody>
          <a:bodyPr/>
          <a:lstStyle/>
          <a:p>
            <a:pPr algn="ctr" eaLnBrk="1" hangingPunct="1"/>
            <a:r>
              <a:rPr lang="en-US" altLang="en-US" sz="3600" b="1" dirty="0">
                <a:solidFill>
                  <a:srgbClr val="163962"/>
                </a:solidFill>
                <a:latin typeface="Segoe UI" panose="020B0502040204020203" pitchFamily="34" charset="0"/>
                <a:ea typeface="Open Sans Semibold" pitchFamily="2" charset="0"/>
                <a:cs typeface="Segoe UI" panose="020B0502040204020203" pitchFamily="34" charset="0"/>
              </a:rPr>
              <a:t>TRIM Hearing Information </a:t>
            </a:r>
            <a:endParaRPr lang="en-US" altLang="en-US" sz="3600" i="1" dirty="0">
              <a:solidFill>
                <a:srgbClr val="163962"/>
              </a:solidFill>
              <a:latin typeface="Segoe UI" panose="020B0502040204020203" pitchFamily="34" charset="0"/>
              <a:ea typeface="Open Sans Semibold" pitchFamily="2" charset="0"/>
              <a:cs typeface="Segoe UI" panose="020B0502040204020203" pitchFamily="34" charset="0"/>
            </a:endParaRPr>
          </a:p>
        </p:txBody>
      </p:sp>
      <p:sp>
        <p:nvSpPr>
          <p:cNvPr id="74755" name="Content Placeholder 2">
            <a:extLst>
              <a:ext uri="{FF2B5EF4-FFF2-40B4-BE49-F238E27FC236}">
                <a16:creationId xmlns:a16="http://schemas.microsoft.com/office/drawing/2014/main" id="{75B9CE71-E03C-43CB-9A35-B97D94F46011}"/>
              </a:ext>
            </a:extLst>
          </p:cNvPr>
          <p:cNvSpPr>
            <a:spLocks noGrp="1" noChangeArrowheads="1"/>
          </p:cNvSpPr>
          <p:nvPr>
            <p:ph idx="1"/>
          </p:nvPr>
        </p:nvSpPr>
        <p:spPr>
          <a:xfrm>
            <a:off x="1190319" y="3190340"/>
            <a:ext cx="7056534" cy="1479177"/>
          </a:xfrm>
        </p:spPr>
        <p:txBody>
          <a:bodyPr/>
          <a:lstStyle/>
          <a:p>
            <a:pPr marL="109538" indent="0">
              <a:buNone/>
            </a:pPr>
            <a:r>
              <a:rPr lang="en-US" altLang="en-US" sz="2400" dirty="0">
                <a:solidFill>
                  <a:srgbClr val="002060"/>
                </a:solidFill>
                <a:latin typeface="Segoe UI" panose="020B0502040204020203" pitchFamily="34" charset="0"/>
                <a:ea typeface="Open Sans Semibold" pitchFamily="2" charset="0"/>
                <a:cs typeface="Segoe UI" panose="020B0502040204020203" pitchFamily="34" charset="0"/>
              </a:rPr>
              <a:t>Taxing authorities must hold </a:t>
            </a:r>
            <a:r>
              <a:rPr lang="en-US" altLang="en-US" sz="2400" b="1" dirty="0">
                <a:solidFill>
                  <a:srgbClr val="002060"/>
                </a:solidFill>
                <a:latin typeface="Segoe UI" panose="020B0502040204020203" pitchFamily="34" charset="0"/>
                <a:ea typeface="Open Sans Semibold" pitchFamily="2" charset="0"/>
                <a:cs typeface="Segoe UI" panose="020B0502040204020203" pitchFamily="34" charset="0"/>
              </a:rPr>
              <a:t>two</a:t>
            </a:r>
            <a:r>
              <a:rPr lang="en-US" altLang="en-US" sz="2400" dirty="0">
                <a:solidFill>
                  <a:srgbClr val="002060"/>
                </a:solidFill>
                <a:latin typeface="Segoe UI" panose="020B0502040204020203" pitchFamily="34" charset="0"/>
                <a:ea typeface="Open Sans Semibold" pitchFamily="2" charset="0"/>
                <a:cs typeface="Segoe UI" panose="020B0502040204020203" pitchFamily="34" charset="0"/>
              </a:rPr>
              <a:t> public hearings to adopt a millage rate and budget.</a:t>
            </a:r>
          </a:p>
          <a:p>
            <a:pPr marL="109538" indent="0">
              <a:buNone/>
            </a:pPr>
            <a:endParaRPr lang="en-US" altLang="en-US" dirty="0">
              <a:solidFill>
                <a:srgbClr val="002060"/>
              </a:solidFill>
              <a:latin typeface="Arial" panose="020B0604020202020204" pitchFamily="34" charset="0"/>
              <a:ea typeface="Open Sans Semibold" pitchFamily="2" charset="0"/>
              <a:cs typeface="Arial" panose="020B0604020202020204" pitchFamily="34" charset="0"/>
            </a:endParaRPr>
          </a:p>
        </p:txBody>
      </p:sp>
      <p:sp>
        <p:nvSpPr>
          <p:cNvPr id="4" name="TextBox 3">
            <a:extLst>
              <a:ext uri="{FF2B5EF4-FFF2-40B4-BE49-F238E27FC236}">
                <a16:creationId xmlns:a16="http://schemas.microsoft.com/office/drawing/2014/main" id="{071733FF-A17B-4CC5-BBC7-B105B00448B9}"/>
              </a:ext>
            </a:extLst>
          </p:cNvPr>
          <p:cNvSpPr txBox="1"/>
          <p:nvPr/>
        </p:nvSpPr>
        <p:spPr>
          <a:xfrm>
            <a:off x="6827808" y="526212"/>
            <a:ext cx="1647825" cy="6447919"/>
          </a:xfrm>
          <a:prstGeom prst="rect">
            <a:avLst/>
          </a:prstGeom>
          <a:noFill/>
        </p:spPr>
        <p:txBody>
          <a:bodyPr wrap="square" rtlCol="0">
            <a:spAutoFit/>
          </a:bodyPr>
          <a:lstStyle/>
          <a:p>
            <a:r>
              <a:rPr lang="en-US" sz="41300" b="1" dirty="0">
                <a:solidFill>
                  <a:schemeClr val="bg1">
                    <a:lumMod val="90000"/>
                  </a:schemeClr>
                </a:solidFill>
                <a:latin typeface="Segoe UI" panose="020B0502040204020203" pitchFamily="34" charset="0"/>
                <a:cs typeface="Segoe UI" panose="020B0502040204020203" pitchFamily="34" charset="0"/>
              </a:rPr>
              <a:t>2</a:t>
            </a:r>
          </a:p>
        </p:txBody>
      </p:sp>
      <p:pic>
        <p:nvPicPr>
          <p:cNvPr id="3" name="Picture 2">
            <a:extLst>
              <a:ext uri="{FF2B5EF4-FFF2-40B4-BE49-F238E27FC236}">
                <a16:creationId xmlns:a16="http://schemas.microsoft.com/office/drawing/2014/main" id="{671737CE-C9B9-B6B3-9E5B-B932D4697471}"/>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68AF8161-334C-9C6A-A0C4-21FC643BC080}"/>
              </a:ext>
            </a:extLst>
          </p:cNvPr>
          <p:cNvSpPr>
            <a:spLocks noGrp="1"/>
          </p:cNvSpPr>
          <p:nvPr>
            <p:ph type="sldNum" sz="quarter" idx="12"/>
          </p:nvPr>
        </p:nvSpPr>
        <p:spPr/>
        <p:txBody>
          <a:bodyPr/>
          <a:lstStyle/>
          <a:p>
            <a:pPr>
              <a:defRPr/>
            </a:pPr>
            <a:fld id="{B8190146-6B94-4DD3-ABD1-8A9DB2995F44}" type="slidenum">
              <a:rPr lang="en-US" smtClean="0"/>
              <a:pPr>
                <a:defRPr/>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FF2F6-9B24-4E41-8D44-1794E1A3FB9A}"/>
              </a:ext>
            </a:extLst>
          </p:cNvPr>
          <p:cNvSpPr>
            <a:spLocks noGrp="1"/>
          </p:cNvSpPr>
          <p:nvPr>
            <p:ph type="title"/>
          </p:nvPr>
        </p:nvSpPr>
        <p:spPr>
          <a:xfrm>
            <a:off x="1217024" y="802003"/>
            <a:ext cx="9667461" cy="1419227"/>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Information</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Scheduling and Advertising Hearing</a:t>
            </a:r>
          </a:p>
        </p:txBody>
      </p:sp>
      <p:sp>
        <p:nvSpPr>
          <p:cNvPr id="5" name="Content Placeholder 2">
            <a:extLst>
              <a:ext uri="{FF2B5EF4-FFF2-40B4-BE49-F238E27FC236}">
                <a16:creationId xmlns:a16="http://schemas.microsoft.com/office/drawing/2014/main" id="{2446FD7E-2DDA-4384-A38C-75DEB526A173}"/>
              </a:ext>
            </a:extLst>
          </p:cNvPr>
          <p:cNvSpPr>
            <a:spLocks noGrp="1"/>
          </p:cNvSpPr>
          <p:nvPr>
            <p:ph idx="1"/>
          </p:nvPr>
        </p:nvSpPr>
        <p:spPr>
          <a:xfrm>
            <a:off x="3548377" y="2497275"/>
            <a:ext cx="4953000" cy="571500"/>
          </a:xfrm>
        </p:spPr>
        <p:txBody>
          <a:bodyPr>
            <a:normAutofit/>
          </a:bodyPr>
          <a:lstStyle/>
          <a:p>
            <a:pPr marL="109725" indent="0" algn="ctr">
              <a:buNone/>
            </a:pPr>
            <a:r>
              <a:rPr lang="en-US" sz="2400" dirty="0">
                <a:latin typeface="Segoe UI" panose="020B0502040204020203" pitchFamily="34" charset="0"/>
                <a:ea typeface="Open Sans Semibold" panose="020B0706030804020204" pitchFamily="34" charset="0"/>
                <a:cs typeface="Segoe UI" panose="020B0502040204020203" pitchFamily="34" charset="0"/>
              </a:rPr>
              <a:t>TRIM hearings should be held</a:t>
            </a:r>
            <a:r>
              <a:rPr lang="en-US" sz="2400" dirty="0">
                <a:solidFill>
                  <a:schemeClr val="tx2"/>
                </a:solidFill>
                <a:latin typeface="Segoe UI" panose="020B0502040204020203" pitchFamily="34" charset="0"/>
                <a:ea typeface="Open Sans Semibold" panose="020B0706030804020204" pitchFamily="34" charset="0"/>
                <a:cs typeface="Segoe UI" panose="020B0502040204020203" pitchFamily="34" charset="0"/>
              </a:rPr>
              <a:t>:  </a:t>
            </a:r>
          </a:p>
        </p:txBody>
      </p:sp>
      <p:sp>
        <p:nvSpPr>
          <p:cNvPr id="6" name="Arrow: Pentagon 5">
            <a:extLst>
              <a:ext uri="{FF2B5EF4-FFF2-40B4-BE49-F238E27FC236}">
                <a16:creationId xmlns:a16="http://schemas.microsoft.com/office/drawing/2014/main" id="{6727054E-D777-4716-9EBF-D6650CD3E260}"/>
              </a:ext>
            </a:extLst>
          </p:cNvPr>
          <p:cNvSpPr/>
          <p:nvPr/>
        </p:nvSpPr>
        <p:spPr>
          <a:xfrm rot="5400000">
            <a:off x="1871498" y="3046496"/>
            <a:ext cx="2624661" cy="2684252"/>
          </a:xfrm>
          <a:prstGeom prst="homePlate">
            <a:avLst>
              <a:gd name="adj" fmla="val 30198"/>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19FCD55A-160D-4376-B507-0B3C6C136AC6}"/>
              </a:ext>
            </a:extLst>
          </p:cNvPr>
          <p:cNvSpPr txBox="1"/>
          <p:nvPr/>
        </p:nvSpPr>
        <p:spPr>
          <a:xfrm>
            <a:off x="1936720" y="3557625"/>
            <a:ext cx="2542904" cy="830997"/>
          </a:xfrm>
          <a:prstGeom prst="rect">
            <a:avLst/>
          </a:prstGeom>
          <a:noFill/>
        </p:spPr>
        <p:txBody>
          <a:bodyPr wrap="square" rtlCol="0">
            <a:spAutoFit/>
          </a:bodyPr>
          <a:lstStyle/>
          <a:p>
            <a:pPr algn="ctr"/>
            <a:r>
              <a:rPr lang="en-US" sz="2400" dirty="0">
                <a:latin typeface="Segoe UI" panose="020B0502040204020203" pitchFamily="34" charset="0"/>
                <a:cs typeface="Segoe UI" panose="020B0502040204020203" pitchFamily="34" charset="0"/>
              </a:rPr>
              <a:t>Monday – Friday</a:t>
            </a:r>
          </a:p>
          <a:p>
            <a:pPr algn="ctr"/>
            <a:r>
              <a:rPr lang="en-US" sz="2400" dirty="0">
                <a:latin typeface="Segoe UI" panose="020B0502040204020203" pitchFamily="34" charset="0"/>
                <a:cs typeface="Segoe UI" panose="020B0502040204020203" pitchFamily="34" charset="0"/>
              </a:rPr>
              <a:t>after 5:00 p.m.</a:t>
            </a:r>
          </a:p>
        </p:txBody>
      </p:sp>
      <p:sp>
        <p:nvSpPr>
          <p:cNvPr id="8" name="Arrow: Pentagon 7">
            <a:extLst>
              <a:ext uri="{FF2B5EF4-FFF2-40B4-BE49-F238E27FC236}">
                <a16:creationId xmlns:a16="http://schemas.microsoft.com/office/drawing/2014/main" id="{C7A4E15A-1CB3-437D-A52E-6184B16473AD}"/>
              </a:ext>
            </a:extLst>
          </p:cNvPr>
          <p:cNvSpPr/>
          <p:nvPr/>
        </p:nvSpPr>
        <p:spPr>
          <a:xfrm rot="5400000">
            <a:off x="4738424" y="3038979"/>
            <a:ext cx="2624660" cy="2684252"/>
          </a:xfrm>
          <a:prstGeom prst="homePlate">
            <a:avLst>
              <a:gd name="adj" fmla="val 30198"/>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1D128994-E59F-4307-BC17-AB22CBB5EE94}"/>
              </a:ext>
            </a:extLst>
          </p:cNvPr>
          <p:cNvSpPr txBox="1"/>
          <p:nvPr/>
        </p:nvSpPr>
        <p:spPr>
          <a:xfrm>
            <a:off x="4815201" y="3527702"/>
            <a:ext cx="2419350" cy="830997"/>
          </a:xfrm>
          <a:prstGeom prst="rect">
            <a:avLst/>
          </a:prstGeom>
          <a:noFill/>
        </p:spPr>
        <p:txBody>
          <a:bodyPr wrap="square" rtlCol="0">
            <a:spAutoFit/>
          </a:bodyPr>
          <a:lstStyle/>
          <a:p>
            <a:pPr algn="ctr"/>
            <a:r>
              <a:rPr lang="en-US" sz="2400" dirty="0">
                <a:latin typeface="Segoe UI" panose="020B0502040204020203" pitchFamily="34" charset="0"/>
                <a:cs typeface="Segoe UI" panose="020B0502040204020203" pitchFamily="34" charset="0"/>
              </a:rPr>
              <a:t>Any time on</a:t>
            </a:r>
            <a:br>
              <a:rPr lang="en-US" sz="2400" dirty="0">
                <a:latin typeface="Segoe UI" panose="020B0502040204020203" pitchFamily="34" charset="0"/>
                <a:cs typeface="Segoe UI" panose="020B0502040204020203" pitchFamily="34" charset="0"/>
              </a:rPr>
            </a:br>
            <a:r>
              <a:rPr lang="en-US" sz="2400" dirty="0">
                <a:latin typeface="Segoe UI" panose="020B0502040204020203" pitchFamily="34" charset="0"/>
                <a:cs typeface="Segoe UI" panose="020B0502040204020203" pitchFamily="34" charset="0"/>
              </a:rPr>
              <a:t>Saturday</a:t>
            </a:r>
          </a:p>
        </p:txBody>
      </p:sp>
      <p:sp>
        <p:nvSpPr>
          <p:cNvPr id="10" name="Arrow: Pentagon 9">
            <a:extLst>
              <a:ext uri="{FF2B5EF4-FFF2-40B4-BE49-F238E27FC236}">
                <a16:creationId xmlns:a16="http://schemas.microsoft.com/office/drawing/2014/main" id="{2EA1298D-7AD0-40B9-87C3-BE68CC5F03F5}"/>
              </a:ext>
            </a:extLst>
          </p:cNvPr>
          <p:cNvSpPr/>
          <p:nvPr/>
        </p:nvSpPr>
        <p:spPr>
          <a:xfrm rot="5400000">
            <a:off x="7600823" y="3038980"/>
            <a:ext cx="2624661" cy="2684252"/>
          </a:xfrm>
          <a:prstGeom prst="homePlate">
            <a:avLst>
              <a:gd name="adj" fmla="val 30198"/>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7593EDD2-3175-4BEF-80EB-3813D2B9891F}"/>
              </a:ext>
            </a:extLst>
          </p:cNvPr>
          <p:cNvSpPr txBox="1"/>
          <p:nvPr/>
        </p:nvSpPr>
        <p:spPr>
          <a:xfrm>
            <a:off x="7709041" y="3527701"/>
            <a:ext cx="2419350" cy="830997"/>
          </a:xfrm>
          <a:prstGeom prst="rect">
            <a:avLst/>
          </a:prstGeom>
          <a:noFill/>
        </p:spPr>
        <p:txBody>
          <a:bodyPr wrap="square" rtlCol="0">
            <a:spAutoFit/>
          </a:bodyPr>
          <a:lstStyle/>
          <a:p>
            <a:pPr algn="ctr"/>
            <a:r>
              <a:rPr lang="en-US" sz="2400" b="1" dirty="0">
                <a:latin typeface="Segoe UI" panose="020B0502040204020203" pitchFamily="34" charset="0"/>
                <a:cs typeface="Segoe UI" panose="020B0502040204020203" pitchFamily="34" charset="0"/>
              </a:rPr>
              <a:t>Never</a:t>
            </a:r>
            <a:r>
              <a:rPr lang="en-US" sz="2400" dirty="0">
                <a:latin typeface="Segoe UI" panose="020B0502040204020203" pitchFamily="34" charset="0"/>
                <a:cs typeface="Segoe UI" panose="020B0502040204020203" pitchFamily="34" charset="0"/>
              </a:rPr>
              <a:t> on </a:t>
            </a:r>
            <a:br>
              <a:rPr lang="en-US" sz="2400" dirty="0">
                <a:latin typeface="Segoe UI" panose="020B0502040204020203" pitchFamily="34" charset="0"/>
                <a:cs typeface="Segoe UI" panose="020B0502040204020203" pitchFamily="34" charset="0"/>
              </a:rPr>
            </a:br>
            <a:r>
              <a:rPr lang="en-US" sz="2400" dirty="0">
                <a:latin typeface="Segoe UI" panose="020B0502040204020203" pitchFamily="34" charset="0"/>
                <a:cs typeface="Segoe UI" panose="020B0502040204020203" pitchFamily="34" charset="0"/>
              </a:rPr>
              <a:t>Sunday</a:t>
            </a:r>
          </a:p>
        </p:txBody>
      </p:sp>
      <p:pic>
        <p:nvPicPr>
          <p:cNvPr id="4" name="Picture 3">
            <a:extLst>
              <a:ext uri="{FF2B5EF4-FFF2-40B4-BE49-F238E27FC236}">
                <a16:creationId xmlns:a16="http://schemas.microsoft.com/office/drawing/2014/main" id="{E5EDF01E-208D-D2C5-4D71-B9568F663998}"/>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204AB055-389F-903D-7078-A8CD80F0C12F}"/>
              </a:ext>
            </a:extLst>
          </p:cNvPr>
          <p:cNvSpPr>
            <a:spLocks noGrp="1"/>
          </p:cNvSpPr>
          <p:nvPr>
            <p:ph type="sldNum" sz="quarter" idx="12"/>
          </p:nvPr>
        </p:nvSpPr>
        <p:spPr/>
        <p:txBody>
          <a:bodyPr/>
          <a:lstStyle/>
          <a:p>
            <a:pPr>
              <a:defRPr/>
            </a:pPr>
            <a:fld id="{B8190146-6B94-4DD3-ABD1-8A9DB2995F44}" type="slidenum">
              <a:rPr lang="en-US" smtClean="0"/>
              <a:pPr>
                <a:defRPr/>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2D4F13-D508-42AF-BCE9-B4C58AD9D87C}"/>
              </a:ext>
            </a:extLst>
          </p:cNvPr>
          <p:cNvSpPr>
            <a:spLocks noGrp="1"/>
          </p:cNvSpPr>
          <p:nvPr>
            <p:ph type="title"/>
          </p:nvPr>
        </p:nvSpPr>
        <p:spPr>
          <a:xfrm>
            <a:off x="357809" y="814888"/>
            <a:ext cx="10893287" cy="1689652"/>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Information</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Scheduling and Advertising Hearing</a:t>
            </a:r>
          </a:p>
        </p:txBody>
      </p:sp>
      <p:sp>
        <p:nvSpPr>
          <p:cNvPr id="6" name="Rectangle 5">
            <a:extLst>
              <a:ext uri="{FF2B5EF4-FFF2-40B4-BE49-F238E27FC236}">
                <a16:creationId xmlns:a16="http://schemas.microsoft.com/office/drawing/2014/main" id="{3263982D-EA95-4AB6-9D97-412FC6C5B856}"/>
              </a:ext>
            </a:extLst>
          </p:cNvPr>
          <p:cNvSpPr/>
          <p:nvPr/>
        </p:nvSpPr>
        <p:spPr>
          <a:xfrm>
            <a:off x="689113" y="2324100"/>
            <a:ext cx="10111409" cy="1257300"/>
          </a:xfrm>
          <a:prstGeom prst="rect">
            <a:avLst/>
          </a:prstGeom>
          <a:solidFill>
            <a:schemeClr val="bg1">
              <a:lumMod val="90000"/>
            </a:schemeClr>
          </a:solidFill>
          <a:ln w="63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The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school board has priority for a hearing date.</a:t>
            </a:r>
            <a:endParaRPr lang="en-US" sz="2400" dirty="0">
              <a:solidFill>
                <a:schemeClr val="tx1"/>
              </a:solidFill>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951E77BB-5F4D-4854-A21A-F6DEE3B5B027}"/>
              </a:ext>
            </a:extLst>
          </p:cNvPr>
          <p:cNvSpPr/>
          <p:nvPr/>
        </p:nvSpPr>
        <p:spPr>
          <a:xfrm>
            <a:off x="689113" y="3750364"/>
            <a:ext cx="10111409" cy="914401"/>
          </a:xfrm>
          <a:prstGeom prst="rect">
            <a:avLst/>
          </a:prstGeom>
          <a:solidFill>
            <a:srgbClr val="DCDCDC"/>
          </a:solidFill>
          <a:ln w="63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The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board of County Commissioners (BOCC) has second choice.</a:t>
            </a:r>
            <a:endParaRPr lang="en-US" sz="2400" dirty="0">
              <a:solidFill>
                <a:schemeClr val="tx1"/>
              </a:solidFill>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20443522-3452-49BA-B4CE-2692B653BDA2}"/>
              </a:ext>
            </a:extLst>
          </p:cNvPr>
          <p:cNvSpPr/>
          <p:nvPr/>
        </p:nvSpPr>
        <p:spPr>
          <a:xfrm>
            <a:off x="689113" y="4833729"/>
            <a:ext cx="10111409" cy="1474306"/>
          </a:xfrm>
          <a:prstGeom prst="rect">
            <a:avLst/>
          </a:prstGeom>
          <a:solidFill>
            <a:schemeClr val="bg1">
              <a:lumMod val="85000"/>
            </a:schemeClr>
          </a:solidFill>
          <a:ln w="63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No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other taxing authority in the county can hold a hearing on the same date as the school board or BOCC.</a:t>
            </a:r>
          </a:p>
        </p:txBody>
      </p:sp>
      <p:pic>
        <p:nvPicPr>
          <p:cNvPr id="3" name="Picture 2">
            <a:extLst>
              <a:ext uri="{FF2B5EF4-FFF2-40B4-BE49-F238E27FC236}">
                <a16:creationId xmlns:a16="http://schemas.microsoft.com/office/drawing/2014/main" id="{F705FE8F-0D75-0953-9F77-88C14F17E0F0}"/>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39A496CF-A444-11F1-F21F-9EB22DDCECA2}"/>
              </a:ext>
            </a:extLst>
          </p:cNvPr>
          <p:cNvSpPr>
            <a:spLocks noGrp="1"/>
          </p:cNvSpPr>
          <p:nvPr>
            <p:ph type="sldNum" sz="quarter" idx="12"/>
          </p:nvPr>
        </p:nvSpPr>
        <p:spPr/>
        <p:txBody>
          <a:bodyPr/>
          <a:lstStyle/>
          <a:p>
            <a:pPr>
              <a:defRPr/>
            </a:pPr>
            <a:fld id="{B8190146-6B94-4DD3-ABD1-8A9DB2995F44}" type="slidenum">
              <a:rPr lang="en-US" smtClean="0"/>
              <a:pPr>
                <a:defRPr/>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672147-FADF-4F10-AD49-AD0625075045}"/>
              </a:ext>
            </a:extLst>
          </p:cNvPr>
          <p:cNvSpPr>
            <a:spLocks noGrp="1"/>
          </p:cNvSpPr>
          <p:nvPr>
            <p:ph type="title"/>
          </p:nvPr>
        </p:nvSpPr>
        <p:spPr>
          <a:xfrm>
            <a:off x="463826" y="867272"/>
            <a:ext cx="11264348" cy="1026729"/>
          </a:xfrm>
        </p:spPr>
        <p:txBody>
          <a:bodyPr rtlCol="0">
            <a:normAutofit fontScale="90000"/>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Information</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Scheduling and Advertising Hearing</a:t>
            </a:r>
          </a:p>
        </p:txBody>
      </p:sp>
      <p:sp>
        <p:nvSpPr>
          <p:cNvPr id="6" name="Rectangle 5">
            <a:extLst>
              <a:ext uri="{FF2B5EF4-FFF2-40B4-BE49-F238E27FC236}">
                <a16:creationId xmlns:a16="http://schemas.microsoft.com/office/drawing/2014/main" id="{EABAB2C6-A87A-4538-84DB-C60A96B8A8D0}"/>
              </a:ext>
            </a:extLst>
          </p:cNvPr>
          <p:cNvSpPr/>
          <p:nvPr/>
        </p:nvSpPr>
        <p:spPr>
          <a:xfrm>
            <a:off x="530087" y="2476500"/>
            <a:ext cx="10455965" cy="1144176"/>
          </a:xfrm>
          <a:prstGeom prst="rect">
            <a:avLst/>
          </a:prstGeom>
          <a:solidFill>
            <a:schemeClr val="bg1">
              <a:lumMod val="90000"/>
            </a:schemeClr>
          </a:solidFill>
          <a:ln w="63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The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tentative TRIM hearing is advertised on the TRIM notice.</a:t>
            </a:r>
          </a:p>
        </p:txBody>
      </p:sp>
      <p:sp>
        <p:nvSpPr>
          <p:cNvPr id="7" name="Rectangle 6">
            <a:extLst>
              <a:ext uri="{FF2B5EF4-FFF2-40B4-BE49-F238E27FC236}">
                <a16:creationId xmlns:a16="http://schemas.microsoft.com/office/drawing/2014/main" id="{07DC91F7-E425-424A-817A-56BCF364A4DC}"/>
              </a:ext>
            </a:extLst>
          </p:cNvPr>
          <p:cNvSpPr/>
          <p:nvPr/>
        </p:nvSpPr>
        <p:spPr>
          <a:xfrm>
            <a:off x="530087" y="3829878"/>
            <a:ext cx="10455965" cy="2597425"/>
          </a:xfrm>
          <a:prstGeom prst="rect">
            <a:avLst/>
          </a:prstGeom>
          <a:solidFill>
            <a:srgbClr val="ECECEC"/>
          </a:solidFill>
          <a:ln w="63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latin typeface="Segoe UI" panose="020B0502040204020203" pitchFamily="34" charset="0"/>
                <a:cs typeface="Segoe UI" panose="020B0502040204020203" pitchFamily="34" charset="0"/>
              </a:rPr>
              <a:t>The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final hearing must be advertised within </a:t>
            </a:r>
            <a:r>
              <a:rPr lang="en-US" sz="2400" b="1"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15 days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of adopting the tentative millage and budget.</a:t>
            </a:r>
          </a:p>
        </p:txBody>
      </p:sp>
      <p:grpSp>
        <p:nvGrpSpPr>
          <p:cNvPr id="34" name="Group 33">
            <a:extLst>
              <a:ext uri="{FF2B5EF4-FFF2-40B4-BE49-F238E27FC236}">
                <a16:creationId xmlns:a16="http://schemas.microsoft.com/office/drawing/2014/main" id="{A0E35252-B1EC-4335-9988-96DCBB58EDF3}"/>
              </a:ext>
            </a:extLst>
          </p:cNvPr>
          <p:cNvGrpSpPr/>
          <p:nvPr/>
        </p:nvGrpSpPr>
        <p:grpSpPr>
          <a:xfrm>
            <a:off x="655608" y="4651513"/>
            <a:ext cx="9826862" cy="1634989"/>
            <a:chOff x="961107" y="4935040"/>
            <a:chExt cx="6898414" cy="1305107"/>
          </a:xfrm>
        </p:grpSpPr>
        <p:sp>
          <p:nvSpPr>
            <p:cNvPr id="9" name="Rectangle 8">
              <a:extLst>
                <a:ext uri="{FF2B5EF4-FFF2-40B4-BE49-F238E27FC236}">
                  <a16:creationId xmlns:a16="http://schemas.microsoft.com/office/drawing/2014/main" id="{3B60D317-7FC5-4E7B-BB51-60FE98CD35E9}"/>
                </a:ext>
              </a:extLst>
            </p:cNvPr>
            <p:cNvSpPr/>
            <p:nvPr/>
          </p:nvSpPr>
          <p:spPr>
            <a:xfrm>
              <a:off x="961107" y="5553075"/>
              <a:ext cx="1391568" cy="4768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latin typeface="Segoe UI" panose="020B0502040204020203" pitchFamily="34" charset="0"/>
                  <a:cs typeface="Segoe UI" panose="020B0502040204020203" pitchFamily="34" charset="0"/>
                </a:rPr>
                <a:t>TENTATIVE MILLAGE &amp; BUDGET ADOPTED</a:t>
              </a:r>
            </a:p>
          </p:txBody>
        </p:sp>
        <p:sp>
          <p:nvSpPr>
            <p:cNvPr id="10" name="Rectangle 9">
              <a:extLst>
                <a:ext uri="{FF2B5EF4-FFF2-40B4-BE49-F238E27FC236}">
                  <a16:creationId xmlns:a16="http://schemas.microsoft.com/office/drawing/2014/main" id="{B70F266D-4B3C-4A7F-BD65-5B969F223901}"/>
                </a:ext>
              </a:extLst>
            </p:cNvPr>
            <p:cNvSpPr/>
            <p:nvPr/>
          </p:nvSpPr>
          <p:spPr>
            <a:xfrm>
              <a:off x="2374271" y="5676469"/>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1</a:t>
              </a:r>
              <a:endParaRPr lang="en-US" sz="800" b="1" dirty="0">
                <a:solidFill>
                  <a:srgbClr val="FFFFFF"/>
                </a:solidFill>
                <a:latin typeface="Segoe UI" panose="020B0502040204020203" pitchFamily="34" charset="0"/>
                <a:cs typeface="Segoe UI" panose="020B0502040204020203" pitchFamily="34" charset="0"/>
              </a:endParaRPr>
            </a:p>
          </p:txBody>
        </p:sp>
        <p:sp>
          <p:nvSpPr>
            <p:cNvPr id="15" name="Left Brace 14">
              <a:extLst>
                <a:ext uri="{FF2B5EF4-FFF2-40B4-BE49-F238E27FC236}">
                  <a16:creationId xmlns:a16="http://schemas.microsoft.com/office/drawing/2014/main" id="{F0C85DB8-58C6-47B2-ADD5-068D20B31B22}"/>
                </a:ext>
              </a:extLst>
            </p:cNvPr>
            <p:cNvSpPr/>
            <p:nvPr/>
          </p:nvSpPr>
          <p:spPr>
            <a:xfrm rot="5400000">
              <a:off x="4997135" y="2719612"/>
              <a:ext cx="228600" cy="5474329"/>
            </a:xfrm>
            <a:prstGeom prst="leftBrace">
              <a:avLst>
                <a:gd name="adj1" fmla="val 38820"/>
                <a:gd name="adj2" fmla="val 5033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6" name="Title 1">
              <a:extLst>
                <a:ext uri="{FF2B5EF4-FFF2-40B4-BE49-F238E27FC236}">
                  <a16:creationId xmlns:a16="http://schemas.microsoft.com/office/drawing/2014/main" id="{0DDC6911-3052-4D16-B22C-97C6C180BF94}"/>
                </a:ext>
              </a:extLst>
            </p:cNvPr>
            <p:cNvSpPr txBox="1">
              <a:spLocks/>
            </p:cNvSpPr>
            <p:nvPr/>
          </p:nvSpPr>
          <p:spPr bwMode="auto">
            <a:xfrm>
              <a:off x="3320735" y="4935040"/>
              <a:ext cx="3581400" cy="42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2000" b="1" dirty="0">
                  <a:latin typeface="Segoe UI" panose="020B0502040204020203" pitchFamily="34" charset="0"/>
                  <a:cs typeface="Segoe UI" panose="020B0502040204020203" pitchFamily="34" charset="0"/>
                </a:rPr>
                <a:t>final hearing advertisement</a:t>
              </a:r>
            </a:p>
          </p:txBody>
        </p:sp>
        <p:pic>
          <p:nvPicPr>
            <p:cNvPr id="17" name="Picture 16" descr="Icon&#10;&#10;Description automatically generated">
              <a:extLst>
                <a:ext uri="{FF2B5EF4-FFF2-40B4-BE49-F238E27FC236}">
                  <a16:creationId xmlns:a16="http://schemas.microsoft.com/office/drawing/2014/main" id="{3544E7DC-E6EB-4203-AB38-53BA1A4FD4C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87230" y="5113877"/>
              <a:ext cx="476867" cy="476867"/>
            </a:xfrm>
            <a:prstGeom prst="rect">
              <a:avLst/>
            </a:prstGeom>
            <a:effectLst>
              <a:outerShdw blurRad="50800" dist="38100" dir="8100000" algn="tr" rotWithShape="0">
                <a:prstClr val="black">
                  <a:alpha val="40000"/>
                </a:prstClr>
              </a:outerShdw>
            </a:effectLst>
          </p:spPr>
        </p:pic>
        <p:sp>
          <p:nvSpPr>
            <p:cNvPr id="19" name="Rectangle 18">
              <a:extLst>
                <a:ext uri="{FF2B5EF4-FFF2-40B4-BE49-F238E27FC236}">
                  <a16:creationId xmlns:a16="http://schemas.microsoft.com/office/drawing/2014/main" id="{8ADA3CEB-C58C-43ED-8164-C87230D842E9}"/>
                </a:ext>
              </a:extLst>
            </p:cNvPr>
            <p:cNvSpPr/>
            <p:nvPr/>
          </p:nvSpPr>
          <p:spPr>
            <a:xfrm>
              <a:off x="2741252" y="5676469"/>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2</a:t>
              </a:r>
              <a:endParaRPr lang="en-US" sz="800" b="1" dirty="0">
                <a:solidFill>
                  <a:srgbClr val="FFFFFF"/>
                </a:solidFill>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F27B9929-1DCA-4CCD-9BF3-9BEACD281D27}"/>
                </a:ext>
              </a:extLst>
            </p:cNvPr>
            <p:cNvSpPr/>
            <p:nvPr/>
          </p:nvSpPr>
          <p:spPr>
            <a:xfrm>
              <a:off x="3108233" y="5676469"/>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3</a:t>
              </a:r>
              <a:endParaRPr lang="en-US" sz="800" b="1" dirty="0">
                <a:solidFill>
                  <a:srgbClr val="FFFFFF"/>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D5DB13D5-630D-4EB4-B944-580B43FBA6DF}"/>
                </a:ext>
              </a:extLst>
            </p:cNvPr>
            <p:cNvSpPr/>
            <p:nvPr/>
          </p:nvSpPr>
          <p:spPr>
            <a:xfrm>
              <a:off x="3475214" y="5676469"/>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4</a:t>
              </a:r>
              <a:endParaRPr lang="en-US" sz="800" b="1" dirty="0">
                <a:solidFill>
                  <a:srgbClr val="FFFFFF"/>
                </a:solidFill>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6059DBC0-C31B-4E50-8420-49DD92B36E88}"/>
                </a:ext>
              </a:extLst>
            </p:cNvPr>
            <p:cNvSpPr/>
            <p:nvPr/>
          </p:nvSpPr>
          <p:spPr>
            <a:xfrm>
              <a:off x="3842195" y="5676469"/>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5</a:t>
              </a:r>
              <a:endParaRPr lang="en-US" sz="800" b="1" dirty="0">
                <a:solidFill>
                  <a:srgbClr val="FFFFFF"/>
                </a:solidFill>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71B05559-81AA-4557-A807-E08EDA5D9AF0}"/>
                </a:ext>
              </a:extLst>
            </p:cNvPr>
            <p:cNvSpPr/>
            <p:nvPr/>
          </p:nvSpPr>
          <p:spPr>
            <a:xfrm>
              <a:off x="4209176" y="5676469"/>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6</a:t>
              </a:r>
              <a:endParaRPr lang="en-US" sz="800" b="1" dirty="0">
                <a:solidFill>
                  <a:srgbClr val="FFFFFF"/>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A0A81355-DD3E-47ED-AC58-C9D74DBC3EE0}"/>
                </a:ext>
              </a:extLst>
            </p:cNvPr>
            <p:cNvSpPr/>
            <p:nvPr/>
          </p:nvSpPr>
          <p:spPr>
            <a:xfrm>
              <a:off x="4576157" y="5676469"/>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7</a:t>
              </a:r>
              <a:endParaRPr lang="en-US" sz="800" b="1" dirty="0">
                <a:solidFill>
                  <a:srgbClr val="FFFFFF"/>
                </a:solidFill>
                <a:latin typeface="Segoe UI" panose="020B0502040204020203" pitchFamily="34" charset="0"/>
                <a:cs typeface="Segoe UI" panose="020B0502040204020203" pitchFamily="34" charset="0"/>
              </a:endParaRPr>
            </a:p>
          </p:txBody>
        </p:sp>
        <p:sp>
          <p:nvSpPr>
            <p:cNvPr id="25" name="Rectangle 24">
              <a:extLst>
                <a:ext uri="{FF2B5EF4-FFF2-40B4-BE49-F238E27FC236}">
                  <a16:creationId xmlns:a16="http://schemas.microsoft.com/office/drawing/2014/main" id="{6D144D16-107E-4A09-B400-B5903FD51113}"/>
                </a:ext>
              </a:extLst>
            </p:cNvPr>
            <p:cNvSpPr/>
            <p:nvPr/>
          </p:nvSpPr>
          <p:spPr>
            <a:xfrm>
              <a:off x="4943138" y="5676469"/>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8</a:t>
              </a:r>
              <a:endParaRPr lang="en-US" sz="800" b="1" dirty="0">
                <a:solidFill>
                  <a:srgbClr val="FFFFFF"/>
                </a:solidFill>
                <a:latin typeface="Segoe UI" panose="020B0502040204020203" pitchFamily="34" charset="0"/>
                <a:cs typeface="Segoe UI" panose="020B0502040204020203" pitchFamily="34" charset="0"/>
              </a:endParaRPr>
            </a:p>
          </p:txBody>
        </p:sp>
        <p:sp>
          <p:nvSpPr>
            <p:cNvPr id="26" name="Rectangle 25">
              <a:extLst>
                <a:ext uri="{FF2B5EF4-FFF2-40B4-BE49-F238E27FC236}">
                  <a16:creationId xmlns:a16="http://schemas.microsoft.com/office/drawing/2014/main" id="{6826005C-2888-45C4-AA97-9E0479942A60}"/>
                </a:ext>
              </a:extLst>
            </p:cNvPr>
            <p:cNvSpPr/>
            <p:nvPr/>
          </p:nvSpPr>
          <p:spPr>
            <a:xfrm>
              <a:off x="5312250" y="5675043"/>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9</a:t>
              </a:r>
              <a:endParaRPr lang="en-US" sz="800" b="1" dirty="0">
                <a:solidFill>
                  <a:srgbClr val="FFFFFF"/>
                </a:solidFill>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4833DCB0-D66E-4383-BF0E-AFA67A7AA01D}"/>
                </a:ext>
              </a:extLst>
            </p:cNvPr>
            <p:cNvSpPr/>
            <p:nvPr/>
          </p:nvSpPr>
          <p:spPr>
            <a:xfrm>
              <a:off x="5679231" y="5675043"/>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10</a:t>
              </a:r>
              <a:endParaRPr lang="en-US" sz="800" b="1" dirty="0">
                <a:solidFill>
                  <a:srgbClr val="FFFFFF"/>
                </a:solidFill>
                <a:latin typeface="Segoe UI" panose="020B0502040204020203" pitchFamily="34" charset="0"/>
                <a:cs typeface="Segoe UI" panose="020B0502040204020203" pitchFamily="34" charset="0"/>
              </a:endParaRPr>
            </a:p>
          </p:txBody>
        </p:sp>
        <p:sp>
          <p:nvSpPr>
            <p:cNvPr id="28" name="Rectangle 27">
              <a:extLst>
                <a:ext uri="{FF2B5EF4-FFF2-40B4-BE49-F238E27FC236}">
                  <a16:creationId xmlns:a16="http://schemas.microsoft.com/office/drawing/2014/main" id="{5D6406F7-1241-415A-991F-2D2F11B584CE}"/>
                </a:ext>
              </a:extLst>
            </p:cNvPr>
            <p:cNvSpPr/>
            <p:nvPr/>
          </p:nvSpPr>
          <p:spPr>
            <a:xfrm>
              <a:off x="6046212" y="5675043"/>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11</a:t>
              </a:r>
              <a:endParaRPr lang="en-US" sz="800" b="1" dirty="0">
                <a:solidFill>
                  <a:srgbClr val="FFFFFF"/>
                </a:solidFill>
                <a:latin typeface="Segoe UI" panose="020B0502040204020203" pitchFamily="34" charset="0"/>
                <a:cs typeface="Segoe UI" panose="020B0502040204020203" pitchFamily="34" charset="0"/>
              </a:endParaRPr>
            </a:p>
          </p:txBody>
        </p:sp>
        <p:sp>
          <p:nvSpPr>
            <p:cNvPr id="29" name="Rectangle 28">
              <a:extLst>
                <a:ext uri="{FF2B5EF4-FFF2-40B4-BE49-F238E27FC236}">
                  <a16:creationId xmlns:a16="http://schemas.microsoft.com/office/drawing/2014/main" id="{298BE30B-AC2D-4037-ABB4-9D40E5A9B88E}"/>
                </a:ext>
              </a:extLst>
            </p:cNvPr>
            <p:cNvSpPr/>
            <p:nvPr/>
          </p:nvSpPr>
          <p:spPr>
            <a:xfrm>
              <a:off x="6413193" y="5675043"/>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12</a:t>
              </a:r>
              <a:endParaRPr lang="en-US" sz="800" b="1" dirty="0">
                <a:solidFill>
                  <a:srgbClr val="FFFFFF"/>
                </a:solidFill>
                <a:latin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30777450-6619-499F-B223-8AABCEB75763}"/>
                </a:ext>
              </a:extLst>
            </p:cNvPr>
            <p:cNvSpPr/>
            <p:nvPr/>
          </p:nvSpPr>
          <p:spPr>
            <a:xfrm>
              <a:off x="6780174" y="5675043"/>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13</a:t>
              </a:r>
              <a:endParaRPr lang="en-US" sz="800" b="1" dirty="0">
                <a:solidFill>
                  <a:srgbClr val="FFFFFF"/>
                </a:solidFill>
                <a:latin typeface="Segoe UI" panose="020B0502040204020203" pitchFamily="34" charset="0"/>
                <a:cs typeface="Segoe UI" panose="020B0502040204020203" pitchFamily="34" charset="0"/>
              </a:endParaRPr>
            </a:p>
          </p:txBody>
        </p:sp>
        <p:sp>
          <p:nvSpPr>
            <p:cNvPr id="31" name="Rectangle 30">
              <a:extLst>
                <a:ext uri="{FF2B5EF4-FFF2-40B4-BE49-F238E27FC236}">
                  <a16:creationId xmlns:a16="http://schemas.microsoft.com/office/drawing/2014/main" id="{90A83476-A21F-4126-AEB8-D0874FB30EA1}"/>
                </a:ext>
              </a:extLst>
            </p:cNvPr>
            <p:cNvSpPr/>
            <p:nvPr/>
          </p:nvSpPr>
          <p:spPr>
            <a:xfrm>
              <a:off x="7147155" y="5675043"/>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14</a:t>
              </a:r>
              <a:endParaRPr lang="en-US" sz="800" b="1" dirty="0">
                <a:solidFill>
                  <a:srgbClr val="FFFFFF"/>
                </a:solidFill>
                <a:latin typeface="Segoe UI" panose="020B0502040204020203" pitchFamily="34" charset="0"/>
                <a:cs typeface="Segoe UI" panose="020B0502040204020203" pitchFamily="34" charset="0"/>
              </a:endParaRPr>
            </a:p>
          </p:txBody>
        </p:sp>
        <p:sp>
          <p:nvSpPr>
            <p:cNvPr id="32" name="Rectangle 31">
              <a:extLst>
                <a:ext uri="{FF2B5EF4-FFF2-40B4-BE49-F238E27FC236}">
                  <a16:creationId xmlns:a16="http://schemas.microsoft.com/office/drawing/2014/main" id="{3D6F07B5-8A26-441C-8D71-C825ABC9E540}"/>
                </a:ext>
              </a:extLst>
            </p:cNvPr>
            <p:cNvSpPr/>
            <p:nvPr/>
          </p:nvSpPr>
          <p:spPr>
            <a:xfrm>
              <a:off x="7514136" y="5675043"/>
              <a:ext cx="34538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Segoe UI" panose="020B0502040204020203" pitchFamily="34" charset="0"/>
                  <a:cs typeface="Segoe UI" panose="020B0502040204020203" pitchFamily="34" charset="0"/>
                </a:rPr>
                <a:t>15</a:t>
              </a:r>
              <a:endParaRPr lang="en-US" sz="800" b="1" dirty="0">
                <a:solidFill>
                  <a:srgbClr val="FFFFFF"/>
                </a:solidFill>
                <a:latin typeface="Segoe UI" panose="020B0502040204020203" pitchFamily="34" charset="0"/>
                <a:cs typeface="Segoe UI" panose="020B0502040204020203" pitchFamily="34" charset="0"/>
              </a:endParaRPr>
            </a:p>
          </p:txBody>
        </p:sp>
        <p:sp>
          <p:nvSpPr>
            <p:cNvPr id="33" name="Title 1">
              <a:extLst>
                <a:ext uri="{FF2B5EF4-FFF2-40B4-BE49-F238E27FC236}">
                  <a16:creationId xmlns:a16="http://schemas.microsoft.com/office/drawing/2014/main" id="{C3AF4886-0488-4265-AE3C-AC6C68AC6919}"/>
                </a:ext>
              </a:extLst>
            </p:cNvPr>
            <p:cNvSpPr txBox="1">
              <a:spLocks/>
            </p:cNvSpPr>
            <p:nvPr/>
          </p:nvSpPr>
          <p:spPr bwMode="auto">
            <a:xfrm>
              <a:off x="3952217" y="5813312"/>
              <a:ext cx="2209800" cy="42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1400" b="1" dirty="0">
                  <a:solidFill>
                    <a:schemeClr val="tx2"/>
                  </a:solidFill>
                  <a:latin typeface="Segoe UI" panose="020B0502040204020203" pitchFamily="34" charset="0"/>
                  <a:cs typeface="Segoe UI" panose="020B0502040204020203" pitchFamily="34" charset="0"/>
                </a:rPr>
                <a:t>DAYS</a:t>
              </a:r>
            </a:p>
          </p:txBody>
        </p:sp>
      </p:grpSp>
      <p:pic>
        <p:nvPicPr>
          <p:cNvPr id="3" name="Picture 2">
            <a:extLst>
              <a:ext uri="{FF2B5EF4-FFF2-40B4-BE49-F238E27FC236}">
                <a16:creationId xmlns:a16="http://schemas.microsoft.com/office/drawing/2014/main" id="{FA937F6D-A2D6-AA45-1C40-1F99BF211932}"/>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318F30B7-22A2-ABFF-103A-9BF3F13056E7}"/>
              </a:ext>
            </a:extLst>
          </p:cNvPr>
          <p:cNvSpPr>
            <a:spLocks noGrp="1"/>
          </p:cNvSpPr>
          <p:nvPr>
            <p:ph type="sldNum" sz="quarter" idx="12"/>
          </p:nvPr>
        </p:nvSpPr>
        <p:spPr/>
        <p:txBody>
          <a:bodyPr/>
          <a:lstStyle/>
          <a:p>
            <a:pPr>
              <a:defRPr/>
            </a:pPr>
            <a:fld id="{B8190146-6B94-4DD3-ABD1-8A9DB2995F44}" type="slidenum">
              <a:rPr lang="en-US" smtClean="0"/>
              <a:pPr>
                <a:defRPr/>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49B23B-C389-4BB7-9DB3-F9D1289FC4B1}"/>
              </a:ext>
            </a:extLst>
          </p:cNvPr>
          <p:cNvSpPr>
            <a:spLocks noGrp="1"/>
          </p:cNvSpPr>
          <p:nvPr>
            <p:ph idx="1"/>
          </p:nvPr>
        </p:nvSpPr>
        <p:spPr>
          <a:xfrm>
            <a:off x="269782" y="2424023"/>
            <a:ext cx="11582912" cy="4190805"/>
          </a:xfrm>
        </p:spPr>
        <p:txBody>
          <a:bodyPr rtlCol="0">
            <a:normAutofit/>
          </a:bodyPr>
          <a:lstStyle/>
          <a:p>
            <a:pPr marL="109728" indent="0">
              <a:spcBef>
                <a:spcPts val="1200"/>
              </a:spcBef>
              <a:buNone/>
              <a:defRPr/>
            </a:pPr>
            <a:r>
              <a:rPr lang="en-US" sz="2400" dirty="0">
                <a:latin typeface="Segoe UI" panose="020B0502040204020203" pitchFamily="34" charset="0"/>
                <a:cs typeface="Segoe UI" panose="020B0502040204020203" pitchFamily="34" charset="0"/>
              </a:rPr>
              <a:t>The first issues discussed will be:</a:t>
            </a:r>
          </a:p>
          <a:p>
            <a:pPr marL="566928" indent="-457200">
              <a:spcBef>
                <a:spcPts val="1200"/>
              </a:spcBef>
              <a:defRPr/>
            </a:pPr>
            <a:r>
              <a:rPr lang="en-US" sz="2400" dirty="0">
                <a:latin typeface="Segoe UI" panose="020B0502040204020203" pitchFamily="34" charset="0"/>
                <a:cs typeface="Segoe UI" panose="020B0502040204020203" pitchFamily="34" charset="0"/>
              </a:rPr>
              <a:t>Percentage increase in millage over the rolled-back rate necessary to fund the budget, if any</a:t>
            </a:r>
          </a:p>
          <a:p>
            <a:pPr marL="566928" indent="-457200">
              <a:spcBef>
                <a:spcPts val="1200"/>
              </a:spcBef>
              <a:defRPr/>
            </a:pPr>
            <a:r>
              <a:rPr lang="en-US" sz="2400" dirty="0">
                <a:latin typeface="Segoe UI" panose="020B0502040204020203" pitchFamily="34" charset="0"/>
                <a:cs typeface="Segoe UI" panose="020B0502040204020203" pitchFamily="34" charset="0"/>
              </a:rPr>
              <a:t>Specific reasons why ad valorem tax revenues are increasing</a:t>
            </a: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sp>
        <p:nvSpPr>
          <p:cNvPr id="5" name="Title 1">
            <a:extLst>
              <a:ext uri="{FF2B5EF4-FFF2-40B4-BE49-F238E27FC236}">
                <a16:creationId xmlns:a16="http://schemas.microsoft.com/office/drawing/2014/main" id="{59EE86A8-FBDD-4638-90A0-64C3219FA51B}"/>
              </a:ext>
            </a:extLst>
          </p:cNvPr>
          <p:cNvSpPr>
            <a:spLocks noGrp="1"/>
          </p:cNvSpPr>
          <p:nvPr>
            <p:ph type="title"/>
          </p:nvPr>
        </p:nvSpPr>
        <p:spPr>
          <a:xfrm>
            <a:off x="569843" y="795881"/>
            <a:ext cx="11052313" cy="1237595"/>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Information</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At the Hearing</a:t>
            </a:r>
          </a:p>
        </p:txBody>
      </p:sp>
      <p:pic>
        <p:nvPicPr>
          <p:cNvPr id="4" name="Picture 3">
            <a:extLst>
              <a:ext uri="{FF2B5EF4-FFF2-40B4-BE49-F238E27FC236}">
                <a16:creationId xmlns:a16="http://schemas.microsoft.com/office/drawing/2014/main" id="{34250771-EFFD-CF4D-4203-D50C9EEF15F5}"/>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73D74689-D3D2-A1A1-C720-0D58CC52C29A}"/>
              </a:ext>
            </a:extLst>
          </p:cNvPr>
          <p:cNvSpPr>
            <a:spLocks noGrp="1"/>
          </p:cNvSpPr>
          <p:nvPr>
            <p:ph type="sldNum" sz="quarter" idx="12"/>
          </p:nvPr>
        </p:nvSpPr>
        <p:spPr/>
        <p:txBody>
          <a:bodyPr/>
          <a:lstStyle/>
          <a:p>
            <a:pPr>
              <a:defRPr/>
            </a:pPr>
            <a:fld id="{B8190146-6B94-4DD3-ABD1-8A9DB2995F44}" type="slidenum">
              <a:rPr lang="en-US" smtClean="0"/>
              <a:pPr>
                <a:defRPr/>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CA757101-AA48-47FC-AE6E-66F646656FCA}"/>
              </a:ext>
            </a:extLst>
          </p:cNvPr>
          <p:cNvSpPr>
            <a:spLocks noGrp="1" noChangeArrowheads="1"/>
          </p:cNvSpPr>
          <p:nvPr>
            <p:ph type="ctrTitle"/>
          </p:nvPr>
        </p:nvSpPr>
        <p:spPr>
          <a:xfrm>
            <a:off x="3124200" y="1742265"/>
            <a:ext cx="5943600" cy="1470025"/>
          </a:xfrm>
          <a:solidFill>
            <a:schemeClr val="bg1"/>
          </a:solidFill>
          <a:ln w="19050">
            <a:solidFill>
              <a:schemeClr val="accent1"/>
            </a:solidFill>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eaLnBrk="1" hangingPunct="1"/>
            <a:r>
              <a:rPr lang="en-US" altLang="en-US" b="1" dirty="0">
                <a:solidFill>
                  <a:srgbClr val="163962"/>
                </a:solidFill>
                <a:latin typeface="Segoe UI" panose="020B0502040204020203" pitchFamily="34" charset="0"/>
                <a:cs typeface="Segoe UI" panose="020B0502040204020203" pitchFamily="34" charset="0"/>
              </a:rPr>
              <a:t>TRIM Timetable </a:t>
            </a:r>
          </a:p>
        </p:txBody>
      </p:sp>
      <p:pic>
        <p:nvPicPr>
          <p:cNvPr id="3" name="Picture 2">
            <a:extLst>
              <a:ext uri="{FF2B5EF4-FFF2-40B4-BE49-F238E27FC236}">
                <a16:creationId xmlns:a16="http://schemas.microsoft.com/office/drawing/2014/main" id="{E15D0E44-229A-E242-380F-23D6AA5D4662}"/>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3C9534C1-1D7A-A704-FCD1-8D4B58603034}"/>
              </a:ext>
            </a:extLst>
          </p:cNvPr>
          <p:cNvSpPr>
            <a:spLocks noGrp="1"/>
          </p:cNvSpPr>
          <p:nvPr>
            <p:ph type="sldNum" sz="quarter" idx="12"/>
          </p:nvPr>
        </p:nvSpPr>
        <p:spPr>
          <a:xfrm>
            <a:off x="0" y="0"/>
            <a:ext cx="2032000" cy="365125"/>
          </a:xfrm>
        </p:spPr>
        <p:txBody>
          <a:bodyPr/>
          <a:lstStyle/>
          <a:p>
            <a:pPr>
              <a:defRPr/>
            </a:pPr>
            <a:fld id="{F68B2E3D-0EF2-448F-9F95-965A2D324DE0}" type="slidenum">
              <a:rPr lang="en-US" smtClean="0"/>
              <a:pPr>
                <a:defRPr/>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B61827-344F-450D-8111-493F3232950D}"/>
              </a:ext>
            </a:extLst>
          </p:cNvPr>
          <p:cNvSpPr/>
          <p:nvPr/>
        </p:nvSpPr>
        <p:spPr>
          <a:xfrm>
            <a:off x="768140" y="2361027"/>
            <a:ext cx="10655720" cy="1333195"/>
          </a:xfrm>
          <a:prstGeom prst="rect">
            <a:avLst/>
          </a:prstGeom>
          <a:solidFill>
            <a:schemeClr val="bg1">
              <a:lumMod val="90000"/>
            </a:schemeClr>
          </a:solidFill>
          <a:ln w="63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The general public may speak and ask questions before the governing body adopts any measures</a:t>
            </a:r>
            <a:r>
              <a:rPr lang="en-US" sz="2400" dirty="0">
                <a:solidFill>
                  <a:schemeClr val="tx2"/>
                </a:solidFill>
                <a:latin typeface="Segoe UI" panose="020B0502040204020203" pitchFamily="34" charset="0"/>
                <a:cs typeface="Segoe UI" panose="020B0502040204020203" pitchFamily="34" charset="0"/>
              </a:rPr>
              <a:t>. </a:t>
            </a:r>
            <a:endParaRPr lang="en-US" sz="2400" dirty="0">
              <a:solidFill>
                <a:schemeClr val="tx2"/>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6" name="Rectangle 5">
            <a:extLst>
              <a:ext uri="{FF2B5EF4-FFF2-40B4-BE49-F238E27FC236}">
                <a16:creationId xmlns:a16="http://schemas.microsoft.com/office/drawing/2014/main" id="{046589DA-A079-4F95-A87B-E667C4A8C664}"/>
              </a:ext>
            </a:extLst>
          </p:cNvPr>
          <p:cNvSpPr/>
          <p:nvPr/>
        </p:nvSpPr>
        <p:spPr>
          <a:xfrm>
            <a:off x="768140" y="3830055"/>
            <a:ext cx="10655720" cy="1197360"/>
          </a:xfrm>
          <a:prstGeom prst="rect">
            <a:avLst/>
          </a:prstGeom>
          <a:solidFill>
            <a:schemeClr val="bg1">
              <a:lumMod val="90000"/>
            </a:schemeClr>
          </a:solidFill>
          <a:ln w="63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The governing body must adopt its tentative or final millage rate before adopting its tentative or final budget.</a:t>
            </a:r>
            <a:endPar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7" name="Rectangle 6">
            <a:extLst>
              <a:ext uri="{FF2B5EF4-FFF2-40B4-BE49-F238E27FC236}">
                <a16:creationId xmlns:a16="http://schemas.microsoft.com/office/drawing/2014/main" id="{C417D160-0057-47C7-B148-23C943CB0A79}"/>
              </a:ext>
            </a:extLst>
          </p:cNvPr>
          <p:cNvSpPr/>
          <p:nvPr/>
        </p:nvSpPr>
        <p:spPr>
          <a:xfrm>
            <a:off x="2358779" y="5637489"/>
            <a:ext cx="7474440" cy="672547"/>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i="1"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Adopt millage first; adopt budget second.</a:t>
            </a:r>
          </a:p>
        </p:txBody>
      </p:sp>
      <p:pic>
        <p:nvPicPr>
          <p:cNvPr id="8" name="Picture 7" descr="Icon&#10;&#10;Description automatically generated">
            <a:extLst>
              <a:ext uri="{FF2B5EF4-FFF2-40B4-BE49-F238E27FC236}">
                <a16:creationId xmlns:a16="http://schemas.microsoft.com/office/drawing/2014/main" id="{91B8C441-BC02-48E4-B9E7-F01A16434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265" y="5438366"/>
            <a:ext cx="553396" cy="623753"/>
          </a:xfrm>
          <a:prstGeom prst="rect">
            <a:avLst/>
          </a:prstGeom>
        </p:spPr>
      </p:pic>
      <p:sp>
        <p:nvSpPr>
          <p:cNvPr id="10" name="Title 1">
            <a:extLst>
              <a:ext uri="{FF2B5EF4-FFF2-40B4-BE49-F238E27FC236}">
                <a16:creationId xmlns:a16="http://schemas.microsoft.com/office/drawing/2014/main" id="{9A9BFD8C-D973-3DD5-A9D0-C812AB63EC57}"/>
              </a:ext>
            </a:extLst>
          </p:cNvPr>
          <p:cNvSpPr>
            <a:spLocks noGrp="1"/>
          </p:cNvSpPr>
          <p:nvPr>
            <p:ph type="title"/>
          </p:nvPr>
        </p:nvSpPr>
        <p:spPr>
          <a:xfrm>
            <a:off x="569843" y="795881"/>
            <a:ext cx="11052313" cy="1237595"/>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Information</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At the Hearing</a:t>
            </a:r>
          </a:p>
        </p:txBody>
      </p:sp>
      <p:pic>
        <p:nvPicPr>
          <p:cNvPr id="3" name="Picture 2">
            <a:extLst>
              <a:ext uri="{FF2B5EF4-FFF2-40B4-BE49-F238E27FC236}">
                <a16:creationId xmlns:a16="http://schemas.microsoft.com/office/drawing/2014/main" id="{97C71163-8245-30D1-C6DB-242BF74B85AD}"/>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D84299E0-3059-15A1-ECE8-091074153165}"/>
              </a:ext>
            </a:extLst>
          </p:cNvPr>
          <p:cNvSpPr>
            <a:spLocks noGrp="1"/>
          </p:cNvSpPr>
          <p:nvPr>
            <p:ph type="sldNum" sz="quarter" idx="12"/>
          </p:nvPr>
        </p:nvSpPr>
        <p:spPr/>
        <p:txBody>
          <a:bodyPr/>
          <a:lstStyle/>
          <a:p>
            <a:pPr>
              <a:defRPr/>
            </a:pPr>
            <a:fld id="{B8190146-6B94-4DD3-ABD1-8A9DB2995F44}" type="slidenum">
              <a:rPr lang="en-US" smtClean="0"/>
              <a:pPr>
                <a:defRPr/>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7BD67E-157D-4192-BDC6-0EF05D2423EF}"/>
              </a:ext>
            </a:extLst>
          </p:cNvPr>
          <p:cNvSpPr>
            <a:spLocks noGrp="1"/>
          </p:cNvSpPr>
          <p:nvPr>
            <p:ph idx="1"/>
          </p:nvPr>
        </p:nvSpPr>
        <p:spPr>
          <a:xfrm>
            <a:off x="569843" y="2338258"/>
            <a:ext cx="11144829" cy="3723861"/>
          </a:xfrm>
        </p:spPr>
        <p:txBody>
          <a:bodyPr rtlCol="0">
            <a:normAutofit/>
          </a:bodyPr>
          <a:lstStyle/>
          <a:p>
            <a:pPr marL="109728" indent="0">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Each taxing authority levying a millage rate must publicly announce, before adopting the millage resolution: </a:t>
            </a:r>
          </a:p>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taxing authority’s name</a:t>
            </a:r>
          </a:p>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rolled-back rate</a:t>
            </a:r>
          </a:p>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percentage increase over the rolled-back rate</a:t>
            </a:r>
          </a:p>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millage rate to be levied</a:t>
            </a: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sp>
        <p:nvSpPr>
          <p:cNvPr id="7" name="Title 1">
            <a:extLst>
              <a:ext uri="{FF2B5EF4-FFF2-40B4-BE49-F238E27FC236}">
                <a16:creationId xmlns:a16="http://schemas.microsoft.com/office/drawing/2014/main" id="{4149D230-3987-C09A-99F4-70FE8C56704F}"/>
              </a:ext>
            </a:extLst>
          </p:cNvPr>
          <p:cNvSpPr>
            <a:spLocks noGrp="1"/>
          </p:cNvSpPr>
          <p:nvPr>
            <p:ph type="title"/>
          </p:nvPr>
        </p:nvSpPr>
        <p:spPr>
          <a:xfrm>
            <a:off x="569843" y="795881"/>
            <a:ext cx="11052313" cy="1237595"/>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Information</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At the Hearing</a:t>
            </a:r>
          </a:p>
        </p:txBody>
      </p:sp>
      <p:pic>
        <p:nvPicPr>
          <p:cNvPr id="4" name="Picture 3">
            <a:extLst>
              <a:ext uri="{FF2B5EF4-FFF2-40B4-BE49-F238E27FC236}">
                <a16:creationId xmlns:a16="http://schemas.microsoft.com/office/drawing/2014/main" id="{5978E5AE-A81E-6D40-70E0-74CE704B0BD0}"/>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EC33EEA6-29B2-81EC-5879-10F1AE1DB83F}"/>
              </a:ext>
            </a:extLst>
          </p:cNvPr>
          <p:cNvSpPr>
            <a:spLocks noGrp="1"/>
          </p:cNvSpPr>
          <p:nvPr>
            <p:ph type="sldNum" sz="quarter" idx="12"/>
          </p:nvPr>
        </p:nvSpPr>
        <p:spPr/>
        <p:txBody>
          <a:bodyPr/>
          <a:lstStyle/>
          <a:p>
            <a:pPr>
              <a:defRPr/>
            </a:pPr>
            <a:fld id="{B8190146-6B94-4DD3-ABD1-8A9DB2995F44}" type="slidenum">
              <a:rPr lang="en-US" smtClean="0"/>
              <a:pPr>
                <a:defRPr/>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E2501F-AE54-4287-A662-CDE0895917EB}"/>
              </a:ext>
            </a:extLst>
          </p:cNvPr>
          <p:cNvSpPr>
            <a:spLocks noGrp="1"/>
          </p:cNvSpPr>
          <p:nvPr>
            <p:ph idx="1"/>
          </p:nvPr>
        </p:nvSpPr>
        <p:spPr>
          <a:xfrm>
            <a:off x="680485" y="2357887"/>
            <a:ext cx="11052313" cy="3796748"/>
          </a:xfrm>
        </p:spPr>
        <p:txBody>
          <a:bodyPr rtlCol="0">
            <a:normAutofit/>
          </a:bodyPr>
          <a:lstStyle/>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tentative millage rate cannot exceed the proposed millage rate unless the PA mails each taxpayer a revised TRIM notice at the TA’s expense.</a:t>
            </a:r>
          </a:p>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final millage rate cannot exceed the tentatively adopted millage rate. </a:t>
            </a:r>
          </a:p>
          <a:p>
            <a:pPr marL="566928" indent="-457200">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TRIM process must be completed within 101 days.</a:t>
            </a:r>
          </a:p>
          <a:p>
            <a:pPr marL="452628" indent="-342900">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a:p>
            <a:pPr marL="452628" indent="-342900">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sp>
        <p:nvSpPr>
          <p:cNvPr id="7" name="Title 1">
            <a:extLst>
              <a:ext uri="{FF2B5EF4-FFF2-40B4-BE49-F238E27FC236}">
                <a16:creationId xmlns:a16="http://schemas.microsoft.com/office/drawing/2014/main" id="{21455F25-353C-2728-5E35-73CD16C6DAFA}"/>
              </a:ext>
            </a:extLst>
          </p:cNvPr>
          <p:cNvSpPr>
            <a:spLocks noGrp="1"/>
          </p:cNvSpPr>
          <p:nvPr>
            <p:ph type="title"/>
          </p:nvPr>
        </p:nvSpPr>
        <p:spPr>
          <a:xfrm>
            <a:off x="569843" y="795881"/>
            <a:ext cx="11052313" cy="1237595"/>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Information</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At the Hearing</a:t>
            </a:r>
          </a:p>
        </p:txBody>
      </p:sp>
      <p:pic>
        <p:nvPicPr>
          <p:cNvPr id="4" name="Picture 3">
            <a:extLst>
              <a:ext uri="{FF2B5EF4-FFF2-40B4-BE49-F238E27FC236}">
                <a16:creationId xmlns:a16="http://schemas.microsoft.com/office/drawing/2014/main" id="{8C86E441-1932-AA08-2986-4D10510DF467}"/>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57768C31-D412-C96E-616C-F3891E333690}"/>
              </a:ext>
            </a:extLst>
          </p:cNvPr>
          <p:cNvSpPr>
            <a:spLocks noGrp="1"/>
          </p:cNvSpPr>
          <p:nvPr>
            <p:ph type="sldNum" sz="quarter" idx="12"/>
          </p:nvPr>
        </p:nvSpPr>
        <p:spPr/>
        <p:txBody>
          <a:bodyPr/>
          <a:lstStyle/>
          <a:p>
            <a:pPr>
              <a:defRPr/>
            </a:pPr>
            <a:fld id="{B8190146-6B94-4DD3-ABD1-8A9DB2995F44}" type="slidenum">
              <a:rPr lang="en-US" smtClean="0"/>
              <a:pPr>
                <a:defRPr/>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ontent Placeholder 2">
            <a:extLst>
              <a:ext uri="{FF2B5EF4-FFF2-40B4-BE49-F238E27FC236}">
                <a16:creationId xmlns:a16="http://schemas.microsoft.com/office/drawing/2014/main" id="{BF50326F-A203-44E0-8E85-CB231D14BEF9}"/>
              </a:ext>
            </a:extLst>
          </p:cNvPr>
          <p:cNvSpPr>
            <a:spLocks noGrp="1" noChangeArrowheads="1"/>
          </p:cNvSpPr>
          <p:nvPr>
            <p:ph idx="1"/>
          </p:nvPr>
        </p:nvSpPr>
        <p:spPr>
          <a:xfrm>
            <a:off x="569843" y="2513787"/>
            <a:ext cx="10336696" cy="3326296"/>
          </a:xfrm>
        </p:spPr>
        <p:txBody>
          <a:bodyPr/>
          <a:lstStyle/>
          <a:p>
            <a:pPr marL="109538" indent="0">
              <a:buNone/>
            </a:pPr>
            <a:r>
              <a:rPr lang="en-US" altLang="en-US" sz="2400" dirty="0">
                <a:latin typeface="Segoe UI" panose="020B0502040204020203" pitchFamily="34" charset="0"/>
                <a:ea typeface="Open Sans Semibold" pitchFamily="2" charset="0"/>
                <a:cs typeface="Segoe UI" panose="020B0502040204020203" pitchFamily="34" charset="0"/>
              </a:rPr>
              <a:t>The TA cannot levy any millage until its governing board has approved a resolution or ordinance.</a:t>
            </a:r>
          </a:p>
          <a:p>
            <a:pPr marL="109538" indent="0">
              <a:buNone/>
            </a:pPr>
            <a:endParaRPr lang="en-US" altLang="en-US" sz="2400" dirty="0">
              <a:latin typeface="Segoe UI" panose="020B0502040204020203" pitchFamily="34" charset="0"/>
              <a:ea typeface="Open Sans Semibold" pitchFamily="2" charset="0"/>
              <a:cs typeface="Segoe UI" panose="020B0502040204020203" pitchFamily="34" charset="0"/>
            </a:endParaRPr>
          </a:p>
          <a:p>
            <a:pPr marL="109538" indent="0">
              <a:buNone/>
            </a:pPr>
            <a:endParaRPr lang="en-US" altLang="en-US" sz="2400" dirty="0">
              <a:solidFill>
                <a:schemeClr val="tx2"/>
              </a:solidFill>
              <a:latin typeface="Segoe UI" panose="020B0502040204020203" pitchFamily="34" charset="0"/>
              <a:ea typeface="Open Sans Semibold" pitchFamily="2" charset="0"/>
              <a:cs typeface="Segoe UI" panose="020B0502040204020203" pitchFamily="34" charset="0"/>
            </a:endParaRPr>
          </a:p>
          <a:p>
            <a:pPr marL="109538" indent="0">
              <a:buNone/>
            </a:pPr>
            <a:endParaRPr lang="en-US" altLang="en-US" sz="2400" dirty="0">
              <a:latin typeface="Segoe UI" panose="020B0502040204020203" pitchFamily="34" charset="0"/>
              <a:ea typeface="Open Sans Semibold" pitchFamily="2" charset="0"/>
              <a:cs typeface="Segoe UI" panose="020B0502040204020203" pitchFamily="34" charset="0"/>
            </a:endParaRPr>
          </a:p>
        </p:txBody>
      </p:sp>
      <p:sp>
        <p:nvSpPr>
          <p:cNvPr id="6" name="Title 1">
            <a:extLst>
              <a:ext uri="{FF2B5EF4-FFF2-40B4-BE49-F238E27FC236}">
                <a16:creationId xmlns:a16="http://schemas.microsoft.com/office/drawing/2014/main" id="{B7F5DCC7-ECFA-C013-EAFA-BE8D5C23C130}"/>
              </a:ext>
            </a:extLst>
          </p:cNvPr>
          <p:cNvSpPr>
            <a:spLocks noGrp="1"/>
          </p:cNvSpPr>
          <p:nvPr>
            <p:ph type="title"/>
          </p:nvPr>
        </p:nvSpPr>
        <p:spPr>
          <a:xfrm>
            <a:off x="569843" y="795881"/>
            <a:ext cx="11052313" cy="1237595"/>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Information</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At the Hearing</a:t>
            </a:r>
          </a:p>
        </p:txBody>
      </p:sp>
      <p:pic>
        <p:nvPicPr>
          <p:cNvPr id="3" name="Picture 2">
            <a:extLst>
              <a:ext uri="{FF2B5EF4-FFF2-40B4-BE49-F238E27FC236}">
                <a16:creationId xmlns:a16="http://schemas.microsoft.com/office/drawing/2014/main" id="{7166AC3C-B1E8-C8EB-2540-71C25F965B05}"/>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01B70957-5CC5-82B6-8A0E-5470DD933BD1}"/>
              </a:ext>
            </a:extLst>
          </p:cNvPr>
          <p:cNvSpPr>
            <a:spLocks noGrp="1"/>
          </p:cNvSpPr>
          <p:nvPr>
            <p:ph type="sldNum" sz="quarter" idx="12"/>
          </p:nvPr>
        </p:nvSpPr>
        <p:spPr/>
        <p:txBody>
          <a:bodyPr/>
          <a:lstStyle/>
          <a:p>
            <a:pPr>
              <a:defRPr/>
            </a:pPr>
            <a:fld id="{B8190146-6B94-4DD3-ABD1-8A9DB2995F44}" type="slidenum">
              <a:rPr lang="en-US" smtClean="0"/>
              <a:pPr>
                <a:defRPr/>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61DFAEC9-CBDE-440C-A80D-12C01C2D65DA}"/>
              </a:ext>
            </a:extLst>
          </p:cNvPr>
          <p:cNvSpPr>
            <a:spLocks noGrp="1" noChangeArrowheads="1"/>
          </p:cNvSpPr>
          <p:nvPr>
            <p:ph type="title"/>
          </p:nvPr>
        </p:nvSpPr>
        <p:spPr>
          <a:xfrm>
            <a:off x="163902" y="826997"/>
            <a:ext cx="11826815" cy="123759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Executive Order for State of Emergency</a:t>
            </a:r>
            <a:endPar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3" name="Content Placeholder 2">
            <a:extLst>
              <a:ext uri="{FF2B5EF4-FFF2-40B4-BE49-F238E27FC236}">
                <a16:creationId xmlns:a16="http://schemas.microsoft.com/office/drawing/2014/main" id="{144AED1D-FC9A-4CAF-863B-5A18A87C11E2}"/>
              </a:ext>
            </a:extLst>
          </p:cNvPr>
          <p:cNvSpPr>
            <a:spLocks noGrp="1"/>
          </p:cNvSpPr>
          <p:nvPr>
            <p:ph idx="1"/>
          </p:nvPr>
        </p:nvSpPr>
        <p:spPr>
          <a:xfrm>
            <a:off x="591721" y="1874807"/>
            <a:ext cx="11157455" cy="4306957"/>
          </a:xfrm>
        </p:spPr>
        <p:txBody>
          <a:bodyPr rtlCol="0">
            <a:noAutofit/>
          </a:bodyPr>
          <a:lstStyle/>
          <a:p>
            <a:pPr marL="0" indent="0">
              <a:buNone/>
              <a:defRPr/>
            </a:pPr>
            <a:r>
              <a:rPr lang="en-US" sz="2400" b="1" dirty="0">
                <a:latin typeface="Segoe UI" panose="020B0502040204020203" pitchFamily="34" charset="0"/>
                <a:cs typeface="Segoe UI" panose="020B0502040204020203" pitchFamily="34" charset="0"/>
              </a:rPr>
              <a:t>Executive Order</a:t>
            </a:r>
          </a:p>
          <a:p>
            <a:pPr marL="0" indent="0">
              <a:buNone/>
              <a:defRPr/>
            </a:pPr>
            <a:r>
              <a:rPr lang="en-US" sz="2400" dirty="0">
                <a:latin typeface="Segoe UI" panose="020B0502040204020203" pitchFamily="34" charset="0"/>
                <a:cs typeface="Segoe UI" panose="020B0502040204020203" pitchFamily="34" charset="0"/>
              </a:rPr>
              <a:t>In the event of a state of emergency declared because of an imminent tropical storm, hurricane, or other calamity, the governor of the State of Florida will issue an executive order. The executive order will provide pertinent information and guidance such as:</a:t>
            </a:r>
          </a:p>
          <a:p>
            <a:pPr marL="630238" indent="-346075">
              <a:defRPr/>
            </a:pPr>
            <a:r>
              <a:rPr lang="en-US" sz="2400" dirty="0">
                <a:latin typeface="Segoe UI" panose="020B0502040204020203" pitchFamily="34" charset="0"/>
                <a:cs typeface="Segoe UI" panose="020B0502040204020203" pitchFamily="34" charset="0"/>
              </a:rPr>
              <a:t>A list of the counties or areas impacted by the emergency event</a:t>
            </a:r>
          </a:p>
          <a:p>
            <a:pPr marL="630238" indent="-346075">
              <a:defRPr/>
            </a:pPr>
            <a:r>
              <a:rPr lang="en-US" sz="2400" dirty="0">
                <a:latin typeface="Segoe UI" panose="020B0502040204020203" pitchFamily="34" charset="0"/>
                <a:cs typeface="Segoe UI" panose="020B0502040204020203" pitchFamily="34" charset="0"/>
              </a:rPr>
              <a:t>Suspension of the effect of any statute, rule, or order that would prevent, hinder, or delay any action necessary to cope with the emergency</a:t>
            </a: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pic>
        <p:nvPicPr>
          <p:cNvPr id="4" name="Picture 3">
            <a:extLst>
              <a:ext uri="{FF2B5EF4-FFF2-40B4-BE49-F238E27FC236}">
                <a16:creationId xmlns:a16="http://schemas.microsoft.com/office/drawing/2014/main" id="{809F0949-8040-3E43-3510-A7C52DC993D3}"/>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4EF77332-6F37-39DA-9656-4F30A6C97F02}"/>
              </a:ext>
            </a:extLst>
          </p:cNvPr>
          <p:cNvSpPr>
            <a:spLocks noGrp="1"/>
          </p:cNvSpPr>
          <p:nvPr>
            <p:ph type="sldNum" sz="quarter" idx="12"/>
          </p:nvPr>
        </p:nvSpPr>
        <p:spPr/>
        <p:txBody>
          <a:bodyPr/>
          <a:lstStyle/>
          <a:p>
            <a:pPr>
              <a:defRPr/>
            </a:pPr>
            <a:fld id="{B8190146-6B94-4DD3-ABD1-8A9DB2995F44}" type="slidenum">
              <a:rPr lang="en-US" smtClean="0"/>
              <a:pPr>
                <a:defRPr/>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5E41B0-781C-401D-BECA-F2EB7EE04F05}"/>
              </a:ext>
            </a:extLst>
          </p:cNvPr>
          <p:cNvSpPr>
            <a:spLocks noGrp="1"/>
          </p:cNvSpPr>
          <p:nvPr>
            <p:ph idx="1"/>
          </p:nvPr>
        </p:nvSpPr>
        <p:spPr>
          <a:xfrm>
            <a:off x="536874" y="1856571"/>
            <a:ext cx="11118252" cy="4354823"/>
          </a:xfrm>
        </p:spPr>
        <p:txBody>
          <a:bodyPr rtlCol="0">
            <a:normAutofit/>
          </a:bodyPr>
          <a:lstStyle/>
          <a:p>
            <a:pPr marL="0" indent="0">
              <a:buNone/>
              <a:defRPr/>
            </a:pPr>
            <a:r>
              <a:rPr lang="en-US" sz="2400" b="1" dirty="0">
                <a:latin typeface="Segoe UI" panose="020B0502040204020203" pitchFamily="34" charset="0"/>
                <a:cs typeface="Segoe UI" panose="020B0502040204020203" pitchFamily="34" charset="0"/>
              </a:rPr>
              <a:t>Department Emergency Order</a:t>
            </a:r>
          </a:p>
          <a:p>
            <a:pPr marL="0" indent="0">
              <a:buNone/>
              <a:defRPr/>
            </a:pPr>
            <a:r>
              <a:rPr lang="en-US" sz="2400" dirty="0">
                <a:latin typeface="Segoe UI" panose="020B0502040204020203" pitchFamily="34" charset="0"/>
                <a:cs typeface="Segoe UI" panose="020B0502040204020203" pitchFamily="34" charset="0"/>
              </a:rPr>
              <a:t>The executive director of the Department will in turn issue an emergency order to implement the provisions of the governor’s order. The emergency order will provide specific guidance for the TRIM process, such as:</a:t>
            </a:r>
          </a:p>
          <a:p>
            <a:pPr marL="690563" indent="-346075">
              <a:defRPr/>
            </a:pPr>
            <a:r>
              <a:rPr lang="en-US" sz="2400" dirty="0">
                <a:latin typeface="Segoe UI" panose="020B0502040204020203" pitchFamily="34" charset="0"/>
                <a:cs typeface="Segoe UI" panose="020B0502040204020203" pitchFamily="34" charset="0"/>
              </a:rPr>
              <a:t>A list of the counties impacted</a:t>
            </a:r>
          </a:p>
          <a:p>
            <a:pPr marL="690563" indent="-346075">
              <a:defRPr/>
            </a:pPr>
            <a:r>
              <a:rPr lang="en-US" sz="2400" dirty="0">
                <a:latin typeface="Segoe UI" panose="020B0502040204020203" pitchFamily="34" charset="0"/>
                <a:cs typeface="Segoe UI" panose="020B0502040204020203" pitchFamily="34" charset="0"/>
              </a:rPr>
              <a:t>Extension of TRIM timelines</a:t>
            </a:r>
          </a:p>
          <a:p>
            <a:pPr marL="690563" indent="-346075">
              <a:defRPr/>
            </a:pPr>
            <a:r>
              <a:rPr lang="en-US" sz="2400" dirty="0">
                <a:latin typeface="Segoe UI" panose="020B0502040204020203" pitchFamily="34" charset="0"/>
                <a:cs typeface="Segoe UI" panose="020B0502040204020203" pitchFamily="34" charset="0"/>
              </a:rPr>
              <a:t>Temporarily waived TRIM compliance requirements</a:t>
            </a:r>
          </a:p>
          <a:p>
            <a:pPr marL="690563" indent="-346075">
              <a:defRPr/>
            </a:pPr>
            <a:r>
              <a:rPr lang="en-US" sz="2400" dirty="0">
                <a:latin typeface="Segoe UI" panose="020B0502040204020203" pitchFamily="34" charset="0"/>
                <a:cs typeface="Segoe UI" panose="020B0502040204020203" pitchFamily="34" charset="0"/>
              </a:rPr>
              <a:t>Specific guidance related to TRIM hearing and advertising requirements</a:t>
            </a:r>
          </a:p>
          <a:p>
            <a:pPr marL="0" indent="0">
              <a:buNone/>
              <a:defRPr/>
            </a:pPr>
            <a:endParaRPr lang="en-US" sz="2400" dirty="0">
              <a:latin typeface="Segoe UI" panose="020B0502040204020203" pitchFamily="34" charset="0"/>
              <a:cs typeface="Segoe UI" panose="020B0502040204020203" pitchFamily="34" charset="0"/>
            </a:endParaRPr>
          </a:p>
        </p:txBody>
      </p:sp>
      <p:sp>
        <p:nvSpPr>
          <p:cNvPr id="7" name="Title 1">
            <a:extLst>
              <a:ext uri="{FF2B5EF4-FFF2-40B4-BE49-F238E27FC236}">
                <a16:creationId xmlns:a16="http://schemas.microsoft.com/office/drawing/2014/main" id="{83FA88A9-6C02-25D4-95D8-8927CBDD31C6}"/>
              </a:ext>
            </a:extLst>
          </p:cNvPr>
          <p:cNvSpPr>
            <a:spLocks noGrp="1" noChangeArrowheads="1"/>
          </p:cNvSpPr>
          <p:nvPr>
            <p:ph type="title"/>
          </p:nvPr>
        </p:nvSpPr>
        <p:spPr>
          <a:xfrm>
            <a:off x="163902" y="826997"/>
            <a:ext cx="11826815" cy="123759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Executive Order for State of Emergency</a:t>
            </a:r>
            <a:endPar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endParaRPr>
          </a:p>
        </p:txBody>
      </p:sp>
      <p:pic>
        <p:nvPicPr>
          <p:cNvPr id="4" name="Picture 3">
            <a:extLst>
              <a:ext uri="{FF2B5EF4-FFF2-40B4-BE49-F238E27FC236}">
                <a16:creationId xmlns:a16="http://schemas.microsoft.com/office/drawing/2014/main" id="{5C1DA053-E636-4C5A-15FB-9BCF694C1CDA}"/>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9CFF460D-4F1D-44A5-D813-BCC451362EDF}"/>
              </a:ext>
            </a:extLst>
          </p:cNvPr>
          <p:cNvSpPr>
            <a:spLocks noGrp="1"/>
          </p:cNvSpPr>
          <p:nvPr>
            <p:ph type="sldNum" sz="quarter" idx="12"/>
          </p:nvPr>
        </p:nvSpPr>
        <p:spPr/>
        <p:txBody>
          <a:bodyPr/>
          <a:lstStyle/>
          <a:p>
            <a:pPr>
              <a:defRPr/>
            </a:pPr>
            <a:fld id="{B8190146-6B94-4DD3-ABD1-8A9DB2995F44}" type="slidenum">
              <a:rPr lang="en-US" smtClean="0"/>
              <a:pPr>
                <a:defRPr/>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1B549BF2-3D96-4479-8D19-084C26F28CC0}"/>
              </a:ext>
            </a:extLst>
          </p:cNvPr>
          <p:cNvSpPr>
            <a:spLocks noGrp="1" noChangeArrowheads="1"/>
          </p:cNvSpPr>
          <p:nvPr>
            <p:ph type="ctrTitle"/>
          </p:nvPr>
        </p:nvSpPr>
        <p:spPr>
          <a:xfrm>
            <a:off x="2986177" y="1958975"/>
            <a:ext cx="5943600" cy="1470025"/>
          </a:xfrm>
          <a:solidFill>
            <a:schemeClr val="bg1"/>
          </a:solidFill>
          <a:ln w="19050">
            <a:solidFill>
              <a:schemeClr val="accent1"/>
            </a:solidFill>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TRIM Advertising Requirements </a:t>
            </a:r>
          </a:p>
        </p:txBody>
      </p:sp>
      <p:pic>
        <p:nvPicPr>
          <p:cNvPr id="3" name="Picture 2">
            <a:extLst>
              <a:ext uri="{FF2B5EF4-FFF2-40B4-BE49-F238E27FC236}">
                <a16:creationId xmlns:a16="http://schemas.microsoft.com/office/drawing/2014/main" id="{C4EECCDF-D7DA-AC66-F809-347A0568986B}"/>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00DD0904-657E-FA64-08C7-599FBCF5D402}"/>
              </a:ext>
            </a:extLst>
          </p:cNvPr>
          <p:cNvSpPr>
            <a:spLocks noGrp="1"/>
          </p:cNvSpPr>
          <p:nvPr>
            <p:ph type="sldNum" sz="quarter" idx="12"/>
          </p:nvPr>
        </p:nvSpPr>
        <p:spPr>
          <a:xfrm>
            <a:off x="0" y="-79960"/>
            <a:ext cx="2032000" cy="365125"/>
          </a:xfrm>
        </p:spPr>
        <p:txBody>
          <a:bodyPr/>
          <a:lstStyle/>
          <a:p>
            <a:pPr>
              <a:defRPr/>
            </a:pPr>
            <a:fld id="{F68B2E3D-0EF2-448F-9F95-965A2D324DE0}" type="slidenum">
              <a:rPr lang="en-US" smtClean="0"/>
              <a:pPr>
                <a:defRPr/>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D3FD8775-3419-4270-9D71-B1AD718E5143}"/>
              </a:ext>
            </a:extLst>
          </p:cNvPr>
          <p:cNvSpPr>
            <a:spLocks noGrp="1" noChangeArrowheads="1"/>
          </p:cNvSpPr>
          <p:nvPr>
            <p:ph type="title"/>
          </p:nvPr>
        </p:nvSpPr>
        <p:spPr>
          <a:xfrm>
            <a:off x="662608" y="842639"/>
            <a:ext cx="10866783" cy="123759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3" name="Content Placeholder 2">
            <a:extLst>
              <a:ext uri="{FF2B5EF4-FFF2-40B4-BE49-F238E27FC236}">
                <a16:creationId xmlns:a16="http://schemas.microsoft.com/office/drawing/2014/main" id="{B9393ED8-DA91-4651-A2B5-C9D5D5EC0491}"/>
              </a:ext>
            </a:extLst>
          </p:cNvPr>
          <p:cNvSpPr>
            <a:spLocks noGrp="1"/>
          </p:cNvSpPr>
          <p:nvPr>
            <p:ph idx="1"/>
          </p:nvPr>
        </p:nvSpPr>
        <p:spPr>
          <a:xfrm>
            <a:off x="352146" y="1998453"/>
            <a:ext cx="11284888" cy="4112451"/>
          </a:xfrm>
        </p:spPr>
        <p:txBody>
          <a:bodyPr rtlCol="0">
            <a:normAutofit/>
          </a:bodyPr>
          <a:lstStyle/>
          <a:p>
            <a:pPr marL="109728" indent="0">
              <a:lnSpc>
                <a:spcPct val="100000"/>
              </a:lnSpc>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Taxing authorities must select the appropriate advertisement to announce the final TRIM hearing.</a:t>
            </a:r>
          </a:p>
          <a:p>
            <a:pPr marL="109728" indent="0">
              <a:lnSpc>
                <a:spcPct val="100000"/>
              </a:lnSpc>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a:p>
            <a:pPr marL="109728" indent="0">
              <a:lnSpc>
                <a:spcPct val="100000"/>
              </a:lnSpc>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Advertisements shall be published as provided in chapter 50, Florida Statutes. The TRIM ads may be placed in a newspaper of general circulation in the county or in its geographically limited insert. The insert must circulate in the geographic boundaries that include the taxing authority’s geographic boundaries </a:t>
            </a:r>
            <a:br>
              <a:rPr lang="en-US" sz="2400" dirty="0">
                <a:latin typeface="Segoe UI" panose="020B0502040204020203" pitchFamily="34" charset="0"/>
                <a:ea typeface="Open Sans Semibold" panose="020B0706030804020204" pitchFamily="34" charset="0"/>
                <a:cs typeface="Segoe UI" panose="020B0502040204020203" pitchFamily="34" charset="0"/>
              </a:rPr>
            </a:br>
            <a:r>
              <a:rPr lang="en-US" sz="2400" dirty="0">
                <a:latin typeface="Segoe UI" panose="020B0502040204020203" pitchFamily="34" charset="0"/>
                <a:ea typeface="Open Sans Semibold" panose="020B0706030804020204" pitchFamily="34" charset="0"/>
                <a:cs typeface="Segoe UI" panose="020B0502040204020203" pitchFamily="34" charset="0"/>
              </a:rPr>
              <a:t>(s. 200.065(3)(h), F.S.).</a:t>
            </a:r>
          </a:p>
          <a:p>
            <a:pPr marL="109728" indent="0">
              <a:lnSpc>
                <a:spcPct val="100000"/>
              </a:lnSpc>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pic>
        <p:nvPicPr>
          <p:cNvPr id="4" name="Picture 3">
            <a:extLst>
              <a:ext uri="{FF2B5EF4-FFF2-40B4-BE49-F238E27FC236}">
                <a16:creationId xmlns:a16="http://schemas.microsoft.com/office/drawing/2014/main" id="{47A26FBD-E2FC-42B6-4CD9-D554B0F00939}"/>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78A4173C-A132-4E42-0936-9E14E6197513}"/>
              </a:ext>
            </a:extLst>
          </p:cNvPr>
          <p:cNvSpPr>
            <a:spLocks noGrp="1"/>
          </p:cNvSpPr>
          <p:nvPr>
            <p:ph type="sldNum" sz="quarter" idx="12"/>
          </p:nvPr>
        </p:nvSpPr>
        <p:spPr/>
        <p:txBody>
          <a:bodyPr/>
          <a:lstStyle/>
          <a:p>
            <a:pPr>
              <a:defRPr/>
            </a:pPr>
            <a:fld id="{B8190146-6B94-4DD3-ABD1-8A9DB2995F44}" type="slidenum">
              <a:rPr lang="en-US" smtClean="0"/>
              <a:pPr>
                <a:defRPr/>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Content Placeholder 2">
            <a:extLst>
              <a:ext uri="{FF2B5EF4-FFF2-40B4-BE49-F238E27FC236}">
                <a16:creationId xmlns:a16="http://schemas.microsoft.com/office/drawing/2014/main" id="{DE59D2BA-842B-4436-9449-44B5E519CC09}"/>
              </a:ext>
            </a:extLst>
          </p:cNvPr>
          <p:cNvSpPr>
            <a:spLocks noGrp="1" noChangeArrowheads="1"/>
          </p:cNvSpPr>
          <p:nvPr>
            <p:ph idx="1"/>
          </p:nvPr>
        </p:nvSpPr>
        <p:spPr>
          <a:xfrm>
            <a:off x="1030357" y="1983680"/>
            <a:ext cx="9821673" cy="4092691"/>
          </a:xfrm>
        </p:spPr>
        <p:txBody>
          <a:bodyPr/>
          <a:lstStyle/>
          <a:p>
            <a:pPr marL="0" indent="0">
              <a:lnSpc>
                <a:spcPct val="80000"/>
              </a:lnSpc>
              <a:spcBef>
                <a:spcPct val="0"/>
              </a:spcBef>
              <a:buNone/>
            </a:pPr>
            <a:r>
              <a:rPr lang="en-US" altLang="en-US" sz="2400" dirty="0">
                <a:latin typeface="Segoe UI" panose="020B0502040204020203" pitchFamily="34" charset="0"/>
                <a:cs typeface="Segoe UI" panose="020B0502040204020203" pitchFamily="34" charset="0"/>
              </a:rPr>
              <a:t>Newspaper advertisements cannot:</a:t>
            </a:r>
          </a:p>
          <a:p>
            <a:pPr marL="0" indent="0">
              <a:lnSpc>
                <a:spcPct val="114000"/>
              </a:lnSpc>
              <a:spcBef>
                <a:spcPts val="1200"/>
              </a:spcBef>
              <a:buNone/>
            </a:pPr>
            <a:r>
              <a:rPr lang="en-US" altLang="en-US" sz="2400" dirty="0">
                <a:latin typeface="Segoe UI" panose="020B0502040204020203" pitchFamily="34" charset="0"/>
                <a:ea typeface="Symbol" panose="05050102010706020507" pitchFamily="18" charset="2"/>
                <a:cs typeface="Segoe UI" panose="020B0502040204020203" pitchFamily="34" charset="0"/>
              </a:rPr>
              <a:t>      Be placed in the legal or classified section (s. 200.065(3), F.S.)</a:t>
            </a:r>
          </a:p>
          <a:p>
            <a:pPr marL="0" indent="0">
              <a:lnSpc>
                <a:spcPct val="114000"/>
              </a:lnSpc>
              <a:spcBef>
                <a:spcPts val="600"/>
              </a:spcBef>
              <a:buClr>
                <a:srgbClr val="231F20"/>
              </a:buClr>
              <a:buSzPts val="1200"/>
              <a:buNone/>
            </a:pPr>
            <a:r>
              <a:rPr lang="en-US" altLang="en-US" sz="2400" dirty="0">
                <a:latin typeface="Segoe UI" panose="020B0502040204020203" pitchFamily="34" charset="0"/>
                <a:ea typeface="Symbol" panose="05050102010706020507" pitchFamily="18" charset="2"/>
                <a:cs typeface="Segoe UI" panose="020B0502040204020203" pitchFamily="34" charset="0"/>
              </a:rPr>
              <a:t>      Deviate from the language specified in s. 200.065, F.S.</a:t>
            </a:r>
          </a:p>
          <a:p>
            <a:pPr marL="0" indent="0">
              <a:lnSpc>
                <a:spcPct val="114000"/>
              </a:lnSpc>
              <a:spcBef>
                <a:spcPts val="600"/>
              </a:spcBef>
              <a:buClr>
                <a:srgbClr val="231F20"/>
              </a:buClr>
              <a:buSzPts val="1200"/>
              <a:buNone/>
            </a:pPr>
            <a:r>
              <a:rPr lang="en-US" altLang="en-US" sz="2400" dirty="0">
                <a:latin typeface="Segoe UI" panose="020B0502040204020203" pitchFamily="34" charset="0"/>
                <a:ea typeface="Symbol" panose="05050102010706020507" pitchFamily="18" charset="2"/>
                <a:cs typeface="Segoe UI" panose="020B0502040204020203" pitchFamily="34" charset="0"/>
              </a:rPr>
              <a:t>      Be accompanied, preceded, or followed by other advertising or</a:t>
            </a:r>
            <a:br>
              <a:rPr lang="en-US" altLang="en-US" sz="2400" dirty="0">
                <a:latin typeface="Segoe UI" panose="020B0502040204020203" pitchFamily="34" charset="0"/>
                <a:ea typeface="Symbol" panose="05050102010706020507" pitchFamily="18" charset="2"/>
                <a:cs typeface="Segoe UI" panose="020B0502040204020203" pitchFamily="34" charset="0"/>
              </a:rPr>
            </a:br>
            <a:r>
              <a:rPr lang="en-US" altLang="en-US" sz="2400" dirty="0">
                <a:latin typeface="Segoe UI" panose="020B0502040204020203" pitchFamily="34" charset="0"/>
                <a:ea typeface="Symbol" panose="05050102010706020507" pitchFamily="18" charset="2"/>
                <a:cs typeface="Segoe UI" panose="020B0502040204020203" pitchFamily="34" charset="0"/>
              </a:rPr>
              <a:t>      notices that conflict with or contradict the required publications </a:t>
            </a:r>
            <a:br>
              <a:rPr lang="en-US" altLang="en-US" sz="2400" dirty="0">
                <a:latin typeface="Segoe UI" panose="020B0502040204020203" pitchFamily="34" charset="0"/>
                <a:ea typeface="Symbol" panose="05050102010706020507" pitchFamily="18" charset="2"/>
                <a:cs typeface="Segoe UI" panose="020B0502040204020203" pitchFamily="34" charset="0"/>
              </a:rPr>
            </a:br>
            <a:r>
              <a:rPr lang="en-US" altLang="en-US" sz="2400" dirty="0">
                <a:latin typeface="Segoe UI" panose="020B0502040204020203" pitchFamily="34" charset="0"/>
                <a:ea typeface="Symbol" panose="05050102010706020507" pitchFamily="18" charset="2"/>
                <a:cs typeface="Segoe UI" panose="020B0502040204020203" pitchFamily="34" charset="0"/>
              </a:rPr>
              <a:t>      (s. 200.065(3)(h), F.S.) </a:t>
            </a:r>
          </a:p>
          <a:p>
            <a:pPr marL="0" indent="0">
              <a:lnSpc>
                <a:spcPct val="114000"/>
              </a:lnSpc>
              <a:spcBef>
                <a:spcPts val="600"/>
              </a:spcBef>
              <a:buClr>
                <a:srgbClr val="231F20"/>
              </a:buClr>
              <a:buSzPts val="1200"/>
              <a:buNone/>
            </a:pPr>
            <a:r>
              <a:rPr lang="en-US" altLang="en-US" sz="2400" dirty="0">
                <a:latin typeface="Segoe UI" panose="020B0502040204020203" pitchFamily="34" charset="0"/>
                <a:ea typeface="Symbol" panose="05050102010706020507" pitchFamily="18" charset="2"/>
                <a:cs typeface="Segoe UI" panose="020B0502040204020203" pitchFamily="34" charset="0"/>
              </a:rPr>
              <a:t>      Be combined. The advertisements must be separate and </a:t>
            </a:r>
            <a:r>
              <a:rPr lang="en-US" altLang="en-US" sz="2400" b="1" dirty="0">
                <a:latin typeface="Segoe UI" panose="020B0502040204020203" pitchFamily="34" charset="0"/>
                <a:ea typeface="Symbol" panose="05050102010706020507" pitchFamily="18" charset="2"/>
                <a:cs typeface="Segoe UI" panose="020B0502040204020203" pitchFamily="34" charset="0"/>
              </a:rPr>
              <a:t>adjacent</a:t>
            </a:r>
            <a:br>
              <a:rPr lang="en-US" altLang="en-US" sz="2400" b="1" dirty="0">
                <a:latin typeface="Segoe UI" panose="020B0502040204020203" pitchFamily="34" charset="0"/>
                <a:ea typeface="Symbol" panose="05050102010706020507" pitchFamily="18" charset="2"/>
                <a:cs typeface="Segoe UI" panose="020B0502040204020203" pitchFamily="34" charset="0"/>
              </a:rPr>
            </a:br>
            <a:r>
              <a:rPr lang="en-US" altLang="en-US" sz="2400" b="1" dirty="0">
                <a:latin typeface="Segoe UI" panose="020B0502040204020203" pitchFamily="34" charset="0"/>
                <a:ea typeface="Symbol" panose="05050102010706020507" pitchFamily="18" charset="2"/>
                <a:cs typeface="Segoe UI" panose="020B0502040204020203" pitchFamily="34" charset="0"/>
              </a:rPr>
              <a:t>      </a:t>
            </a:r>
            <a:r>
              <a:rPr lang="en-US" altLang="en-US" sz="2400" dirty="0">
                <a:latin typeface="Segoe UI" panose="020B0502040204020203" pitchFamily="34" charset="0"/>
                <a:ea typeface="Symbol" panose="05050102010706020507" pitchFamily="18" charset="2"/>
                <a:cs typeface="Segoe UI" panose="020B0502040204020203" pitchFamily="34" charset="0"/>
              </a:rPr>
              <a:t>(s. 200.065(3)(I), F.S.).</a:t>
            </a:r>
          </a:p>
          <a:p>
            <a:pPr marL="0" indent="0">
              <a:lnSpc>
                <a:spcPct val="80000"/>
              </a:lnSpc>
              <a:spcBef>
                <a:spcPct val="0"/>
              </a:spcBef>
              <a:buNone/>
            </a:pPr>
            <a:r>
              <a:rPr lang="en-US" altLang="en-US" sz="2400" dirty="0">
                <a:latin typeface="Segoe UI" panose="020B0502040204020203" pitchFamily="34" charset="0"/>
                <a:cs typeface="Segoe UI" panose="020B0502040204020203" pitchFamily="34" charset="0"/>
              </a:rPr>
              <a:t> </a:t>
            </a:r>
          </a:p>
          <a:p>
            <a:pPr marL="0" indent="0">
              <a:lnSpc>
                <a:spcPct val="80000"/>
              </a:lnSpc>
              <a:buNone/>
            </a:pPr>
            <a:endParaRPr lang="en-US" altLang="en-US" sz="2400" dirty="0">
              <a:latin typeface="Segoe UI" panose="020B0502040204020203" pitchFamily="34" charset="0"/>
              <a:cs typeface="Segoe UI" panose="020B0502040204020203" pitchFamily="34" charset="0"/>
            </a:endParaRPr>
          </a:p>
        </p:txBody>
      </p:sp>
      <p:pic>
        <p:nvPicPr>
          <p:cNvPr id="6" name="Picture 5" descr="A picture containing icon&#10;&#10;Description automatically generated">
            <a:extLst>
              <a:ext uri="{FF2B5EF4-FFF2-40B4-BE49-F238E27FC236}">
                <a16:creationId xmlns:a16="http://schemas.microsoft.com/office/drawing/2014/main" id="{57599A89-A7FD-4040-AEE1-9C76661AD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977" y="2516071"/>
            <a:ext cx="269241" cy="287151"/>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4A0687AF-F8C3-43DC-92EC-0FF8D98B8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977" y="3092709"/>
            <a:ext cx="269241" cy="287151"/>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EB4B7A3C-5B2F-4203-9B27-E1DC26032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976" y="3525771"/>
            <a:ext cx="269241" cy="287151"/>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61623209-4F38-4FB5-BDAF-9D115AEEF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976" y="4825397"/>
            <a:ext cx="269241" cy="287151"/>
          </a:xfrm>
          <a:prstGeom prst="rect">
            <a:avLst/>
          </a:prstGeom>
        </p:spPr>
      </p:pic>
      <p:sp>
        <p:nvSpPr>
          <p:cNvPr id="10" name="Title 1">
            <a:extLst>
              <a:ext uri="{FF2B5EF4-FFF2-40B4-BE49-F238E27FC236}">
                <a16:creationId xmlns:a16="http://schemas.microsoft.com/office/drawing/2014/main" id="{A029DD62-13EB-1787-AD20-0F4EE4EF9E6E}"/>
              </a:ext>
            </a:extLst>
          </p:cNvPr>
          <p:cNvSpPr>
            <a:spLocks noGrp="1" noChangeArrowheads="1"/>
          </p:cNvSpPr>
          <p:nvPr>
            <p:ph type="title"/>
          </p:nvPr>
        </p:nvSpPr>
        <p:spPr>
          <a:xfrm>
            <a:off x="662608" y="842639"/>
            <a:ext cx="10866783" cy="123759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pic>
        <p:nvPicPr>
          <p:cNvPr id="3" name="Picture 2">
            <a:extLst>
              <a:ext uri="{FF2B5EF4-FFF2-40B4-BE49-F238E27FC236}">
                <a16:creationId xmlns:a16="http://schemas.microsoft.com/office/drawing/2014/main" id="{EBE04D1B-4757-ED96-2C39-7F9EA85F901A}"/>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06DD490D-0154-A987-B1EA-164CD3498040}"/>
              </a:ext>
            </a:extLst>
          </p:cNvPr>
          <p:cNvSpPr>
            <a:spLocks noGrp="1"/>
          </p:cNvSpPr>
          <p:nvPr>
            <p:ph type="sldNum" sz="quarter" idx="12"/>
          </p:nvPr>
        </p:nvSpPr>
        <p:spPr/>
        <p:txBody>
          <a:bodyPr/>
          <a:lstStyle/>
          <a:p>
            <a:pPr>
              <a:defRPr/>
            </a:pPr>
            <a:fld id="{B8190146-6B94-4DD3-ABD1-8A9DB2995F44}" type="slidenum">
              <a:rPr lang="en-US" smtClean="0"/>
              <a:pPr>
                <a:defRPr/>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F12480-C003-4782-9D6A-6909637CA3A9}"/>
              </a:ext>
            </a:extLst>
          </p:cNvPr>
          <p:cNvSpPr>
            <a:spLocks noGrp="1"/>
          </p:cNvSpPr>
          <p:nvPr>
            <p:ph idx="1"/>
          </p:nvPr>
        </p:nvSpPr>
        <p:spPr>
          <a:xfrm>
            <a:off x="609600" y="1931435"/>
            <a:ext cx="10972800" cy="3952131"/>
          </a:xfrm>
        </p:spPr>
        <p:txBody>
          <a:bodyPr rtlCol="0">
            <a:normAutofit/>
          </a:bodyPr>
          <a:lstStyle/>
          <a:p>
            <a:pPr marL="0" indent="0">
              <a:lnSpc>
                <a:spcPct val="100000"/>
              </a:lnSpc>
              <a:spcAft>
                <a:spcPts val="600"/>
              </a:spcAft>
              <a:buNone/>
              <a:defRPr/>
            </a:pPr>
            <a:r>
              <a:rPr lang="en-US" sz="2400" spc="-5" dirty="0">
                <a:latin typeface="Segoe UI" panose="020B0502040204020203" pitchFamily="34" charset="0"/>
                <a:ea typeface="Arial" panose="020B0604020202020204" pitchFamily="34" charset="0"/>
                <a:cs typeface="Segoe UI" panose="020B0502040204020203" pitchFamily="34" charset="0"/>
              </a:rPr>
              <a:t>“Adjacent to,”</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dirty="0">
                <a:latin typeface="Segoe UI" panose="020B0502040204020203" pitchFamily="34" charset="0"/>
                <a:ea typeface="Arial" panose="020B0604020202020204" pitchFamily="34" charset="0"/>
                <a:cs typeface="Segoe UI" panose="020B0502040204020203" pitchFamily="34" charset="0"/>
              </a:rPr>
              <a:t>when</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used in</a:t>
            </a:r>
            <a:r>
              <a:rPr lang="en-US" sz="240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reference to newspaper advertisements, means</a:t>
            </a:r>
            <a:r>
              <a:rPr lang="en-US" sz="2400" spc="-15" dirty="0">
                <a:latin typeface="Segoe UI" panose="020B0502040204020203" pitchFamily="34" charset="0"/>
                <a:ea typeface="Arial" panose="020B0604020202020204" pitchFamily="34" charset="0"/>
                <a:cs typeface="Segoe UI" panose="020B0502040204020203" pitchFamily="34" charset="0"/>
              </a:rPr>
              <a:t> </a:t>
            </a:r>
            <a:r>
              <a:rPr lang="en-US" sz="2400" dirty="0">
                <a:latin typeface="Segoe UI" panose="020B0502040204020203" pitchFamily="34" charset="0"/>
                <a:ea typeface="Arial" panose="020B0604020202020204" pitchFamily="34" charset="0"/>
                <a:cs typeface="Segoe UI" panose="020B0502040204020203" pitchFamily="34" charset="0"/>
              </a:rPr>
              <a:t>next</a:t>
            </a:r>
            <a:r>
              <a:rPr lang="en-US" sz="2400" spc="-20" dirty="0">
                <a:latin typeface="Segoe UI" panose="020B0502040204020203" pitchFamily="34" charset="0"/>
                <a:ea typeface="Arial" panose="020B0604020202020204" pitchFamily="34" charset="0"/>
                <a:cs typeface="Segoe UI" panose="020B0502040204020203" pitchFamily="34" charset="0"/>
              </a:rPr>
              <a:t> </a:t>
            </a:r>
            <a:r>
              <a:rPr lang="en-US" sz="2400" dirty="0">
                <a:latin typeface="Segoe UI" panose="020B0502040204020203" pitchFamily="34" charset="0"/>
                <a:ea typeface="Arial" panose="020B0604020202020204" pitchFamily="34" charset="0"/>
                <a:cs typeface="Segoe UI" panose="020B0502040204020203" pitchFamily="34" charset="0"/>
              </a:rPr>
              <a:t>to,</a:t>
            </a:r>
            <a:r>
              <a:rPr lang="en-US" sz="2400" spc="335" dirty="0">
                <a:latin typeface="Segoe UI" panose="020B0502040204020203" pitchFamily="34" charset="0"/>
                <a:ea typeface="Times New Roman" panose="02020603050405020304" pitchFamily="18"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touching,</a:t>
            </a:r>
            <a:r>
              <a:rPr lang="en-US" sz="2400" spc="-15" dirty="0">
                <a:latin typeface="Segoe UI" panose="020B0502040204020203" pitchFamily="34" charset="0"/>
                <a:ea typeface="Arial" panose="020B0604020202020204" pitchFamily="34" charset="0"/>
                <a:cs typeface="Segoe UI" panose="020B0502040204020203" pitchFamily="34" charset="0"/>
              </a:rPr>
              <a:t> </a:t>
            </a:r>
            <a:r>
              <a:rPr lang="en-US" sz="2400" dirty="0">
                <a:latin typeface="Segoe UI" panose="020B0502040204020203" pitchFamily="34" charset="0"/>
                <a:ea typeface="Arial" panose="020B0604020202020204" pitchFamily="34" charset="0"/>
                <a:cs typeface="Segoe UI" panose="020B0502040204020203" pitchFamily="34" charset="0"/>
              </a:rPr>
              <a:t>or</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contiguous,</a:t>
            </a:r>
            <a:r>
              <a:rPr lang="en-US" sz="240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either</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dirty="0">
                <a:latin typeface="Segoe UI" panose="020B0502040204020203" pitchFamily="34" charset="0"/>
                <a:ea typeface="Arial" panose="020B0604020202020204" pitchFamily="34" charset="0"/>
                <a:cs typeface="Segoe UI" panose="020B0502040204020203" pitchFamily="34" charset="0"/>
              </a:rPr>
              <a:t>at</a:t>
            </a:r>
            <a:r>
              <a:rPr lang="en-US" sz="2400" spc="-5" dirty="0">
                <a:latin typeface="Segoe UI" panose="020B0502040204020203" pitchFamily="34" charset="0"/>
                <a:ea typeface="Arial" panose="020B0604020202020204" pitchFamily="34" charset="0"/>
                <a:cs typeface="Segoe UI" panose="020B0502040204020203" pitchFamily="34" charset="0"/>
              </a:rPr>
              <a:t> the</a:t>
            </a:r>
            <a:r>
              <a:rPr lang="en-US" sz="240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sides</a:t>
            </a:r>
            <a:r>
              <a:rPr lang="en-US" sz="2400" spc="-20" dirty="0">
                <a:latin typeface="Segoe UI" panose="020B0502040204020203" pitchFamily="34" charset="0"/>
                <a:ea typeface="Arial" panose="020B0604020202020204" pitchFamily="34" charset="0"/>
                <a:cs typeface="Segoe UI" panose="020B0502040204020203" pitchFamily="34" charset="0"/>
              </a:rPr>
              <a:t> </a:t>
            </a:r>
            <a:r>
              <a:rPr lang="en-US" sz="2400" dirty="0">
                <a:latin typeface="Segoe UI" panose="020B0502040204020203" pitchFamily="34" charset="0"/>
                <a:ea typeface="Arial" panose="020B0604020202020204" pitchFamily="34" charset="0"/>
                <a:cs typeface="Segoe UI" panose="020B0502040204020203" pitchFamily="34" charset="0"/>
              </a:rPr>
              <a:t>or</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dirty="0">
                <a:latin typeface="Segoe UI" panose="020B0502040204020203" pitchFamily="34" charset="0"/>
                <a:ea typeface="Arial" panose="020B0604020202020204" pitchFamily="34" charset="0"/>
                <a:cs typeface="Segoe UI" panose="020B0502040204020203" pitchFamily="34" charset="0"/>
              </a:rPr>
              <a:t>at </a:t>
            </a:r>
            <a:r>
              <a:rPr lang="en-US" sz="2400" spc="-5" dirty="0">
                <a:latin typeface="Segoe UI" panose="020B0502040204020203" pitchFamily="34" charset="0"/>
                <a:ea typeface="Arial" panose="020B0604020202020204" pitchFamily="34" charset="0"/>
                <a:cs typeface="Segoe UI" panose="020B0502040204020203" pitchFamily="34" charset="0"/>
              </a:rPr>
              <a:t>the corners.</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This</a:t>
            </a:r>
            <a:r>
              <a:rPr lang="en-US" sz="2400" spc="-15"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term includes</a:t>
            </a:r>
            <a:r>
              <a:rPr lang="en-US" sz="2400" spc="325" dirty="0">
                <a:latin typeface="Segoe UI" panose="020B0502040204020203" pitchFamily="34" charset="0"/>
                <a:ea typeface="Times New Roman" panose="02020603050405020304" pitchFamily="18"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advertisements placed</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adjacent</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dirty="0">
                <a:latin typeface="Segoe UI" panose="020B0502040204020203" pitchFamily="34" charset="0"/>
                <a:ea typeface="Arial" panose="020B0604020202020204" pitchFamily="34" charset="0"/>
                <a:cs typeface="Segoe UI" panose="020B0502040204020203" pitchFamily="34" charset="0"/>
              </a:rPr>
              <a:t>to</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dirty="0">
                <a:latin typeface="Segoe UI" panose="020B0502040204020203" pitchFamily="34" charset="0"/>
                <a:ea typeface="Arial" panose="020B0604020202020204" pitchFamily="34" charset="0"/>
                <a:cs typeface="Segoe UI" panose="020B0502040204020203" pitchFamily="34" charset="0"/>
              </a:rPr>
              <a:t>one</a:t>
            </a:r>
            <a:r>
              <a:rPr lang="en-US" sz="2400" spc="-15"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another, either </a:t>
            </a:r>
            <a:r>
              <a:rPr lang="en-US" sz="2400" dirty="0">
                <a:latin typeface="Segoe UI" panose="020B0502040204020203" pitchFamily="34" charset="0"/>
                <a:ea typeface="Arial" panose="020B0604020202020204" pitchFamily="34" charset="0"/>
                <a:cs typeface="Segoe UI" panose="020B0502040204020203" pitchFamily="34" charset="0"/>
              </a:rPr>
              <a:t>on</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the same</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page</a:t>
            </a:r>
            <a:r>
              <a:rPr lang="en-US" sz="2400" dirty="0">
                <a:latin typeface="Segoe UI" panose="020B0502040204020203" pitchFamily="34" charset="0"/>
                <a:ea typeface="Arial" panose="020B0604020202020204" pitchFamily="34" charset="0"/>
                <a:cs typeface="Segoe UI" panose="020B0502040204020203" pitchFamily="34" charset="0"/>
              </a:rPr>
              <a:t> or</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on</a:t>
            </a:r>
            <a:r>
              <a:rPr lang="en-US" sz="240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adjoining</a:t>
            </a:r>
            <a:r>
              <a:rPr lang="en-US" sz="2400" spc="365" dirty="0">
                <a:latin typeface="Segoe UI" panose="020B0502040204020203" pitchFamily="34" charset="0"/>
                <a:ea typeface="Times New Roman" panose="02020603050405020304" pitchFamily="18"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pages</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with</a:t>
            </a:r>
            <a:r>
              <a:rPr lang="en-US" sz="2400" dirty="0">
                <a:latin typeface="Segoe UI" panose="020B0502040204020203" pitchFamily="34" charset="0"/>
                <a:ea typeface="Arial" panose="020B0604020202020204" pitchFamily="34" charset="0"/>
                <a:cs typeface="Segoe UI" panose="020B0502040204020203" pitchFamily="34" charset="0"/>
              </a:rPr>
              <a:t> a</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crease</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separating them,</a:t>
            </a:r>
            <a:r>
              <a:rPr lang="en-US" sz="2400" dirty="0">
                <a:latin typeface="Segoe UI" panose="020B0502040204020203" pitchFamily="34" charset="0"/>
                <a:ea typeface="Arial" panose="020B0604020202020204" pitchFamily="34" charset="0"/>
                <a:cs typeface="Segoe UI" panose="020B0502040204020203" pitchFamily="34" charset="0"/>
              </a:rPr>
              <a:t> so</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that</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dirty="0">
                <a:latin typeface="Segoe UI" panose="020B0502040204020203" pitchFamily="34" charset="0"/>
                <a:ea typeface="Arial" panose="020B0604020202020204" pitchFamily="34" charset="0"/>
                <a:cs typeface="Segoe UI" panose="020B0502040204020203" pitchFamily="34" charset="0"/>
              </a:rPr>
              <a:t>a</a:t>
            </a:r>
            <a:r>
              <a:rPr lang="en-US" sz="2400" spc="-5" dirty="0">
                <a:latin typeface="Segoe UI" panose="020B0502040204020203" pitchFamily="34" charset="0"/>
                <a:ea typeface="Arial" panose="020B0604020202020204" pitchFamily="34" charset="0"/>
                <a:cs typeface="Segoe UI" panose="020B0502040204020203" pitchFamily="34" charset="0"/>
              </a:rPr>
              <a:t> reader may </a:t>
            </a:r>
            <a:r>
              <a:rPr lang="en-US" sz="2400" dirty="0">
                <a:latin typeface="Segoe UI" panose="020B0502040204020203" pitchFamily="34" charset="0"/>
                <a:ea typeface="Arial" panose="020B0604020202020204" pitchFamily="34" charset="0"/>
                <a:cs typeface="Segoe UI" panose="020B0502040204020203" pitchFamily="34" charset="0"/>
              </a:rPr>
              <a:t>view</a:t>
            </a:r>
            <a:r>
              <a:rPr lang="en-US" sz="2400" spc="-5" dirty="0">
                <a:latin typeface="Segoe UI" panose="020B0502040204020203" pitchFamily="34" charset="0"/>
                <a:ea typeface="Arial" panose="020B0604020202020204" pitchFamily="34" charset="0"/>
                <a:cs typeface="Segoe UI" panose="020B0502040204020203" pitchFamily="34" charset="0"/>
              </a:rPr>
              <a:t> the</a:t>
            </a:r>
            <a:r>
              <a:rPr lang="en-US" sz="2400" spc="-15"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advertisements</a:t>
            </a:r>
            <a:r>
              <a:rPr lang="en-US" sz="2400" spc="345" dirty="0">
                <a:latin typeface="Segoe UI" panose="020B0502040204020203" pitchFamily="34" charset="0"/>
                <a:ea typeface="Times New Roman" panose="02020603050405020304" pitchFamily="18"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simultaneously</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when</a:t>
            </a:r>
            <a:r>
              <a:rPr lang="en-US" sz="240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the</a:t>
            </a:r>
            <a:r>
              <a:rPr lang="en-US" sz="240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newspaper pages</a:t>
            </a:r>
            <a:r>
              <a:rPr lang="en-US" sz="2400" spc="-15"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are</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open</a:t>
            </a:r>
            <a:r>
              <a:rPr lang="en-US" sz="240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on</a:t>
            </a:r>
            <a:r>
              <a:rPr lang="en-US" sz="2400" dirty="0">
                <a:latin typeface="Segoe UI" panose="020B0502040204020203" pitchFamily="34" charset="0"/>
                <a:ea typeface="Arial" panose="020B0604020202020204" pitchFamily="34" charset="0"/>
                <a:cs typeface="Segoe UI" panose="020B0502040204020203" pitchFamily="34" charset="0"/>
              </a:rPr>
              <a:t> a</a:t>
            </a:r>
            <a:r>
              <a:rPr lang="en-US" sz="2400" spc="-1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flat</a:t>
            </a:r>
            <a:r>
              <a:rPr lang="en-US" sz="2400" dirty="0">
                <a:latin typeface="Segoe UI" panose="020B0502040204020203" pitchFamily="34" charset="0"/>
                <a:ea typeface="Arial" panose="020B0604020202020204" pitchFamily="34" charset="0"/>
                <a:cs typeface="Segoe UI" panose="020B0502040204020203" pitchFamily="34" charset="0"/>
              </a:rPr>
              <a:t> </a:t>
            </a:r>
            <a:r>
              <a:rPr lang="en-US" sz="2400" spc="-5" dirty="0">
                <a:latin typeface="Segoe UI" panose="020B0502040204020203" pitchFamily="34" charset="0"/>
                <a:ea typeface="Arial" panose="020B0604020202020204" pitchFamily="34" charset="0"/>
                <a:cs typeface="Segoe UI" panose="020B0502040204020203" pitchFamily="34" charset="0"/>
              </a:rPr>
              <a:t>surface.</a:t>
            </a:r>
            <a:endParaRPr lang="en-US" sz="2400" dirty="0">
              <a:latin typeface="Segoe UI" panose="020B0502040204020203" pitchFamily="34" charset="0"/>
              <a:ea typeface="Arial" panose="020B0604020202020204" pitchFamily="34" charset="0"/>
              <a:cs typeface="Segoe UI" panose="020B0502040204020203" pitchFamily="34" charset="0"/>
            </a:endParaRPr>
          </a:p>
          <a:p>
            <a:pPr>
              <a:lnSpc>
                <a:spcPct val="100000"/>
              </a:lnSpc>
              <a:spcAft>
                <a:spcPts val="600"/>
              </a:spcAft>
              <a:defRPr/>
            </a:pPr>
            <a:endParaRPr lang="en-US" sz="2400" dirty="0">
              <a:latin typeface="Segoe UI" panose="020B0502040204020203" pitchFamily="34" charset="0"/>
              <a:cs typeface="Segoe UI" panose="020B0502040204020203" pitchFamily="34" charset="0"/>
            </a:endParaRPr>
          </a:p>
        </p:txBody>
      </p:sp>
      <p:sp>
        <p:nvSpPr>
          <p:cNvPr id="7" name="Title 1">
            <a:extLst>
              <a:ext uri="{FF2B5EF4-FFF2-40B4-BE49-F238E27FC236}">
                <a16:creationId xmlns:a16="http://schemas.microsoft.com/office/drawing/2014/main" id="{7E869557-8078-397F-0B98-77818504C910}"/>
              </a:ext>
            </a:extLst>
          </p:cNvPr>
          <p:cNvSpPr>
            <a:spLocks noGrp="1" noChangeArrowheads="1"/>
          </p:cNvSpPr>
          <p:nvPr>
            <p:ph type="title"/>
          </p:nvPr>
        </p:nvSpPr>
        <p:spPr>
          <a:xfrm>
            <a:off x="662608" y="842639"/>
            <a:ext cx="10866783" cy="123759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pic>
        <p:nvPicPr>
          <p:cNvPr id="8" name="Picture 7">
            <a:extLst>
              <a:ext uri="{FF2B5EF4-FFF2-40B4-BE49-F238E27FC236}">
                <a16:creationId xmlns:a16="http://schemas.microsoft.com/office/drawing/2014/main" id="{968A05F8-A255-2BCF-A1FB-BEFC2E421C70}"/>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1FB53545-D8E9-D9E2-97E9-1E03BE255B94}"/>
              </a:ext>
            </a:extLst>
          </p:cNvPr>
          <p:cNvSpPr>
            <a:spLocks noGrp="1"/>
          </p:cNvSpPr>
          <p:nvPr>
            <p:ph type="sldNum" sz="quarter" idx="12"/>
          </p:nvPr>
        </p:nvSpPr>
        <p:spPr/>
        <p:txBody>
          <a:bodyPr/>
          <a:lstStyle/>
          <a:p>
            <a:pPr>
              <a:defRPr/>
            </a:pPr>
            <a:fld id="{B8190146-6B94-4DD3-ABD1-8A9DB2995F44}" type="slidenum">
              <a:rPr lang="en-US" smtClean="0"/>
              <a:pPr>
                <a:defRPr/>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a:extLst>
              <a:ext uri="{FF2B5EF4-FFF2-40B4-BE49-F238E27FC236}">
                <a16:creationId xmlns:a16="http://schemas.microsoft.com/office/drawing/2014/main" id="{4C73B7FC-E89F-482E-BC02-6443DED906CD}"/>
              </a:ext>
            </a:extLst>
          </p:cNvPr>
          <p:cNvSpPr>
            <a:spLocks noGrp="1" noChangeArrowheads="1"/>
          </p:cNvSpPr>
          <p:nvPr>
            <p:ph idx="1"/>
          </p:nvPr>
        </p:nvSpPr>
        <p:spPr>
          <a:xfrm>
            <a:off x="216916" y="1756683"/>
            <a:ext cx="11869067" cy="4850297"/>
          </a:xfrm>
        </p:spPr>
        <p:txBody>
          <a:bodyPr/>
          <a:lstStyle/>
          <a:p>
            <a:pPr marL="109538" indent="0">
              <a:lnSpc>
                <a:spcPct val="100000"/>
              </a:lnSpc>
              <a:buNone/>
            </a:pPr>
            <a:r>
              <a:rPr lang="en-US" altLang="en-US" sz="2400" dirty="0">
                <a:latin typeface="Segoe UI" panose="020B0502040204020203" pitchFamily="34" charset="0"/>
                <a:ea typeface="Open Sans Extrabold" pitchFamily="2" charset="0"/>
                <a:cs typeface="Segoe UI" panose="020B0502040204020203" pitchFamily="34" charset="0"/>
              </a:rPr>
              <a:t>The property appraiser (PA) provides total assessed value of nonexempt property to taxing authorities by </a:t>
            </a:r>
            <a:r>
              <a:rPr lang="en-US" altLang="en-US" sz="2400" b="1" dirty="0">
                <a:latin typeface="Segoe UI" panose="020B0502040204020203" pitchFamily="34" charset="0"/>
                <a:ea typeface="Open Sans Extrabold" pitchFamily="2" charset="0"/>
                <a:cs typeface="Segoe UI" panose="020B0502040204020203" pitchFamily="34" charset="0"/>
              </a:rPr>
              <a:t>June 1 </a:t>
            </a:r>
            <a:r>
              <a:rPr lang="en-US" altLang="en-US" sz="2400" dirty="0">
                <a:latin typeface="Segoe UI" panose="020B0502040204020203" pitchFamily="34" charset="0"/>
                <a:ea typeface="Open Sans Extrabold" pitchFamily="2" charset="0"/>
                <a:cs typeface="Segoe UI" panose="020B0502040204020203" pitchFamily="34" charset="0"/>
              </a:rPr>
              <a:t>for budget planning purposes.</a:t>
            </a:r>
            <a:br>
              <a:rPr lang="en-US" altLang="en-US" sz="2400" dirty="0">
                <a:latin typeface="Segoe UI" panose="020B0502040204020203" pitchFamily="34" charset="0"/>
                <a:ea typeface="Open Sans Extrabold" pitchFamily="2" charset="0"/>
                <a:cs typeface="Segoe UI" panose="020B0502040204020203" pitchFamily="34" charset="0"/>
              </a:rPr>
            </a:br>
            <a:endParaRPr lang="en-US" altLang="en-US" sz="2400" dirty="0">
              <a:latin typeface="Segoe UI" panose="020B0502040204020203" pitchFamily="34" charset="0"/>
              <a:ea typeface="Open Sans Extrabold" pitchFamily="2" charset="0"/>
              <a:cs typeface="Segoe UI" panose="020B0502040204020203" pitchFamily="34" charset="0"/>
            </a:endParaRPr>
          </a:p>
          <a:p>
            <a:pPr marL="109538" indent="0">
              <a:lnSpc>
                <a:spcPct val="100000"/>
              </a:lnSpc>
              <a:buNone/>
            </a:pPr>
            <a:endParaRPr lang="en-US" altLang="en-US" sz="2400" dirty="0">
              <a:latin typeface="Segoe UI" panose="020B0502040204020203" pitchFamily="34" charset="0"/>
              <a:ea typeface="Open Sans Extrabold" pitchFamily="2" charset="0"/>
              <a:cs typeface="Segoe UI" panose="020B0502040204020203" pitchFamily="34" charset="0"/>
            </a:endParaRPr>
          </a:p>
          <a:p>
            <a:pPr marL="109538" indent="0">
              <a:lnSpc>
                <a:spcPct val="100000"/>
              </a:lnSpc>
              <a:buNone/>
            </a:pPr>
            <a:endParaRPr lang="en-US" altLang="en-US" sz="2400" dirty="0">
              <a:solidFill>
                <a:schemeClr val="tx2"/>
              </a:solidFill>
              <a:latin typeface="Segoe UI" panose="020B0502040204020203" pitchFamily="34" charset="0"/>
              <a:ea typeface="Open Sans Extrabold" pitchFamily="2" charset="0"/>
              <a:cs typeface="Segoe UI" panose="020B0502040204020203" pitchFamily="34" charset="0"/>
            </a:endParaRPr>
          </a:p>
          <a:p>
            <a:pPr marL="109538" indent="0">
              <a:lnSpc>
                <a:spcPct val="100000"/>
              </a:lnSpc>
              <a:buNone/>
            </a:pPr>
            <a:endParaRPr lang="en-US" altLang="en-US" sz="2400" dirty="0">
              <a:solidFill>
                <a:schemeClr val="tx2"/>
              </a:solidFill>
              <a:latin typeface="Segoe UI" panose="020B0502040204020203" pitchFamily="34" charset="0"/>
              <a:ea typeface="Open Sans Extrabold" pitchFamily="2" charset="0"/>
              <a:cs typeface="Segoe UI" panose="020B0502040204020203" pitchFamily="34" charset="0"/>
            </a:endParaRPr>
          </a:p>
          <a:p>
            <a:pPr marL="109538" indent="0">
              <a:lnSpc>
                <a:spcPct val="100000"/>
              </a:lnSpc>
              <a:buNone/>
            </a:pPr>
            <a:endParaRPr lang="en-US" altLang="en-US" sz="1050" dirty="0">
              <a:latin typeface="Segoe UI" panose="020B0502040204020203" pitchFamily="34" charset="0"/>
              <a:ea typeface="Open Sans Extrabold" pitchFamily="2" charset="0"/>
              <a:cs typeface="Segoe UI" panose="020B0502040204020203" pitchFamily="34" charset="0"/>
            </a:endParaRPr>
          </a:p>
          <a:p>
            <a:pPr marL="109538" indent="0">
              <a:lnSpc>
                <a:spcPct val="100000"/>
              </a:lnSpc>
              <a:buNone/>
            </a:pPr>
            <a:r>
              <a:rPr lang="en-US" altLang="en-US" sz="2400" dirty="0">
                <a:latin typeface="Segoe UI" panose="020B0502040204020203" pitchFamily="34" charset="0"/>
                <a:ea typeface="Open Sans Extrabold" pitchFamily="2" charset="0"/>
                <a:cs typeface="Segoe UI" panose="020B0502040204020203" pitchFamily="34" charset="0"/>
              </a:rPr>
              <a:t>By </a:t>
            </a:r>
            <a:r>
              <a:rPr lang="en-US" altLang="en-US" sz="2400" b="1" dirty="0">
                <a:latin typeface="Segoe UI" panose="020B0502040204020203" pitchFamily="34" charset="0"/>
                <a:ea typeface="Open Sans Extrabold" pitchFamily="2" charset="0"/>
                <a:cs typeface="Segoe UI" panose="020B0502040204020203" pitchFamily="34" charset="0"/>
              </a:rPr>
              <a:t>July 1</a:t>
            </a:r>
            <a:r>
              <a:rPr lang="en-US" altLang="en-US" sz="2400" dirty="0">
                <a:latin typeface="Segoe UI" panose="020B0502040204020203" pitchFamily="34" charset="0"/>
                <a:ea typeface="Open Sans Extrabold" pitchFamily="2" charset="0"/>
                <a:cs typeface="Segoe UI" panose="020B0502040204020203" pitchFamily="34" charset="0"/>
              </a:rPr>
              <a:t>, the property appraiser certifies the taxable value to each taxing authority (TA) on </a:t>
            </a:r>
            <a:r>
              <a:rPr lang="en-US" altLang="en-US" sz="2400" i="1" dirty="0">
                <a:latin typeface="Segoe UI" panose="020B0502040204020203" pitchFamily="34" charset="0"/>
                <a:ea typeface="Open Sans Extrabold" pitchFamily="2" charset="0"/>
                <a:cs typeface="Segoe UI" panose="020B0502040204020203" pitchFamily="34" charset="0"/>
              </a:rPr>
              <a:t>Certification of Taxable Value </a:t>
            </a:r>
            <a:r>
              <a:rPr lang="en-US" altLang="en-US" sz="2400" dirty="0">
                <a:latin typeface="Segoe UI" panose="020B0502040204020203" pitchFamily="34" charset="0"/>
                <a:ea typeface="Open Sans Extrabold" pitchFamily="2" charset="0"/>
                <a:cs typeface="Segoe UI" panose="020B0502040204020203" pitchFamily="34" charset="0"/>
              </a:rPr>
              <a:t>(Form DR-420).</a:t>
            </a:r>
          </a:p>
          <a:p>
            <a:pPr marL="109538" indent="0">
              <a:lnSpc>
                <a:spcPct val="100000"/>
              </a:lnSpc>
              <a:buNone/>
            </a:pPr>
            <a:endParaRPr lang="en-US" altLang="en-US" sz="2400" dirty="0">
              <a:latin typeface="Segoe UI" panose="020B0502040204020203" pitchFamily="34" charset="0"/>
              <a:ea typeface="Open Sans Semibold" pitchFamily="2" charset="0"/>
              <a:cs typeface="Segoe UI" panose="020B0502040204020203" pitchFamily="34" charset="0"/>
            </a:endParaRPr>
          </a:p>
        </p:txBody>
      </p:sp>
      <p:sp>
        <p:nvSpPr>
          <p:cNvPr id="63" name="Title 1">
            <a:extLst>
              <a:ext uri="{FF2B5EF4-FFF2-40B4-BE49-F238E27FC236}">
                <a16:creationId xmlns:a16="http://schemas.microsoft.com/office/drawing/2014/main" id="{77763AE8-9468-4D09-9946-8FCEC3A2EAB3}"/>
              </a:ext>
            </a:extLst>
          </p:cNvPr>
          <p:cNvSpPr>
            <a:spLocks noGrp="1" noChangeArrowheads="1"/>
          </p:cNvSpPr>
          <p:nvPr>
            <p:ph type="title"/>
          </p:nvPr>
        </p:nvSpPr>
        <p:spPr>
          <a:xfrm>
            <a:off x="216916" y="933658"/>
            <a:ext cx="11733930" cy="694282"/>
          </a:xfrm>
        </p:spPr>
        <p:txBody>
          <a:bodyPr/>
          <a:lstStyle/>
          <a:p>
            <a:pPr algn="ctr" eaLnBrk="1" hangingPunct="1"/>
            <a:r>
              <a:rPr lang="en-US" altLang="en-US" sz="3600" b="1" dirty="0">
                <a:solidFill>
                  <a:srgbClr val="163962"/>
                </a:solidFill>
                <a:latin typeface="Segoe UI" panose="020B0502040204020203" pitchFamily="34" charset="0"/>
                <a:ea typeface="Open Sans Semibold" pitchFamily="2" charset="0"/>
                <a:cs typeface="Segoe UI" panose="020B0502040204020203" pitchFamily="34" charset="0"/>
              </a:rPr>
              <a:t>TRIM Timetable</a:t>
            </a:r>
          </a:p>
        </p:txBody>
      </p:sp>
      <p:grpSp>
        <p:nvGrpSpPr>
          <p:cNvPr id="6" name="Group 5">
            <a:extLst>
              <a:ext uri="{FF2B5EF4-FFF2-40B4-BE49-F238E27FC236}">
                <a16:creationId xmlns:a16="http://schemas.microsoft.com/office/drawing/2014/main" id="{373F6DE5-BA1A-1D6C-744F-13BEDD8974F1}"/>
              </a:ext>
            </a:extLst>
          </p:cNvPr>
          <p:cNvGrpSpPr/>
          <p:nvPr/>
        </p:nvGrpSpPr>
        <p:grpSpPr>
          <a:xfrm>
            <a:off x="328888" y="3337692"/>
            <a:ext cx="11529567" cy="928223"/>
            <a:chOff x="328888" y="3337692"/>
            <a:chExt cx="11529567" cy="928223"/>
          </a:xfrm>
        </p:grpSpPr>
        <p:sp>
          <p:nvSpPr>
            <p:cNvPr id="42" name="Rectangle 41">
              <a:extLst>
                <a:ext uri="{FF2B5EF4-FFF2-40B4-BE49-F238E27FC236}">
                  <a16:creationId xmlns:a16="http://schemas.microsoft.com/office/drawing/2014/main" id="{7B79C365-56A4-45A3-8F28-2AC0B45B5569}"/>
                </a:ext>
              </a:extLst>
            </p:cNvPr>
            <p:cNvSpPr/>
            <p:nvPr/>
          </p:nvSpPr>
          <p:spPr>
            <a:xfrm>
              <a:off x="1361942" y="3340219"/>
              <a:ext cx="813724" cy="9256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Feb</a:t>
              </a:r>
            </a:p>
          </p:txBody>
        </p:sp>
        <p:sp>
          <p:nvSpPr>
            <p:cNvPr id="43" name="Rectangle 42">
              <a:extLst>
                <a:ext uri="{FF2B5EF4-FFF2-40B4-BE49-F238E27FC236}">
                  <a16:creationId xmlns:a16="http://schemas.microsoft.com/office/drawing/2014/main" id="{F8C05640-EAD8-4D36-A902-C450AAB3E0F6}"/>
                </a:ext>
              </a:extLst>
            </p:cNvPr>
            <p:cNvSpPr/>
            <p:nvPr/>
          </p:nvSpPr>
          <p:spPr>
            <a:xfrm>
              <a:off x="2317688" y="3340219"/>
              <a:ext cx="813724" cy="9256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Mar</a:t>
              </a:r>
            </a:p>
          </p:txBody>
        </p:sp>
        <p:sp>
          <p:nvSpPr>
            <p:cNvPr id="44" name="Rectangle 43">
              <a:extLst>
                <a:ext uri="{FF2B5EF4-FFF2-40B4-BE49-F238E27FC236}">
                  <a16:creationId xmlns:a16="http://schemas.microsoft.com/office/drawing/2014/main" id="{EE10C15F-CDA1-446C-A873-6BE1B35614E0}"/>
                </a:ext>
              </a:extLst>
            </p:cNvPr>
            <p:cNvSpPr/>
            <p:nvPr/>
          </p:nvSpPr>
          <p:spPr>
            <a:xfrm>
              <a:off x="3273433" y="3340219"/>
              <a:ext cx="813724" cy="9256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Apr</a:t>
              </a:r>
            </a:p>
          </p:txBody>
        </p:sp>
        <p:sp>
          <p:nvSpPr>
            <p:cNvPr id="45" name="Rectangle 44">
              <a:extLst>
                <a:ext uri="{FF2B5EF4-FFF2-40B4-BE49-F238E27FC236}">
                  <a16:creationId xmlns:a16="http://schemas.microsoft.com/office/drawing/2014/main" id="{ADC5A45D-50A1-4CFD-B391-5EFE053F0718}"/>
                </a:ext>
              </a:extLst>
            </p:cNvPr>
            <p:cNvSpPr/>
            <p:nvPr/>
          </p:nvSpPr>
          <p:spPr>
            <a:xfrm>
              <a:off x="4229178" y="3340219"/>
              <a:ext cx="813724" cy="9256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May</a:t>
              </a:r>
            </a:p>
          </p:txBody>
        </p:sp>
        <p:sp>
          <p:nvSpPr>
            <p:cNvPr id="46" name="Rectangle 45">
              <a:extLst>
                <a:ext uri="{FF2B5EF4-FFF2-40B4-BE49-F238E27FC236}">
                  <a16:creationId xmlns:a16="http://schemas.microsoft.com/office/drawing/2014/main" id="{B6AD891B-28B2-48F6-97C5-32827424700B}"/>
                </a:ext>
              </a:extLst>
            </p:cNvPr>
            <p:cNvSpPr/>
            <p:nvPr/>
          </p:nvSpPr>
          <p:spPr>
            <a:xfrm>
              <a:off x="5184924" y="3337692"/>
              <a:ext cx="813724" cy="9256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Jun</a:t>
              </a:r>
            </a:p>
          </p:txBody>
        </p:sp>
        <p:sp>
          <p:nvSpPr>
            <p:cNvPr id="47" name="Rectangle 46">
              <a:extLst>
                <a:ext uri="{FF2B5EF4-FFF2-40B4-BE49-F238E27FC236}">
                  <a16:creationId xmlns:a16="http://schemas.microsoft.com/office/drawing/2014/main" id="{3B5E144F-6D23-46AB-B320-AD9A8B152C34}"/>
                </a:ext>
              </a:extLst>
            </p:cNvPr>
            <p:cNvSpPr/>
            <p:nvPr/>
          </p:nvSpPr>
          <p:spPr>
            <a:xfrm>
              <a:off x="6140669" y="3337692"/>
              <a:ext cx="813724" cy="9256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Jul</a:t>
              </a:r>
            </a:p>
          </p:txBody>
        </p:sp>
        <p:sp>
          <p:nvSpPr>
            <p:cNvPr id="48" name="Rectangle 47">
              <a:extLst>
                <a:ext uri="{FF2B5EF4-FFF2-40B4-BE49-F238E27FC236}">
                  <a16:creationId xmlns:a16="http://schemas.microsoft.com/office/drawing/2014/main" id="{3468D76C-F568-4116-AFC4-F576A2531274}"/>
                </a:ext>
              </a:extLst>
            </p:cNvPr>
            <p:cNvSpPr/>
            <p:nvPr/>
          </p:nvSpPr>
          <p:spPr>
            <a:xfrm>
              <a:off x="7096414" y="3337692"/>
              <a:ext cx="813724" cy="9256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Aug</a:t>
              </a:r>
            </a:p>
          </p:txBody>
        </p:sp>
        <p:sp>
          <p:nvSpPr>
            <p:cNvPr id="49" name="Rectangle 48">
              <a:extLst>
                <a:ext uri="{FF2B5EF4-FFF2-40B4-BE49-F238E27FC236}">
                  <a16:creationId xmlns:a16="http://schemas.microsoft.com/office/drawing/2014/main" id="{4823BBF7-3953-4238-8888-27E0AC892F67}"/>
                </a:ext>
              </a:extLst>
            </p:cNvPr>
            <p:cNvSpPr/>
            <p:nvPr/>
          </p:nvSpPr>
          <p:spPr>
            <a:xfrm>
              <a:off x="8052159" y="3337692"/>
              <a:ext cx="813724" cy="9256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Sep</a:t>
              </a:r>
            </a:p>
          </p:txBody>
        </p:sp>
        <p:sp>
          <p:nvSpPr>
            <p:cNvPr id="50" name="Rectangle 49">
              <a:extLst>
                <a:ext uri="{FF2B5EF4-FFF2-40B4-BE49-F238E27FC236}">
                  <a16:creationId xmlns:a16="http://schemas.microsoft.com/office/drawing/2014/main" id="{4A57EA3B-F7B5-4BCB-AFE4-D94B8A636AA0}"/>
                </a:ext>
              </a:extLst>
            </p:cNvPr>
            <p:cNvSpPr/>
            <p:nvPr/>
          </p:nvSpPr>
          <p:spPr>
            <a:xfrm>
              <a:off x="9007905" y="3337692"/>
              <a:ext cx="813724" cy="9256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Oct</a:t>
              </a:r>
            </a:p>
          </p:txBody>
        </p:sp>
        <p:sp>
          <p:nvSpPr>
            <p:cNvPr id="51" name="Rectangle 50">
              <a:extLst>
                <a:ext uri="{FF2B5EF4-FFF2-40B4-BE49-F238E27FC236}">
                  <a16:creationId xmlns:a16="http://schemas.microsoft.com/office/drawing/2014/main" id="{320A0A87-1D1B-4288-8381-A8A41651FD08}"/>
                </a:ext>
              </a:extLst>
            </p:cNvPr>
            <p:cNvSpPr/>
            <p:nvPr/>
          </p:nvSpPr>
          <p:spPr>
            <a:xfrm>
              <a:off x="9963657" y="3337692"/>
              <a:ext cx="813724" cy="9256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Nov</a:t>
              </a:r>
            </a:p>
          </p:txBody>
        </p:sp>
        <p:sp>
          <p:nvSpPr>
            <p:cNvPr id="52" name="Arrow: Chevron 51">
              <a:extLst>
                <a:ext uri="{FF2B5EF4-FFF2-40B4-BE49-F238E27FC236}">
                  <a16:creationId xmlns:a16="http://schemas.microsoft.com/office/drawing/2014/main" id="{1DAE1247-89CB-4644-AFBF-F7388426917D}"/>
                </a:ext>
              </a:extLst>
            </p:cNvPr>
            <p:cNvSpPr/>
            <p:nvPr/>
          </p:nvSpPr>
          <p:spPr>
            <a:xfrm>
              <a:off x="10777382" y="3337692"/>
              <a:ext cx="1081073" cy="925696"/>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Dec</a:t>
              </a:r>
            </a:p>
          </p:txBody>
        </p:sp>
        <p:sp>
          <p:nvSpPr>
            <p:cNvPr id="53" name="Rectangle 52">
              <a:extLst>
                <a:ext uri="{FF2B5EF4-FFF2-40B4-BE49-F238E27FC236}">
                  <a16:creationId xmlns:a16="http://schemas.microsoft.com/office/drawing/2014/main" id="{38A72793-E446-4DBF-9850-1C6B620EF7DC}"/>
                </a:ext>
              </a:extLst>
            </p:cNvPr>
            <p:cNvSpPr/>
            <p:nvPr/>
          </p:nvSpPr>
          <p:spPr>
            <a:xfrm>
              <a:off x="10782071" y="3337692"/>
              <a:ext cx="137338" cy="925696"/>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p:txBody>
        </p:sp>
        <p:sp>
          <p:nvSpPr>
            <p:cNvPr id="54" name="Arrow: Chevron 53">
              <a:extLst>
                <a:ext uri="{FF2B5EF4-FFF2-40B4-BE49-F238E27FC236}">
                  <a16:creationId xmlns:a16="http://schemas.microsoft.com/office/drawing/2014/main" id="{3E3CAC11-5AF6-4BB9-A942-36C9464300A0}"/>
                </a:ext>
              </a:extLst>
            </p:cNvPr>
            <p:cNvSpPr/>
            <p:nvPr/>
          </p:nvSpPr>
          <p:spPr>
            <a:xfrm>
              <a:off x="328888" y="3337692"/>
              <a:ext cx="1081073" cy="925696"/>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Jan</a:t>
              </a:r>
            </a:p>
          </p:txBody>
        </p:sp>
        <p:sp>
          <p:nvSpPr>
            <p:cNvPr id="55" name="Rectangle 54">
              <a:extLst>
                <a:ext uri="{FF2B5EF4-FFF2-40B4-BE49-F238E27FC236}">
                  <a16:creationId xmlns:a16="http://schemas.microsoft.com/office/drawing/2014/main" id="{0DC6A626-4CE5-47AC-9272-0D224D686885}"/>
                </a:ext>
              </a:extLst>
            </p:cNvPr>
            <p:cNvSpPr/>
            <p:nvPr/>
          </p:nvSpPr>
          <p:spPr>
            <a:xfrm>
              <a:off x="1214280" y="3337692"/>
              <a:ext cx="143772" cy="925696"/>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E079568-1413-FA62-92DD-BDB95CC0AD01}"/>
                </a:ext>
              </a:extLst>
            </p:cNvPr>
            <p:cNvSpPr/>
            <p:nvPr/>
          </p:nvSpPr>
          <p:spPr>
            <a:xfrm>
              <a:off x="10795632" y="3337692"/>
              <a:ext cx="143772" cy="925696"/>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0BE35BF8-6803-43B6-8515-B5313A7F03E5}"/>
              </a:ext>
            </a:extLst>
          </p:cNvPr>
          <p:cNvGrpSpPr/>
          <p:nvPr/>
        </p:nvGrpSpPr>
        <p:grpSpPr>
          <a:xfrm>
            <a:off x="4929594" y="2750768"/>
            <a:ext cx="677255" cy="677255"/>
            <a:chOff x="3811123" y="3569648"/>
            <a:chExt cx="677255" cy="677255"/>
          </a:xfrm>
        </p:grpSpPr>
        <p:pic>
          <p:nvPicPr>
            <p:cNvPr id="56" name="Picture 55" descr="Icon&#10;&#10;Description automatically generated">
              <a:extLst>
                <a:ext uri="{FF2B5EF4-FFF2-40B4-BE49-F238E27FC236}">
                  <a16:creationId xmlns:a16="http://schemas.microsoft.com/office/drawing/2014/main" id="{F60CB23C-6B32-4C09-80EF-C8EB534F6BE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11123" y="3569648"/>
              <a:ext cx="677255" cy="677255"/>
            </a:xfrm>
            <a:prstGeom prst="rect">
              <a:avLst/>
            </a:prstGeom>
            <a:effectLst>
              <a:outerShdw blurRad="50800" dist="38100" dir="8100000" algn="tr" rotWithShape="0">
                <a:prstClr val="black">
                  <a:alpha val="40000"/>
                </a:prstClr>
              </a:outerShdw>
            </a:effectLst>
          </p:spPr>
        </p:pic>
        <p:sp>
          <p:nvSpPr>
            <p:cNvPr id="57" name="Oval 56">
              <a:extLst>
                <a:ext uri="{FF2B5EF4-FFF2-40B4-BE49-F238E27FC236}">
                  <a16:creationId xmlns:a16="http://schemas.microsoft.com/office/drawing/2014/main" id="{C22D55B8-D125-44C4-9D16-5A148FA95127}"/>
                </a:ext>
              </a:extLst>
            </p:cNvPr>
            <p:cNvSpPr/>
            <p:nvPr/>
          </p:nvSpPr>
          <p:spPr>
            <a:xfrm>
              <a:off x="4031178" y="3700926"/>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egoe UI" panose="020B0502040204020203" pitchFamily="34" charset="0"/>
                <a:cs typeface="Segoe UI" panose="020B0502040204020203" pitchFamily="34" charset="0"/>
              </a:endParaRPr>
            </a:p>
          </p:txBody>
        </p:sp>
        <p:sp>
          <p:nvSpPr>
            <p:cNvPr id="58" name="TextBox 57">
              <a:extLst>
                <a:ext uri="{FF2B5EF4-FFF2-40B4-BE49-F238E27FC236}">
                  <a16:creationId xmlns:a16="http://schemas.microsoft.com/office/drawing/2014/main" id="{2697D69B-4577-43EA-8E46-8C9255D82F07}"/>
                </a:ext>
              </a:extLst>
            </p:cNvPr>
            <p:cNvSpPr txBox="1"/>
            <p:nvPr/>
          </p:nvSpPr>
          <p:spPr>
            <a:xfrm>
              <a:off x="3962811" y="3611055"/>
              <a:ext cx="297378" cy="461665"/>
            </a:xfrm>
            <a:prstGeom prst="rect">
              <a:avLst/>
            </a:prstGeom>
            <a:noFill/>
          </p:spPr>
          <p:txBody>
            <a:bodyPr wrap="square" rtlCol="0">
              <a:spAutoFit/>
            </a:bodyPr>
            <a:lstStyle/>
            <a:p>
              <a:r>
                <a:rPr lang="en-US" sz="2400" b="1" dirty="0">
                  <a:solidFill>
                    <a:srgbClr val="FFFFFF"/>
                  </a:solidFill>
                  <a:latin typeface="Segoe UI" panose="020B0502040204020203" pitchFamily="34" charset="0"/>
                  <a:cs typeface="Segoe UI" panose="020B0502040204020203" pitchFamily="34" charset="0"/>
                </a:rPr>
                <a:t>1</a:t>
              </a:r>
            </a:p>
          </p:txBody>
        </p:sp>
      </p:grpSp>
      <p:pic>
        <p:nvPicPr>
          <p:cNvPr id="5" name="Picture 4">
            <a:extLst>
              <a:ext uri="{FF2B5EF4-FFF2-40B4-BE49-F238E27FC236}">
                <a16:creationId xmlns:a16="http://schemas.microsoft.com/office/drawing/2014/main" id="{20AD83BF-151E-046C-6931-9827CDA03FFB}"/>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2EEB4484-BF7A-D19E-71AE-C19452FABDB7}"/>
              </a:ext>
            </a:extLst>
          </p:cNvPr>
          <p:cNvSpPr>
            <a:spLocks noGrp="1"/>
          </p:cNvSpPr>
          <p:nvPr>
            <p:ph type="sldNum" sz="quarter" idx="12"/>
          </p:nvPr>
        </p:nvSpPr>
        <p:spPr/>
        <p:txBody>
          <a:bodyPr/>
          <a:lstStyle/>
          <a:p>
            <a:pPr>
              <a:defRPr/>
            </a:pPr>
            <a:fld id="{B8190146-6B94-4DD3-ABD1-8A9DB2995F44}" type="slidenum">
              <a:rPr lang="en-US" smtClean="0"/>
              <a:pPr>
                <a:defRPr/>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86D09689-C001-41EB-A006-A4AF4DF9105C}"/>
              </a:ext>
            </a:extLst>
          </p:cNvPr>
          <p:cNvSpPr>
            <a:spLocks noGrp="1" noChangeArrowheads="1"/>
          </p:cNvSpPr>
          <p:nvPr>
            <p:ph type="title"/>
          </p:nvPr>
        </p:nvSpPr>
        <p:spPr>
          <a:xfrm>
            <a:off x="1342980" y="1254518"/>
            <a:ext cx="5246497" cy="1218094"/>
          </a:xfrm>
        </p:spPr>
        <p:txBody>
          <a:bodyPr/>
          <a:lstStyle/>
          <a:p>
            <a:pPr eaLnBrk="1" hangingPunct="1">
              <a:defRPr/>
            </a:pPr>
            <a:r>
              <a:rPr lang="en-US" altLang="en-US" sz="3600" b="1" dirty="0">
                <a:solidFill>
                  <a:srgbClr val="002060"/>
                </a:solidFill>
                <a:latin typeface="Segoe UI" panose="020B0502040204020203" pitchFamily="34" charset="0"/>
                <a:cs typeface="Segoe UI" panose="020B0502040204020203" pitchFamily="34" charset="0"/>
              </a:rPr>
              <a:t>Adjacent Newspaper Example</a:t>
            </a:r>
          </a:p>
        </p:txBody>
      </p:sp>
      <p:pic>
        <p:nvPicPr>
          <p:cNvPr id="10" name="Content Placeholder 9">
            <a:extLst>
              <a:ext uri="{FF2B5EF4-FFF2-40B4-BE49-F238E27FC236}">
                <a16:creationId xmlns:a16="http://schemas.microsoft.com/office/drawing/2014/main" id="{DD5AC3AF-40CA-4B33-8841-A676378269D9}"/>
              </a:ext>
            </a:extLst>
          </p:cNvPr>
          <p:cNvPicPr>
            <a:picLocks noGrp="1" noChangeAspect="1"/>
          </p:cNvPicPr>
          <p:nvPr>
            <p:ph idx="1"/>
          </p:nvPr>
        </p:nvPicPr>
        <p:blipFill rotWithShape="1">
          <a:blip r:embed="rId3"/>
          <a:srcRect l="11097"/>
          <a:stretch/>
        </p:blipFill>
        <p:spPr>
          <a:xfrm rot="562187">
            <a:off x="6877504" y="1152719"/>
            <a:ext cx="3367896" cy="5372257"/>
          </a:xfrm>
          <a:ln>
            <a:solidFill>
              <a:schemeClr val="tx1"/>
            </a:solidFill>
          </a:ln>
          <a:effectLst>
            <a:outerShdw blurRad="50800" dist="38100" dir="8100000" algn="tr" rotWithShape="0">
              <a:prstClr val="black">
                <a:alpha val="40000"/>
              </a:prstClr>
            </a:outerShdw>
          </a:effectLst>
        </p:spPr>
      </p:pic>
      <p:pic>
        <p:nvPicPr>
          <p:cNvPr id="2" name="Picture 1">
            <a:extLst>
              <a:ext uri="{FF2B5EF4-FFF2-40B4-BE49-F238E27FC236}">
                <a16:creationId xmlns:a16="http://schemas.microsoft.com/office/drawing/2014/main" id="{E5F99F26-490E-D16E-C276-66A4BDD28791}"/>
              </a:ext>
            </a:extLst>
          </p:cNvPr>
          <p:cNvPicPr>
            <a:picLocks noChangeAspect="1"/>
          </p:cNvPicPr>
          <p:nvPr/>
        </p:nvPicPr>
        <p:blipFill>
          <a:blip r:embed="rId4"/>
          <a:stretch>
            <a:fillRect/>
          </a:stretch>
        </p:blipFill>
        <p:spPr>
          <a:xfrm>
            <a:off x="5990253" y="-87750"/>
            <a:ext cx="5009047" cy="6913896"/>
          </a:xfrm>
          <a:prstGeom prst="rect">
            <a:avLst/>
          </a:prstGeom>
        </p:spPr>
      </p:pic>
      <p:pic>
        <p:nvPicPr>
          <p:cNvPr id="4" name="Picture 3">
            <a:extLst>
              <a:ext uri="{FF2B5EF4-FFF2-40B4-BE49-F238E27FC236}">
                <a16:creationId xmlns:a16="http://schemas.microsoft.com/office/drawing/2014/main" id="{0907CF82-9621-7C41-EE07-32D64DBC1735}"/>
              </a:ext>
            </a:extLst>
          </p:cNvPr>
          <p:cNvPicPr>
            <a:picLocks noChangeAspect="1"/>
          </p:cNvPicPr>
          <p:nvPr/>
        </p:nvPicPr>
        <p:blipFill>
          <a:blip r:embed="rId5"/>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3521B54B-872D-7DDF-C54F-71F9352BA8DB}"/>
              </a:ext>
            </a:extLst>
          </p:cNvPr>
          <p:cNvSpPr>
            <a:spLocks noGrp="1"/>
          </p:cNvSpPr>
          <p:nvPr>
            <p:ph type="sldNum" sz="quarter" idx="12"/>
          </p:nvPr>
        </p:nvSpPr>
        <p:spPr/>
        <p:txBody>
          <a:bodyPr/>
          <a:lstStyle/>
          <a:p>
            <a:pPr>
              <a:defRPr/>
            </a:pPr>
            <a:fld id="{B8190146-6B94-4DD3-ABD1-8A9DB2995F44}" type="slidenum">
              <a:rPr lang="en-US" smtClean="0"/>
              <a:pPr>
                <a:defRPr/>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1C6410A4-7DF4-4E71-9E23-25D6DA800E56}"/>
              </a:ext>
            </a:extLst>
          </p:cNvPr>
          <p:cNvSpPr>
            <a:spLocks noGrp="1" noChangeArrowheads="1"/>
          </p:cNvSpPr>
          <p:nvPr>
            <p:ph type="title"/>
          </p:nvPr>
        </p:nvSpPr>
        <p:spPr>
          <a:xfrm>
            <a:off x="566057" y="779832"/>
            <a:ext cx="10999598" cy="1525594"/>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Publication on a Publicly Accessible Website</a:t>
            </a:r>
          </a:p>
        </p:txBody>
      </p:sp>
      <p:sp>
        <p:nvSpPr>
          <p:cNvPr id="5" name="Content Placeholder 2">
            <a:extLst>
              <a:ext uri="{FF2B5EF4-FFF2-40B4-BE49-F238E27FC236}">
                <a16:creationId xmlns:a16="http://schemas.microsoft.com/office/drawing/2014/main" id="{90DE15FB-FA9D-4614-8F0E-A7B34D278098}"/>
              </a:ext>
            </a:extLst>
          </p:cNvPr>
          <p:cNvSpPr>
            <a:spLocks noGrp="1" noChangeArrowheads="1"/>
          </p:cNvSpPr>
          <p:nvPr>
            <p:ph idx="1"/>
          </p:nvPr>
        </p:nvSpPr>
        <p:spPr>
          <a:xfrm>
            <a:off x="281356" y="2102341"/>
            <a:ext cx="11284299" cy="4528457"/>
          </a:xfrm>
        </p:spPr>
        <p:txBody>
          <a:bodyPr/>
          <a:lstStyle/>
          <a:p>
            <a:pPr marL="512763" indent="-401638">
              <a:lnSpc>
                <a:spcPct val="100000"/>
              </a:lnSpc>
            </a:pPr>
            <a:r>
              <a:rPr lang="en-US" altLang="en-US" sz="2400" dirty="0">
                <a:latin typeface="Segoe UI" panose="020B0502040204020203" pitchFamily="34" charset="0"/>
                <a:ea typeface="Open Sans Semibold" panose="020B0706030804020204" pitchFamily="34" charset="0"/>
                <a:cs typeface="Segoe UI" panose="020B0502040204020203" pitchFamily="34" charset="0"/>
              </a:rPr>
              <a:t>TAs may also publish TRIM advertisements on the publicly accessible website of the county in which it lies if the cost to publish the advertisement is less than the cost of advertising in a newspaper.</a:t>
            </a:r>
          </a:p>
          <a:p>
            <a:pPr marL="512763" indent="-401638">
              <a:lnSpc>
                <a:spcPct val="100000"/>
              </a:lnSpc>
            </a:pPr>
            <a:r>
              <a:rPr lang="en-US" altLang="en-US" sz="2400" dirty="0">
                <a:latin typeface="Segoe UI" panose="020B0502040204020203" pitchFamily="34" charset="0"/>
                <a:ea typeface="Open Sans Semibold" panose="020B0706030804020204" pitchFamily="34" charset="0"/>
                <a:cs typeface="Segoe UI" panose="020B0502040204020203" pitchFamily="34" charset="0"/>
              </a:rPr>
              <a:t> A TA in a county with fewer than 160,000 residents must hold a public hearing (noticed in the newspaper) to make a determination that the residents have sufficient access to broadband internet service. </a:t>
            </a:r>
          </a:p>
          <a:p>
            <a:pPr marL="512763" indent="-401638">
              <a:lnSpc>
                <a:spcPct val="100000"/>
              </a:lnSpc>
            </a:pPr>
            <a:r>
              <a:rPr lang="en-US" altLang="en-US" sz="2400" dirty="0">
                <a:latin typeface="Segoe UI" panose="020B0502040204020203" pitchFamily="34" charset="0"/>
                <a:ea typeface="Open Sans Semibold" panose="020B0706030804020204" pitchFamily="34" charset="0"/>
                <a:cs typeface="Segoe UI" panose="020B0502040204020203" pitchFamily="34" charset="0"/>
              </a:rPr>
              <a:t>A multi-county taxing authority that chooses this option must publish the ads on the website of each county that it spans.</a:t>
            </a:r>
          </a:p>
        </p:txBody>
      </p:sp>
      <p:grpSp>
        <p:nvGrpSpPr>
          <p:cNvPr id="6" name="Group 5">
            <a:extLst>
              <a:ext uri="{FF2B5EF4-FFF2-40B4-BE49-F238E27FC236}">
                <a16:creationId xmlns:a16="http://schemas.microsoft.com/office/drawing/2014/main" id="{D0B73C96-F611-4FD2-AD96-F5BB5FA17CFC}"/>
              </a:ext>
            </a:extLst>
          </p:cNvPr>
          <p:cNvGrpSpPr/>
          <p:nvPr/>
        </p:nvGrpSpPr>
        <p:grpSpPr>
          <a:xfrm>
            <a:off x="8765862" y="5694521"/>
            <a:ext cx="1603972" cy="840112"/>
            <a:chOff x="6703737" y="5773783"/>
            <a:chExt cx="1116874" cy="523220"/>
          </a:xfrm>
        </p:grpSpPr>
        <p:sp>
          <p:nvSpPr>
            <p:cNvPr id="7" name="TextBox 6">
              <a:extLst>
                <a:ext uri="{FF2B5EF4-FFF2-40B4-BE49-F238E27FC236}">
                  <a16:creationId xmlns:a16="http://schemas.microsoft.com/office/drawing/2014/main" id="{D0FBF67A-6F38-4663-BE11-EFA6077C5A05}"/>
                </a:ext>
              </a:extLst>
            </p:cNvPr>
            <p:cNvSpPr txBox="1"/>
            <p:nvPr/>
          </p:nvSpPr>
          <p:spPr>
            <a:xfrm>
              <a:off x="6703737" y="5773783"/>
              <a:ext cx="1116874" cy="287524"/>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Continued</a:t>
              </a:r>
            </a:p>
          </p:txBody>
        </p:sp>
        <p:sp>
          <p:nvSpPr>
            <p:cNvPr id="8" name="Arrow: Right 7">
              <a:extLst>
                <a:ext uri="{FF2B5EF4-FFF2-40B4-BE49-F238E27FC236}">
                  <a16:creationId xmlns:a16="http://schemas.microsoft.com/office/drawing/2014/main" id="{F24D0C5A-397C-4E5C-9216-0404348B8E65}"/>
                </a:ext>
              </a:extLst>
            </p:cNvPr>
            <p:cNvSpPr/>
            <p:nvPr/>
          </p:nvSpPr>
          <p:spPr>
            <a:xfrm>
              <a:off x="6753811" y="6011074"/>
              <a:ext cx="1066800" cy="28592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panose="020B0502040204020203" pitchFamily="34" charset="0"/>
                <a:cs typeface="Segoe UI" panose="020B0502040204020203" pitchFamily="34" charset="0"/>
              </a:endParaRPr>
            </a:p>
          </p:txBody>
        </p:sp>
      </p:grpSp>
      <p:pic>
        <p:nvPicPr>
          <p:cNvPr id="3" name="Picture 2">
            <a:extLst>
              <a:ext uri="{FF2B5EF4-FFF2-40B4-BE49-F238E27FC236}">
                <a16:creationId xmlns:a16="http://schemas.microsoft.com/office/drawing/2014/main" id="{6AD0B7A4-20A9-F885-2C3A-CAB5428C6FF7}"/>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E83BE9D3-EBD4-0F91-5C51-AA72CCCF243A}"/>
              </a:ext>
            </a:extLst>
          </p:cNvPr>
          <p:cNvSpPr>
            <a:spLocks noGrp="1"/>
          </p:cNvSpPr>
          <p:nvPr>
            <p:ph type="sldNum" sz="quarter" idx="12"/>
          </p:nvPr>
        </p:nvSpPr>
        <p:spPr/>
        <p:txBody>
          <a:bodyPr/>
          <a:lstStyle/>
          <a:p>
            <a:pPr>
              <a:defRPr/>
            </a:pPr>
            <a:fld id="{B8190146-6B94-4DD3-ABD1-8A9DB2995F44}" type="slidenum">
              <a:rPr lang="en-US" smtClean="0"/>
              <a:pPr>
                <a:defRPr/>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D1DB5C-F8C5-46E4-BE6F-5198BEF46E43}"/>
              </a:ext>
            </a:extLst>
          </p:cNvPr>
          <p:cNvSpPr>
            <a:spLocks noGrp="1" noChangeArrowheads="1"/>
          </p:cNvSpPr>
          <p:nvPr>
            <p:ph idx="1"/>
          </p:nvPr>
        </p:nvSpPr>
        <p:spPr>
          <a:xfrm>
            <a:off x="387318" y="2114509"/>
            <a:ext cx="11417364" cy="4302272"/>
          </a:xfrm>
        </p:spPr>
        <p:txBody>
          <a:bodyPr>
            <a:normAutofit/>
          </a:bodyPr>
          <a:lstStyle/>
          <a:p>
            <a:pPr marL="401638" indent="-401638" eaLnBrk="1" hangingPunct="1">
              <a:lnSpc>
                <a:spcPct val="100000"/>
              </a:lnSpc>
            </a:pPr>
            <a:r>
              <a:rPr lang="en-US" altLang="en-US" sz="2400" dirty="0">
                <a:latin typeface="Segoe UI" panose="020B0502040204020203" pitchFamily="34" charset="0"/>
                <a:cs typeface="Segoe UI" panose="020B0502040204020203" pitchFamily="34" charset="0"/>
              </a:rPr>
              <a:t>TAs who use this option shall provide notice once per year in a newspaper of general circulation or other publication that is mailed or delivered to all residents and property owners throughout the TA’s jurisdiction. </a:t>
            </a:r>
          </a:p>
          <a:p>
            <a:pPr marL="401638" indent="-401638" eaLnBrk="1" hangingPunct="1">
              <a:lnSpc>
                <a:spcPct val="100000"/>
              </a:lnSpc>
            </a:pPr>
            <a:r>
              <a:rPr lang="en-US" altLang="en-US" sz="2400" dirty="0">
                <a:latin typeface="Segoe UI" panose="020B0502040204020203" pitchFamily="34" charset="0"/>
                <a:cs typeface="Segoe UI" panose="020B0502040204020203" pitchFamily="34" charset="0"/>
              </a:rPr>
              <a:t>The notice must indicate that the owners and residents may receive legal ads and notices from the TA by first-class mail or email after making a request and registering their names and addresses or email addresses with the TA. </a:t>
            </a:r>
          </a:p>
          <a:p>
            <a:pPr marL="401638" indent="-401638" eaLnBrk="1" hangingPunct="1">
              <a:lnSpc>
                <a:spcPct val="100000"/>
              </a:lnSpc>
            </a:pPr>
            <a:r>
              <a:rPr lang="en-US" altLang="en-US" sz="2400" dirty="0">
                <a:latin typeface="Segoe UI" panose="020B0502040204020203" pitchFamily="34" charset="0"/>
                <a:cs typeface="Segoe UI" panose="020B0502040204020203" pitchFamily="34" charset="0"/>
              </a:rPr>
              <a:t>A link to the advertisements shall be prominently placed on or accessible through a direct link from the website homepage of the county and the website homepage of the TA (see s. 50.0311, F.S., for additional requirements.) </a:t>
            </a:r>
          </a:p>
        </p:txBody>
      </p:sp>
      <p:sp>
        <p:nvSpPr>
          <p:cNvPr id="6" name="Title 1">
            <a:extLst>
              <a:ext uri="{FF2B5EF4-FFF2-40B4-BE49-F238E27FC236}">
                <a16:creationId xmlns:a16="http://schemas.microsoft.com/office/drawing/2014/main" id="{9FB39275-CD26-C480-CD4D-BF46D6304674}"/>
              </a:ext>
            </a:extLst>
          </p:cNvPr>
          <p:cNvSpPr>
            <a:spLocks noGrp="1" noChangeArrowheads="1"/>
          </p:cNvSpPr>
          <p:nvPr>
            <p:ph type="title"/>
          </p:nvPr>
        </p:nvSpPr>
        <p:spPr>
          <a:xfrm>
            <a:off x="566057" y="779832"/>
            <a:ext cx="10999596" cy="1525594"/>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Publication on a Publicly Accessible Website</a:t>
            </a:r>
          </a:p>
        </p:txBody>
      </p:sp>
      <p:pic>
        <p:nvPicPr>
          <p:cNvPr id="7" name="Picture 6">
            <a:extLst>
              <a:ext uri="{FF2B5EF4-FFF2-40B4-BE49-F238E27FC236}">
                <a16:creationId xmlns:a16="http://schemas.microsoft.com/office/drawing/2014/main" id="{FDA8AFEE-F863-1D5B-AE80-469BD6BC36CC}"/>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B05E0257-1482-E4BB-171A-18BFB1AA8F97}"/>
              </a:ext>
            </a:extLst>
          </p:cNvPr>
          <p:cNvSpPr>
            <a:spLocks noGrp="1"/>
          </p:cNvSpPr>
          <p:nvPr>
            <p:ph type="sldNum" sz="quarter" idx="12"/>
          </p:nvPr>
        </p:nvSpPr>
        <p:spPr/>
        <p:txBody>
          <a:bodyPr/>
          <a:lstStyle/>
          <a:p>
            <a:pPr>
              <a:defRPr/>
            </a:pPr>
            <a:fld id="{B8190146-6B94-4DD3-ABD1-8A9DB2995F44}" type="slidenum">
              <a:rPr lang="en-US" smtClean="0"/>
              <a:pPr>
                <a:defRPr/>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BD85-CD51-4D9E-A2CC-5E5C7250FF41}"/>
              </a:ext>
            </a:extLst>
          </p:cNvPr>
          <p:cNvSpPr>
            <a:spLocks noGrp="1"/>
          </p:cNvSpPr>
          <p:nvPr>
            <p:ph type="title"/>
          </p:nvPr>
        </p:nvSpPr>
        <p:spPr>
          <a:xfrm>
            <a:off x="509532" y="811763"/>
            <a:ext cx="11172936" cy="1237595"/>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Advertisement Selection</a:t>
            </a:r>
          </a:p>
        </p:txBody>
      </p:sp>
      <p:sp>
        <p:nvSpPr>
          <p:cNvPr id="3" name="Content Placeholder 2">
            <a:extLst>
              <a:ext uri="{FF2B5EF4-FFF2-40B4-BE49-F238E27FC236}">
                <a16:creationId xmlns:a16="http://schemas.microsoft.com/office/drawing/2014/main" id="{0EE7B6BA-F650-4EA4-BE21-11A16AEB3B11}"/>
              </a:ext>
            </a:extLst>
          </p:cNvPr>
          <p:cNvSpPr>
            <a:spLocks noGrp="1"/>
          </p:cNvSpPr>
          <p:nvPr>
            <p:ph idx="1"/>
          </p:nvPr>
        </p:nvSpPr>
        <p:spPr>
          <a:xfrm>
            <a:off x="509532" y="2333565"/>
            <a:ext cx="10790381" cy="3670854"/>
          </a:xfrm>
        </p:spPr>
        <p:txBody>
          <a:bodyPr rtlCol="0">
            <a:normAutofit/>
          </a:bodyPr>
          <a:lstStyle/>
          <a:p>
            <a:pPr marL="109728" indent="0">
              <a:lnSpc>
                <a:spcPct val="100000"/>
              </a:lnSpc>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After calculating the percentage change of rolled-back rate, choose the proper notice:  </a:t>
            </a:r>
          </a:p>
          <a:p>
            <a:pPr marL="801688" indent="-344488">
              <a:lnSpc>
                <a:spcPct val="100000"/>
              </a:lnSpc>
              <a:defRPr/>
            </a:pPr>
            <a:r>
              <a:rPr lang="en-US" sz="2400" dirty="0">
                <a:latin typeface="Segoe UI" panose="020B0502040204020203" pitchFamily="34" charset="0"/>
                <a:ea typeface="Open Sans Semibold" panose="020B0706030804020204" pitchFamily="34" charset="0"/>
                <a:cs typeface="Segoe UI" panose="020B0502040204020203" pitchFamily="34" charset="0"/>
              </a:rPr>
              <a:t>Publish a </a:t>
            </a:r>
            <a:r>
              <a:rPr lang="en-US" sz="2400" i="1" dirty="0">
                <a:latin typeface="Segoe UI" panose="020B0502040204020203" pitchFamily="34" charset="0"/>
                <a:ea typeface="Open Sans Semibold" panose="020B0706030804020204" pitchFamily="34" charset="0"/>
                <a:cs typeface="Segoe UI" panose="020B0502040204020203" pitchFamily="34" charset="0"/>
              </a:rPr>
              <a:t>Notice of Proposed Tax Increase</a:t>
            </a:r>
            <a:r>
              <a:rPr lang="en-US" sz="2400" dirty="0">
                <a:latin typeface="Segoe UI" panose="020B0502040204020203" pitchFamily="34" charset="0"/>
                <a:ea typeface="Open Sans Semibold" panose="020B0706030804020204" pitchFamily="34" charset="0"/>
                <a:cs typeface="Segoe UI" panose="020B0502040204020203" pitchFamily="34" charset="0"/>
              </a:rPr>
              <a:t> when percent change is </a:t>
            </a:r>
            <a:r>
              <a:rPr lang="en-US" sz="2400" b="1" dirty="0">
                <a:latin typeface="Segoe UI" panose="020B0502040204020203" pitchFamily="34" charset="0"/>
                <a:ea typeface="Open Sans Semibold" panose="020B0706030804020204" pitchFamily="34" charset="0"/>
                <a:cs typeface="Segoe UI" panose="020B0502040204020203" pitchFamily="34" charset="0"/>
              </a:rPr>
              <a:t>greater</a:t>
            </a:r>
            <a:r>
              <a:rPr lang="en-US" sz="2400" dirty="0">
                <a:latin typeface="Segoe UI" panose="020B0502040204020203" pitchFamily="34" charset="0"/>
                <a:ea typeface="Open Sans Semibold" panose="020B0706030804020204" pitchFamily="34" charset="0"/>
                <a:cs typeface="Segoe UI" panose="020B0502040204020203" pitchFamily="34" charset="0"/>
              </a:rPr>
              <a:t> than 0%.</a:t>
            </a:r>
          </a:p>
          <a:p>
            <a:pPr marL="801688" indent="-344488">
              <a:lnSpc>
                <a:spcPct val="100000"/>
              </a:lnSpc>
              <a:defRPr/>
            </a:pPr>
            <a:r>
              <a:rPr lang="en-US" sz="2400" dirty="0">
                <a:latin typeface="Segoe UI" panose="020B0502040204020203" pitchFamily="34" charset="0"/>
                <a:ea typeface="Open Sans Semibold" panose="020B0706030804020204" pitchFamily="34" charset="0"/>
                <a:cs typeface="Segoe UI" panose="020B0502040204020203" pitchFamily="34" charset="0"/>
              </a:rPr>
              <a:t>Publish a </a:t>
            </a:r>
            <a:r>
              <a:rPr lang="en-US" sz="2400" i="1" dirty="0">
                <a:latin typeface="Segoe UI" panose="020B0502040204020203" pitchFamily="34" charset="0"/>
                <a:ea typeface="Open Sans Semibold" panose="020B0706030804020204" pitchFamily="34" charset="0"/>
                <a:cs typeface="Segoe UI" panose="020B0502040204020203" pitchFamily="34" charset="0"/>
              </a:rPr>
              <a:t>Notice of Budget Hearing</a:t>
            </a:r>
            <a:r>
              <a:rPr lang="en-US" sz="2400" dirty="0">
                <a:latin typeface="Segoe UI" panose="020B0502040204020203" pitchFamily="34" charset="0"/>
                <a:ea typeface="Open Sans Semibold" panose="020B0706030804020204" pitchFamily="34" charset="0"/>
                <a:cs typeface="Segoe UI" panose="020B0502040204020203" pitchFamily="34" charset="0"/>
              </a:rPr>
              <a:t> when the percent change is </a:t>
            </a:r>
            <a:r>
              <a:rPr lang="en-US" sz="2400" b="1" dirty="0">
                <a:latin typeface="Segoe UI" panose="020B0502040204020203" pitchFamily="34" charset="0"/>
                <a:ea typeface="Open Sans Semibold" panose="020B0706030804020204" pitchFamily="34" charset="0"/>
                <a:cs typeface="Segoe UI" panose="020B0502040204020203" pitchFamily="34" charset="0"/>
              </a:rPr>
              <a:t>equal to or less</a:t>
            </a:r>
            <a:r>
              <a:rPr lang="en-US" sz="2400" dirty="0">
                <a:latin typeface="Segoe UI" panose="020B0502040204020203" pitchFamily="34" charset="0"/>
                <a:ea typeface="Open Sans Semibold" panose="020B0706030804020204" pitchFamily="34" charset="0"/>
                <a:cs typeface="Segoe UI" panose="020B0502040204020203" pitchFamily="34" charset="0"/>
              </a:rPr>
              <a:t> than 0%. </a:t>
            </a:r>
          </a:p>
          <a:p>
            <a:pPr marL="109728" indent="0">
              <a:lnSpc>
                <a:spcPct val="100000"/>
              </a:lnSpc>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pic>
        <p:nvPicPr>
          <p:cNvPr id="5" name="Picture 4">
            <a:extLst>
              <a:ext uri="{FF2B5EF4-FFF2-40B4-BE49-F238E27FC236}">
                <a16:creationId xmlns:a16="http://schemas.microsoft.com/office/drawing/2014/main" id="{D0DC4997-25F3-1B8F-9588-42E381F28757}"/>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4" name="Slide Number Placeholder 3">
            <a:extLst>
              <a:ext uri="{FF2B5EF4-FFF2-40B4-BE49-F238E27FC236}">
                <a16:creationId xmlns:a16="http://schemas.microsoft.com/office/drawing/2014/main" id="{4C654F16-AA09-ED7B-3C7F-1C649D621ECB}"/>
              </a:ext>
            </a:extLst>
          </p:cNvPr>
          <p:cNvSpPr>
            <a:spLocks noGrp="1"/>
          </p:cNvSpPr>
          <p:nvPr>
            <p:ph type="sldNum" sz="quarter" idx="12"/>
          </p:nvPr>
        </p:nvSpPr>
        <p:spPr/>
        <p:txBody>
          <a:bodyPr/>
          <a:lstStyle/>
          <a:p>
            <a:pPr>
              <a:defRPr/>
            </a:pPr>
            <a:fld id="{B8190146-6B94-4DD3-ABD1-8A9DB2995F44}" type="slidenum">
              <a:rPr lang="en-US" smtClean="0"/>
              <a:pPr>
                <a:defRPr/>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2070D-5816-4DE2-8954-9D9EA4695BBA}"/>
              </a:ext>
            </a:extLst>
          </p:cNvPr>
          <p:cNvSpPr>
            <a:spLocks noGrp="1"/>
          </p:cNvSpPr>
          <p:nvPr>
            <p:ph type="title"/>
          </p:nvPr>
        </p:nvSpPr>
        <p:spPr>
          <a:xfrm>
            <a:off x="331303" y="798375"/>
            <a:ext cx="11518575" cy="1470991"/>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Proposed Tax Increase </a:t>
            </a:r>
            <a: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Ad</a:t>
            </a:r>
          </a:p>
        </p:txBody>
      </p:sp>
      <p:sp>
        <p:nvSpPr>
          <p:cNvPr id="3" name="Content Placeholder 2">
            <a:extLst>
              <a:ext uri="{FF2B5EF4-FFF2-40B4-BE49-F238E27FC236}">
                <a16:creationId xmlns:a16="http://schemas.microsoft.com/office/drawing/2014/main" id="{1322C58C-DED6-455C-BF21-E0C6C981BEA2}"/>
              </a:ext>
            </a:extLst>
          </p:cNvPr>
          <p:cNvSpPr>
            <a:spLocks noGrp="1"/>
          </p:cNvSpPr>
          <p:nvPr>
            <p:ph idx="1"/>
          </p:nvPr>
        </p:nvSpPr>
        <p:spPr>
          <a:xfrm>
            <a:off x="649357" y="2369972"/>
            <a:ext cx="11013908" cy="4168324"/>
          </a:xfrm>
        </p:spPr>
        <p:txBody>
          <a:bodyPr rtlCol="0">
            <a:normAutofit/>
          </a:bodyPr>
          <a:lstStyle/>
          <a:p>
            <a:pPr marL="566928" indent="-457200">
              <a:lnSpc>
                <a:spcPct val="100000"/>
              </a:lnSpc>
              <a:defRPr/>
            </a:pPr>
            <a:r>
              <a:rPr lang="en-US" sz="2400" dirty="0">
                <a:latin typeface="Segoe UI" panose="020B0502040204020203" pitchFamily="34" charset="0"/>
                <a:ea typeface="Open Sans Semibold" panose="020B0706030804020204" pitchFamily="34" charset="0"/>
                <a:cs typeface="Segoe UI" panose="020B0502040204020203" pitchFamily="34" charset="0"/>
              </a:rPr>
              <a:t>Must be no smaller than a </a:t>
            </a:r>
            <a:r>
              <a:rPr lang="en-US" sz="2400" b="1" dirty="0">
                <a:latin typeface="Segoe UI" panose="020B0502040204020203" pitchFamily="34" charset="0"/>
                <a:ea typeface="Open Sans Semibold" panose="020B0706030804020204" pitchFamily="34" charset="0"/>
                <a:cs typeface="Segoe UI" panose="020B0502040204020203" pitchFamily="34" charset="0"/>
              </a:rPr>
              <a:t>quarter-page </a:t>
            </a:r>
            <a:r>
              <a:rPr lang="en-US" sz="2400" dirty="0">
                <a:latin typeface="Segoe UI" panose="020B0502040204020203" pitchFamily="34" charset="0"/>
                <a:ea typeface="Open Sans Semibold" panose="020B0706030804020204" pitchFamily="34" charset="0"/>
                <a:cs typeface="Segoe UI" panose="020B0502040204020203" pitchFamily="34" charset="0"/>
              </a:rPr>
              <a:t>advertisement </a:t>
            </a:r>
          </a:p>
          <a:p>
            <a:pPr marL="566928" indent="-457200">
              <a:lnSpc>
                <a:spcPct val="100000"/>
              </a:lnSpc>
              <a:defRPr/>
            </a:pPr>
            <a:r>
              <a:rPr lang="en-US" sz="2400" dirty="0">
                <a:latin typeface="Segoe UI" panose="020B0502040204020203" pitchFamily="34" charset="0"/>
                <a:ea typeface="Open Sans Semibold" panose="020B0706030804020204" pitchFamily="34" charset="0"/>
                <a:cs typeface="Segoe UI" panose="020B0502040204020203" pitchFamily="34" charset="0"/>
              </a:rPr>
              <a:t>Must have a headline in at least 18-point type </a:t>
            </a:r>
          </a:p>
          <a:p>
            <a:pPr marL="566928" indent="-457200">
              <a:lnSpc>
                <a:spcPct val="100000"/>
              </a:lnSpc>
              <a:defRPr/>
            </a:pPr>
            <a:r>
              <a:rPr lang="en-US" sz="2400" dirty="0">
                <a:latin typeface="Segoe UI" panose="020B0502040204020203" pitchFamily="34" charset="0"/>
                <a:ea typeface="Open Sans Semibold" panose="020B0706030804020204" pitchFamily="34" charset="0"/>
                <a:cs typeface="Segoe UI" panose="020B0502040204020203" pitchFamily="34" charset="0"/>
              </a:rPr>
              <a:t>Must have an adjacent </a:t>
            </a:r>
            <a:r>
              <a:rPr lang="en-US" sz="2400" i="1" dirty="0">
                <a:latin typeface="Segoe UI" panose="020B0502040204020203" pitchFamily="34" charset="0"/>
                <a:ea typeface="Open Sans Semibold" panose="020B0706030804020204" pitchFamily="34" charset="0"/>
                <a:cs typeface="Segoe UI" panose="020B0502040204020203" pitchFamily="34" charset="0"/>
              </a:rPr>
              <a:t>Budget Summary </a:t>
            </a:r>
            <a:r>
              <a:rPr lang="en-US" sz="2400" dirty="0">
                <a:latin typeface="Segoe UI" panose="020B0502040204020203" pitchFamily="34" charset="0"/>
                <a:ea typeface="Open Sans Semibold" panose="020B0706030804020204" pitchFamily="34" charset="0"/>
                <a:cs typeface="Segoe UI" panose="020B0502040204020203" pitchFamily="34" charset="0"/>
              </a:rPr>
              <a:t>ad</a:t>
            </a:r>
          </a:p>
          <a:p>
            <a:pPr marL="566928" indent="-457200">
              <a:lnSpc>
                <a:spcPct val="100000"/>
              </a:lnSpc>
              <a:defRPr/>
            </a:pPr>
            <a:r>
              <a:rPr lang="en-US" sz="2400" dirty="0">
                <a:latin typeface="Segoe UI" panose="020B0502040204020203" pitchFamily="34" charset="0"/>
                <a:ea typeface="Open Sans Semibold" panose="020B0706030804020204" pitchFamily="34" charset="0"/>
                <a:cs typeface="Segoe UI" panose="020B0502040204020203" pitchFamily="34" charset="0"/>
              </a:rPr>
              <a:t>Must advertise the final hearing within </a:t>
            </a:r>
            <a:r>
              <a:rPr lang="en-US" sz="2400" b="1" dirty="0">
                <a:latin typeface="Segoe UI" panose="020B0502040204020203" pitchFamily="34" charset="0"/>
                <a:ea typeface="Open Sans Semibold" panose="020B0706030804020204" pitchFamily="34" charset="0"/>
                <a:cs typeface="Segoe UI" panose="020B0502040204020203" pitchFamily="34" charset="0"/>
              </a:rPr>
              <a:t>15 days </a:t>
            </a:r>
            <a:r>
              <a:rPr lang="en-US" sz="2400" dirty="0">
                <a:latin typeface="Segoe UI" panose="020B0502040204020203" pitchFamily="34" charset="0"/>
                <a:ea typeface="Open Sans Semibold" panose="020B0706030804020204" pitchFamily="34" charset="0"/>
                <a:cs typeface="Segoe UI" panose="020B0502040204020203" pitchFamily="34" charset="0"/>
              </a:rPr>
              <a:t>of tentative (first) hearing</a:t>
            </a:r>
          </a:p>
          <a:p>
            <a:pPr marL="566928" indent="-457200">
              <a:lnSpc>
                <a:spcPct val="100000"/>
              </a:lnSpc>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final hearing must be held </a:t>
            </a:r>
            <a:r>
              <a:rPr lang="en-US" sz="2400" b="1" dirty="0">
                <a:latin typeface="Segoe UI" panose="020B0502040204020203" pitchFamily="34" charset="0"/>
                <a:ea typeface="Open Sans Semibold" panose="020B0706030804020204" pitchFamily="34" charset="0"/>
                <a:cs typeface="Segoe UI" panose="020B0502040204020203" pitchFamily="34" charset="0"/>
              </a:rPr>
              <a:t>two to five days </a:t>
            </a:r>
            <a:r>
              <a:rPr lang="en-US" sz="2400" dirty="0">
                <a:latin typeface="Segoe UI" panose="020B0502040204020203" pitchFamily="34" charset="0"/>
                <a:ea typeface="Open Sans Semibold" panose="020B0706030804020204" pitchFamily="34" charset="0"/>
                <a:cs typeface="Segoe UI" panose="020B0502040204020203" pitchFamily="34" charset="0"/>
              </a:rPr>
              <a:t>after advertising.</a:t>
            </a:r>
          </a:p>
          <a:p>
            <a:pPr marL="566928" indent="-457200">
              <a:lnSpc>
                <a:spcPct val="100000"/>
              </a:lnSpc>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a:p>
            <a:pPr marL="566928" indent="-457200">
              <a:lnSpc>
                <a:spcPct val="100000"/>
              </a:lnSpc>
              <a:defRPr/>
            </a:pPr>
            <a:endParaRPr lang="en-US" sz="2400" dirty="0">
              <a:solidFill>
                <a:schemeClr val="accent2"/>
              </a:solidFill>
              <a:latin typeface="Segoe UI" panose="020B0502040204020203" pitchFamily="34" charset="0"/>
              <a:ea typeface="Open Sans Semibold" panose="020B0706030804020204" pitchFamily="34" charset="0"/>
              <a:cs typeface="Segoe UI" panose="020B0502040204020203" pitchFamily="34" charset="0"/>
            </a:endParaRPr>
          </a:p>
          <a:p>
            <a:pPr marL="566928" indent="-457200">
              <a:lnSpc>
                <a:spcPct val="100000"/>
              </a:lnSpc>
              <a:defRPr/>
            </a:pPr>
            <a:endParaRPr lang="en-US" sz="2400" dirty="0">
              <a:solidFill>
                <a:schemeClr val="accent2"/>
              </a:solidFill>
              <a:latin typeface="Segoe UI" panose="020B0502040204020203" pitchFamily="34" charset="0"/>
              <a:ea typeface="Open Sans Semibold" panose="020B0706030804020204" pitchFamily="34" charset="0"/>
              <a:cs typeface="Segoe UI" panose="020B0502040204020203" pitchFamily="34" charset="0"/>
            </a:endParaRPr>
          </a:p>
          <a:p>
            <a:pPr marL="109728" indent="0">
              <a:lnSpc>
                <a:spcPct val="100000"/>
              </a:lnSpc>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pic>
        <p:nvPicPr>
          <p:cNvPr id="5" name="Picture 4">
            <a:extLst>
              <a:ext uri="{FF2B5EF4-FFF2-40B4-BE49-F238E27FC236}">
                <a16:creationId xmlns:a16="http://schemas.microsoft.com/office/drawing/2014/main" id="{34A25C27-031E-6E6B-0743-13456EDF8DFA}"/>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4" name="Slide Number Placeholder 3">
            <a:extLst>
              <a:ext uri="{FF2B5EF4-FFF2-40B4-BE49-F238E27FC236}">
                <a16:creationId xmlns:a16="http://schemas.microsoft.com/office/drawing/2014/main" id="{BA35BCC5-2592-5EFA-688F-8B3825A3655E}"/>
              </a:ext>
            </a:extLst>
          </p:cNvPr>
          <p:cNvSpPr>
            <a:spLocks noGrp="1"/>
          </p:cNvSpPr>
          <p:nvPr>
            <p:ph type="sldNum" sz="quarter" idx="12"/>
          </p:nvPr>
        </p:nvSpPr>
        <p:spPr/>
        <p:txBody>
          <a:bodyPr/>
          <a:lstStyle/>
          <a:p>
            <a:pPr>
              <a:defRPr/>
            </a:pPr>
            <a:fld id="{B8190146-6B94-4DD3-ABD1-8A9DB2995F44}" type="slidenum">
              <a:rPr lang="en-US" smtClean="0"/>
              <a:pPr>
                <a:defRPr/>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D0182-A8D6-43E4-15B1-06B1C45B561F}"/>
              </a:ext>
            </a:extLst>
          </p:cNvPr>
          <p:cNvPicPr>
            <a:picLocks noChangeAspect="1"/>
          </p:cNvPicPr>
          <p:nvPr/>
        </p:nvPicPr>
        <p:blipFill>
          <a:blip r:embed="rId3"/>
          <a:stretch>
            <a:fillRect/>
          </a:stretch>
        </p:blipFill>
        <p:spPr>
          <a:xfrm>
            <a:off x="2247702" y="2304855"/>
            <a:ext cx="7696595" cy="4270943"/>
          </a:xfrm>
          <a:prstGeom prst="rect">
            <a:avLst/>
          </a:prstGeom>
        </p:spPr>
      </p:pic>
      <p:sp>
        <p:nvSpPr>
          <p:cNvPr id="2" name="Title 1">
            <a:extLst>
              <a:ext uri="{FF2B5EF4-FFF2-40B4-BE49-F238E27FC236}">
                <a16:creationId xmlns:a16="http://schemas.microsoft.com/office/drawing/2014/main" id="{959DF846-8EA2-4E99-B305-30E967542C1A}"/>
              </a:ext>
            </a:extLst>
          </p:cNvPr>
          <p:cNvSpPr>
            <a:spLocks noGrp="1"/>
          </p:cNvSpPr>
          <p:nvPr>
            <p:ph type="title"/>
          </p:nvPr>
        </p:nvSpPr>
        <p:spPr>
          <a:xfrm>
            <a:off x="453648" y="720970"/>
            <a:ext cx="11065566" cy="1595161"/>
          </a:xfrm>
        </p:spPr>
        <p:txBody>
          <a:bodyPr rtlCol="0">
            <a:no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Proposed Tax Increase </a:t>
            </a:r>
            <a: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Ad</a:t>
            </a:r>
            <a:br>
              <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EXAMPLE</a:t>
            </a:r>
            <a:endPar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112643" name="Content Placeholder 4">
            <a:extLst>
              <a:ext uri="{FF2B5EF4-FFF2-40B4-BE49-F238E27FC236}">
                <a16:creationId xmlns:a16="http://schemas.microsoft.com/office/drawing/2014/main" id="{8D21D96C-3958-4601-945D-C72BE5002BC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909888" y="2754313"/>
            <a:ext cx="6324600" cy="3511550"/>
          </a:xfrm>
        </p:spPr>
      </p:pic>
      <p:sp>
        <p:nvSpPr>
          <p:cNvPr id="10" name="Oval 9">
            <a:extLst>
              <a:ext uri="{FF2B5EF4-FFF2-40B4-BE49-F238E27FC236}">
                <a16:creationId xmlns:a16="http://schemas.microsoft.com/office/drawing/2014/main" id="{8166FE32-49D1-4624-8BBE-D42A7BCED559}"/>
              </a:ext>
            </a:extLst>
          </p:cNvPr>
          <p:cNvSpPr/>
          <p:nvPr/>
        </p:nvSpPr>
        <p:spPr>
          <a:xfrm flipV="1">
            <a:off x="2278703" y="3198763"/>
            <a:ext cx="276587" cy="2316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E3E6F0F3-F589-4EF1-B28A-AA53261D210E}"/>
              </a:ext>
            </a:extLst>
          </p:cNvPr>
          <p:cNvSpPr/>
          <p:nvPr/>
        </p:nvSpPr>
        <p:spPr>
          <a:xfrm>
            <a:off x="3838226" y="6313178"/>
            <a:ext cx="5058031" cy="369332"/>
          </a:xfrm>
          <a:prstGeom prst="rect">
            <a:avLst/>
          </a:prstGeom>
          <a:solidFill>
            <a:schemeClr val="bg1">
              <a:lumMod val="8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FF0000"/>
                </a:solidFill>
                <a:latin typeface="Arial" panose="020B0604020202020204" pitchFamily="34" charset="0"/>
                <a:cs typeface="Arial" panose="020B0604020202020204" pitchFamily="34" charset="0"/>
              </a:rPr>
              <a:t>  Use 100% of tax levies in advertisement.</a:t>
            </a:r>
          </a:p>
        </p:txBody>
      </p:sp>
      <p:pic>
        <p:nvPicPr>
          <p:cNvPr id="9" name="Picture 8" descr="Icon&#10;&#10;Description automatically generated">
            <a:extLst>
              <a:ext uri="{FF2B5EF4-FFF2-40B4-BE49-F238E27FC236}">
                <a16:creationId xmlns:a16="http://schemas.microsoft.com/office/drawing/2014/main" id="{377C8634-ADA6-4148-BD03-EE75BF83F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303" y="6059999"/>
            <a:ext cx="437845" cy="437845"/>
          </a:xfrm>
          <a:prstGeom prst="rect">
            <a:avLst/>
          </a:prstGeom>
        </p:spPr>
      </p:pic>
      <p:sp>
        <p:nvSpPr>
          <p:cNvPr id="5" name="Oval 4">
            <a:extLst>
              <a:ext uri="{FF2B5EF4-FFF2-40B4-BE49-F238E27FC236}">
                <a16:creationId xmlns:a16="http://schemas.microsoft.com/office/drawing/2014/main" id="{72BF63B1-121A-7E7E-FCE5-0EEDB9FDEB41}"/>
              </a:ext>
            </a:extLst>
          </p:cNvPr>
          <p:cNvSpPr/>
          <p:nvPr/>
        </p:nvSpPr>
        <p:spPr>
          <a:xfrm flipV="1">
            <a:off x="2274395" y="3430444"/>
            <a:ext cx="276587" cy="2316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Oval 5">
            <a:extLst>
              <a:ext uri="{FF2B5EF4-FFF2-40B4-BE49-F238E27FC236}">
                <a16:creationId xmlns:a16="http://schemas.microsoft.com/office/drawing/2014/main" id="{3DA36DF9-3D26-DF48-A877-D83AF742EF9A}"/>
              </a:ext>
            </a:extLst>
          </p:cNvPr>
          <p:cNvSpPr/>
          <p:nvPr/>
        </p:nvSpPr>
        <p:spPr>
          <a:xfrm flipV="1">
            <a:off x="2278703" y="3895205"/>
            <a:ext cx="276587" cy="2316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a:extLst>
              <a:ext uri="{FF2B5EF4-FFF2-40B4-BE49-F238E27FC236}">
                <a16:creationId xmlns:a16="http://schemas.microsoft.com/office/drawing/2014/main" id="{9B0B6E93-AC9D-24F7-749C-2FFF57200E9B}"/>
              </a:ext>
            </a:extLst>
          </p:cNvPr>
          <p:cNvPicPr>
            <a:picLocks noChangeAspect="1"/>
          </p:cNvPicPr>
          <p:nvPr/>
        </p:nvPicPr>
        <p:blipFill>
          <a:blip r:embed="rId6"/>
          <a:stretch>
            <a:fillRect/>
          </a:stretch>
        </p:blipFill>
        <p:spPr>
          <a:xfrm>
            <a:off x="11102131" y="5354966"/>
            <a:ext cx="847417" cy="1237595"/>
          </a:xfrm>
          <a:prstGeom prst="rect">
            <a:avLst/>
          </a:prstGeom>
        </p:spPr>
      </p:pic>
      <p:sp>
        <p:nvSpPr>
          <p:cNvPr id="4" name="Slide Number Placeholder 3">
            <a:extLst>
              <a:ext uri="{FF2B5EF4-FFF2-40B4-BE49-F238E27FC236}">
                <a16:creationId xmlns:a16="http://schemas.microsoft.com/office/drawing/2014/main" id="{7D6AA3FD-4C54-AC1C-CC54-E0890C5C7E2D}"/>
              </a:ext>
            </a:extLst>
          </p:cNvPr>
          <p:cNvSpPr>
            <a:spLocks noGrp="1"/>
          </p:cNvSpPr>
          <p:nvPr>
            <p:ph type="sldNum" sz="quarter" idx="12"/>
          </p:nvPr>
        </p:nvSpPr>
        <p:spPr/>
        <p:txBody>
          <a:bodyPr/>
          <a:lstStyle/>
          <a:p>
            <a:pPr>
              <a:defRPr/>
            </a:pPr>
            <a:fld id="{B8190146-6B94-4DD3-ABD1-8A9DB2995F44}" type="slidenum">
              <a:rPr lang="en-US" smtClean="0"/>
              <a:pPr>
                <a:defRPr/>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E775CD99-8D5A-4DF9-AC70-D36B349D0C2B}"/>
              </a:ext>
            </a:extLst>
          </p:cNvPr>
          <p:cNvSpPr>
            <a:spLocks noGrp="1" noChangeArrowheads="1"/>
          </p:cNvSpPr>
          <p:nvPr>
            <p:ph type="title"/>
          </p:nvPr>
        </p:nvSpPr>
        <p:spPr>
          <a:xfrm>
            <a:off x="2422016" y="631793"/>
            <a:ext cx="10031739" cy="955313"/>
          </a:xfrm>
        </p:spPr>
        <p:txBody>
          <a:bodyPr/>
          <a:lstStyle/>
          <a:p>
            <a:pPr algn="ctr" eaLnBrk="1" hangingPunct="1">
              <a:defRPr/>
            </a:pPr>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alt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Proposed Tax Increase </a:t>
            </a:r>
            <a:r>
              <a:rPr lang="en-US" alt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Ad</a:t>
            </a:r>
          </a:p>
        </p:txBody>
      </p:sp>
      <p:pic>
        <p:nvPicPr>
          <p:cNvPr id="10" name="Content Placeholder 8">
            <a:extLst>
              <a:ext uri="{FF2B5EF4-FFF2-40B4-BE49-F238E27FC236}">
                <a16:creationId xmlns:a16="http://schemas.microsoft.com/office/drawing/2014/main" id="{5E43DD49-1FF4-48C4-AD97-95BD5A003B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55987">
            <a:off x="4312199" y="2566826"/>
            <a:ext cx="2909887" cy="3763963"/>
          </a:xfrm>
          <a:ln>
            <a:solidFill>
              <a:schemeClr val="tx1"/>
            </a:solidFill>
          </a:ln>
          <a:effectLst>
            <a:outerShdw blurRad="50800" dist="38100" dir="8100000" algn="tr" rotWithShape="0">
              <a:prstClr val="black">
                <a:alpha val="40000"/>
              </a:prstClr>
            </a:outerShdw>
          </a:effectLst>
        </p:spPr>
      </p:pic>
      <p:sp>
        <p:nvSpPr>
          <p:cNvPr id="11" name="TextBox 9">
            <a:extLst>
              <a:ext uri="{FF2B5EF4-FFF2-40B4-BE49-F238E27FC236}">
                <a16:creationId xmlns:a16="http://schemas.microsoft.com/office/drawing/2014/main" id="{6FDE3B19-0CA8-4D56-8857-07AC26A2FDC2}"/>
              </a:ext>
            </a:extLst>
          </p:cNvPr>
          <p:cNvSpPr txBox="1">
            <a:spLocks noChangeArrowheads="1"/>
          </p:cNvSpPr>
          <p:nvPr/>
        </p:nvSpPr>
        <p:spPr bwMode="auto">
          <a:xfrm>
            <a:off x="6095999" y="1850270"/>
            <a:ext cx="55231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Segoe UI" panose="020B0502040204020203" pitchFamily="34" charset="0"/>
                <a:cs typeface="Segoe UI" panose="020B0502040204020203" pitchFamily="34" charset="0"/>
              </a:rPr>
              <a:t> Line </a:t>
            </a:r>
            <a:r>
              <a:rPr lang="en-US" altLang="en-US" sz="2400" dirty="0">
                <a:solidFill>
                  <a:srgbClr val="FF0000"/>
                </a:solidFill>
                <a:latin typeface="Segoe UI" panose="020B0502040204020203" pitchFamily="34" charset="0"/>
                <a:cs typeface="Segoe UI" panose="020B0502040204020203" pitchFamily="34" charset="0"/>
              </a:rPr>
              <a:t>A</a:t>
            </a:r>
            <a:r>
              <a:rPr lang="en-US" altLang="en-US" sz="2400" dirty="0">
                <a:latin typeface="Segoe UI" panose="020B0502040204020203" pitchFamily="34" charset="0"/>
                <a:cs typeface="Segoe UI" panose="020B0502040204020203" pitchFamily="34" charset="0"/>
              </a:rPr>
              <a:t> = </a:t>
            </a:r>
            <a:r>
              <a:rPr lang="en-US" altLang="en-US" sz="2400" u="sng" dirty="0">
                <a:latin typeface="Segoe UI" panose="020B0502040204020203" pitchFamily="34" charset="0"/>
                <a:cs typeface="Segoe UI" panose="020B0502040204020203" pitchFamily="34" charset="0"/>
              </a:rPr>
              <a:t>Prior</a:t>
            </a:r>
            <a:r>
              <a:rPr lang="en-US" altLang="en-US" sz="2400" dirty="0">
                <a:latin typeface="Segoe UI" panose="020B0502040204020203" pitchFamily="34" charset="0"/>
                <a:cs typeface="Segoe UI" panose="020B0502040204020203" pitchFamily="34" charset="0"/>
              </a:rPr>
              <a:t> year DR-420, line 25</a:t>
            </a:r>
          </a:p>
        </p:txBody>
      </p:sp>
      <p:pic>
        <p:nvPicPr>
          <p:cNvPr id="12" name="Content Placeholder 4">
            <a:extLst>
              <a:ext uri="{FF2B5EF4-FFF2-40B4-BE49-F238E27FC236}">
                <a16:creationId xmlns:a16="http://schemas.microsoft.com/office/drawing/2014/main" id="{94ACBD4A-88BE-483B-9B5F-F0BF9BBD1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6712">
            <a:off x="323833" y="1699619"/>
            <a:ext cx="3704326" cy="4794190"/>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1">
            <a:extLst>
              <a:ext uri="{FF2B5EF4-FFF2-40B4-BE49-F238E27FC236}">
                <a16:creationId xmlns:a16="http://schemas.microsoft.com/office/drawing/2014/main" id="{EC735481-6D12-4181-9A87-C604ED23A883}"/>
              </a:ext>
            </a:extLst>
          </p:cNvPr>
          <p:cNvSpPr txBox="1">
            <a:spLocks noChangeArrowheads="1"/>
          </p:cNvSpPr>
          <p:nvPr/>
        </p:nvSpPr>
        <p:spPr bwMode="auto">
          <a:xfrm>
            <a:off x="6095999" y="2681332"/>
            <a:ext cx="5720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 </a:t>
            </a:r>
            <a:r>
              <a:rPr lang="en-US" altLang="en-US" sz="2400" dirty="0">
                <a:latin typeface="Segoe UI" panose="020B0502040204020203" pitchFamily="34" charset="0"/>
                <a:cs typeface="Segoe UI" panose="020B0502040204020203" pitchFamily="34" charset="0"/>
              </a:rPr>
              <a:t>Line </a:t>
            </a:r>
            <a:r>
              <a:rPr lang="en-US" altLang="en-US" sz="2400" dirty="0">
                <a:solidFill>
                  <a:srgbClr val="FF0000"/>
                </a:solidFill>
                <a:latin typeface="Segoe UI" panose="020B0502040204020203" pitchFamily="34" charset="0"/>
                <a:cs typeface="Segoe UI" panose="020B0502040204020203" pitchFamily="34" charset="0"/>
              </a:rPr>
              <a:t>C</a:t>
            </a:r>
            <a:r>
              <a:rPr lang="en-US" altLang="en-US" sz="2400" dirty="0">
                <a:latin typeface="Segoe UI" panose="020B0502040204020203" pitchFamily="34" charset="0"/>
                <a:cs typeface="Segoe UI" panose="020B0502040204020203" pitchFamily="34" charset="0"/>
              </a:rPr>
              <a:t> = </a:t>
            </a:r>
            <a:r>
              <a:rPr lang="en-US" altLang="en-US" sz="2400" u="sng" dirty="0">
                <a:latin typeface="Segoe UI" panose="020B0502040204020203" pitchFamily="34" charset="0"/>
                <a:cs typeface="Segoe UI" panose="020B0502040204020203" pitchFamily="34" charset="0"/>
              </a:rPr>
              <a:t>Current</a:t>
            </a:r>
            <a:r>
              <a:rPr lang="en-US" altLang="en-US" sz="2400" dirty="0">
                <a:latin typeface="Segoe UI" panose="020B0502040204020203" pitchFamily="34" charset="0"/>
                <a:cs typeface="Segoe UI" panose="020B0502040204020203" pitchFamily="34" charset="0"/>
              </a:rPr>
              <a:t> year DR-420, line 11</a:t>
            </a:r>
          </a:p>
        </p:txBody>
      </p:sp>
      <p:sp>
        <p:nvSpPr>
          <p:cNvPr id="14" name="TextBox 12">
            <a:extLst>
              <a:ext uri="{FF2B5EF4-FFF2-40B4-BE49-F238E27FC236}">
                <a16:creationId xmlns:a16="http://schemas.microsoft.com/office/drawing/2014/main" id="{03FE3F37-B463-430A-921B-BC65A4B2DEC1}"/>
              </a:ext>
            </a:extLst>
          </p:cNvPr>
          <p:cNvSpPr txBox="1">
            <a:spLocks noChangeArrowheads="1"/>
          </p:cNvSpPr>
          <p:nvPr/>
        </p:nvSpPr>
        <p:spPr bwMode="auto">
          <a:xfrm>
            <a:off x="6095999" y="2279255"/>
            <a:ext cx="55231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Segoe UI" panose="020B0502040204020203" pitchFamily="34" charset="0"/>
                <a:cs typeface="Segoe UI" panose="020B0502040204020203" pitchFamily="34" charset="0"/>
              </a:rPr>
              <a:t> Line </a:t>
            </a:r>
            <a:r>
              <a:rPr lang="en-US" altLang="en-US" sz="2400" dirty="0">
                <a:solidFill>
                  <a:srgbClr val="FF0000"/>
                </a:solidFill>
                <a:latin typeface="Segoe UI" panose="020B0502040204020203" pitchFamily="34" charset="0"/>
                <a:cs typeface="Segoe UI" panose="020B0502040204020203" pitchFamily="34" charset="0"/>
              </a:rPr>
              <a:t>B</a:t>
            </a:r>
            <a:r>
              <a:rPr lang="en-US" altLang="en-US" sz="2400" dirty="0">
                <a:latin typeface="Segoe UI" panose="020B0502040204020203" pitchFamily="34" charset="0"/>
                <a:cs typeface="Segoe UI" panose="020B0502040204020203" pitchFamily="34" charset="0"/>
              </a:rPr>
              <a:t> = Subtract line C from line A</a:t>
            </a:r>
          </a:p>
        </p:txBody>
      </p:sp>
      <p:sp>
        <p:nvSpPr>
          <p:cNvPr id="15" name="TextBox 13">
            <a:extLst>
              <a:ext uri="{FF2B5EF4-FFF2-40B4-BE49-F238E27FC236}">
                <a16:creationId xmlns:a16="http://schemas.microsoft.com/office/drawing/2014/main" id="{9681101F-5788-4AD4-A1E2-991FE9BDA392}"/>
              </a:ext>
            </a:extLst>
          </p:cNvPr>
          <p:cNvSpPr txBox="1">
            <a:spLocks noChangeArrowheads="1"/>
          </p:cNvSpPr>
          <p:nvPr/>
        </p:nvSpPr>
        <p:spPr bwMode="auto">
          <a:xfrm>
            <a:off x="5887401" y="3242558"/>
            <a:ext cx="595773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Segoe UI" panose="020B0502040204020203" pitchFamily="34" charset="0"/>
                <a:cs typeface="Segoe UI" panose="020B0502040204020203" pitchFamily="34" charset="0"/>
              </a:rPr>
              <a:t>This year’s proposed tax levy = </a:t>
            </a:r>
            <a:r>
              <a:rPr lang="en-US" altLang="en-US" sz="2400" u="sng" dirty="0">
                <a:latin typeface="Segoe UI" panose="020B0502040204020203" pitchFamily="34" charset="0"/>
                <a:cs typeface="Segoe UI" panose="020B0502040204020203" pitchFamily="34" charset="0"/>
              </a:rPr>
              <a:t>current</a:t>
            </a:r>
            <a:r>
              <a:rPr lang="en-US" altLang="en-US" sz="2400" dirty="0">
                <a:latin typeface="Segoe UI" panose="020B0502040204020203" pitchFamily="34" charset="0"/>
                <a:cs typeface="Segoe UI" panose="020B0502040204020203" pitchFamily="34" charset="0"/>
              </a:rPr>
              <a:t> year’s tentatively adopted millage rate x current year gross taxable value  ÷ 1,000 (line 4, </a:t>
            </a:r>
            <a:r>
              <a:rPr lang="en-US" altLang="en-US" sz="2400" u="sng" dirty="0">
                <a:latin typeface="Segoe UI" panose="020B0502040204020203" pitchFamily="34" charset="0"/>
                <a:cs typeface="Segoe UI" panose="020B0502040204020203" pitchFamily="34" charset="0"/>
              </a:rPr>
              <a:t>current</a:t>
            </a:r>
            <a:r>
              <a:rPr lang="en-US" altLang="en-US" sz="2400" dirty="0">
                <a:latin typeface="Segoe UI" panose="020B0502040204020203" pitchFamily="34" charset="0"/>
                <a:cs typeface="Segoe UI" panose="020B0502040204020203" pitchFamily="34" charset="0"/>
              </a:rPr>
              <a:t> year DR-420).</a:t>
            </a:r>
          </a:p>
          <a:p>
            <a:pPr eaLnBrk="1" hangingPunct="1">
              <a:spcBef>
                <a:spcPct val="0"/>
              </a:spcBef>
              <a:buFontTx/>
              <a:buNone/>
            </a:pPr>
            <a:endParaRPr lang="en-US" altLang="en-US" sz="2400" dirty="0">
              <a:latin typeface="Segoe UI" panose="020B0502040204020203" pitchFamily="34" charset="0"/>
              <a:cs typeface="Segoe UI" panose="020B0502040204020203" pitchFamily="34" charset="0"/>
            </a:endParaRPr>
          </a:p>
          <a:p>
            <a:pPr eaLnBrk="1" hangingPunct="1">
              <a:spcBef>
                <a:spcPct val="0"/>
              </a:spcBef>
              <a:buFontTx/>
              <a:buNone/>
            </a:pPr>
            <a:r>
              <a:rPr lang="en-US" altLang="en-US" sz="2400" dirty="0">
                <a:latin typeface="Segoe UI" panose="020B0502040204020203" pitchFamily="34" charset="0"/>
                <a:cs typeface="Segoe UI" panose="020B0502040204020203" pitchFamily="34" charset="0"/>
              </a:rPr>
              <a:t>*If the tentatively adopted millage </a:t>
            </a:r>
            <a:br>
              <a:rPr lang="en-US" altLang="en-US" sz="2400" dirty="0">
                <a:latin typeface="Segoe UI" panose="020B0502040204020203" pitchFamily="34" charset="0"/>
                <a:cs typeface="Segoe UI" panose="020B0502040204020203" pitchFamily="34" charset="0"/>
              </a:rPr>
            </a:br>
            <a:r>
              <a:rPr lang="en-US" altLang="en-US" sz="2400" dirty="0">
                <a:latin typeface="Segoe UI" panose="020B0502040204020203" pitchFamily="34" charset="0"/>
                <a:cs typeface="Segoe UI" panose="020B0502040204020203" pitchFamily="34" charset="0"/>
              </a:rPr>
              <a:t>rate is the same as the proposed </a:t>
            </a:r>
            <a:br>
              <a:rPr lang="en-US" altLang="en-US" sz="2400" dirty="0">
                <a:latin typeface="Segoe UI" panose="020B0502040204020203" pitchFamily="34" charset="0"/>
                <a:cs typeface="Segoe UI" panose="020B0502040204020203" pitchFamily="34" charset="0"/>
              </a:rPr>
            </a:br>
            <a:r>
              <a:rPr lang="en-US" altLang="en-US" sz="2400" dirty="0">
                <a:latin typeface="Segoe UI" panose="020B0502040204020203" pitchFamily="34" charset="0"/>
                <a:cs typeface="Segoe UI" panose="020B0502040204020203" pitchFamily="34" charset="0"/>
              </a:rPr>
              <a:t>millage rate, use </a:t>
            </a:r>
            <a:r>
              <a:rPr lang="en-US" altLang="en-US" sz="2400" u="sng" dirty="0">
                <a:latin typeface="Segoe UI" panose="020B0502040204020203" pitchFamily="34" charset="0"/>
                <a:cs typeface="Segoe UI" panose="020B0502040204020203" pitchFamily="34" charset="0"/>
              </a:rPr>
              <a:t>current</a:t>
            </a:r>
            <a:r>
              <a:rPr lang="en-US" altLang="en-US" sz="2400" dirty="0">
                <a:latin typeface="Segoe UI" panose="020B0502040204020203" pitchFamily="34" charset="0"/>
                <a:cs typeface="Segoe UI" panose="020B0502040204020203" pitchFamily="34" charset="0"/>
              </a:rPr>
              <a:t> year Form </a:t>
            </a:r>
            <a:br>
              <a:rPr lang="en-US" altLang="en-US" sz="2400" dirty="0">
                <a:latin typeface="Segoe UI" panose="020B0502040204020203" pitchFamily="34" charset="0"/>
                <a:cs typeface="Segoe UI" panose="020B0502040204020203" pitchFamily="34" charset="0"/>
              </a:rPr>
            </a:br>
            <a:r>
              <a:rPr lang="en-US" altLang="en-US" sz="2400" dirty="0">
                <a:latin typeface="Segoe UI" panose="020B0502040204020203" pitchFamily="34" charset="0"/>
                <a:cs typeface="Segoe UI" panose="020B0502040204020203" pitchFamily="34" charset="0"/>
              </a:rPr>
              <a:t>DR-420, line 25.</a:t>
            </a:r>
          </a:p>
        </p:txBody>
      </p:sp>
      <p:graphicFrame>
        <p:nvGraphicFramePr>
          <p:cNvPr id="2" name="Object 1">
            <a:hlinkClick r:id="" action="ppaction://ole?verb=0"/>
            <a:extLst>
              <a:ext uri="{FF2B5EF4-FFF2-40B4-BE49-F238E27FC236}">
                <a16:creationId xmlns:a16="http://schemas.microsoft.com/office/drawing/2014/main" id="{2BD61D5C-654E-46FB-A128-F613834B2DE7}"/>
              </a:ext>
            </a:extLst>
          </p:cNvPr>
          <p:cNvGraphicFramePr>
            <a:graphicFrameLocks noChangeAspect="1"/>
          </p:cNvGraphicFramePr>
          <p:nvPr>
            <p:extLst>
              <p:ext uri="{D42A27DB-BD31-4B8C-83A1-F6EECF244321}">
                <p14:modId xmlns:p14="http://schemas.microsoft.com/office/powerpoint/2010/main" val="3940817509"/>
              </p:ext>
            </p:extLst>
          </p:nvPr>
        </p:nvGraphicFramePr>
        <p:xfrm>
          <a:off x="1567875" y="1773895"/>
          <a:ext cx="3878768" cy="5020044"/>
        </p:xfrm>
        <a:graphic>
          <a:graphicData uri="http://schemas.openxmlformats.org/presentationml/2006/ole">
            <mc:AlternateContent xmlns:mc="http://schemas.openxmlformats.org/markup-compatibility/2006">
              <mc:Choice xmlns:v="urn:schemas-microsoft-com:vml" Requires="v">
                <p:oleObj name="Acrobat Document" r:id="rId5" imgW="5829298" imgH="7543706" progId="Acrobat.Document.11">
                  <p:embed/>
                </p:oleObj>
              </mc:Choice>
              <mc:Fallback>
                <p:oleObj name="Acrobat Document" r:id="rId5" imgW="5829298" imgH="7543706" progId="Acrobat.Document.11">
                  <p:embed/>
                  <p:pic>
                    <p:nvPicPr>
                      <p:cNvPr id="2" name="Object 1">
                        <a:hlinkClick r:id="" action="ppaction://ole?verb=0"/>
                        <a:extLst>
                          <a:ext uri="{FF2B5EF4-FFF2-40B4-BE49-F238E27FC236}">
                            <a16:creationId xmlns:a16="http://schemas.microsoft.com/office/drawing/2014/main" id="{2BD61D5C-654E-46FB-A128-F613834B2DE7}"/>
                          </a:ext>
                        </a:extLst>
                      </p:cNvPr>
                      <p:cNvPicPr/>
                      <p:nvPr/>
                    </p:nvPicPr>
                    <p:blipFill>
                      <a:blip r:embed="rId6"/>
                      <a:stretch>
                        <a:fillRect/>
                      </a:stretch>
                    </p:blipFill>
                    <p:spPr>
                      <a:xfrm>
                        <a:off x="1567875" y="1773895"/>
                        <a:ext cx="3878768" cy="5020044"/>
                      </a:xfrm>
                      <a:prstGeom prst="rect">
                        <a:avLst/>
                      </a:prstGeom>
                      <a:ln w="19050">
                        <a:solidFill>
                          <a:schemeClr val="tx1"/>
                        </a:solidFill>
                      </a:ln>
                    </p:spPr>
                  </p:pic>
                </p:oleObj>
              </mc:Fallback>
            </mc:AlternateContent>
          </a:graphicData>
        </a:graphic>
      </p:graphicFrame>
      <p:sp>
        <p:nvSpPr>
          <p:cNvPr id="4" name="Rectangle 3">
            <a:extLst>
              <a:ext uri="{FF2B5EF4-FFF2-40B4-BE49-F238E27FC236}">
                <a16:creationId xmlns:a16="http://schemas.microsoft.com/office/drawing/2014/main" id="{9F7232BC-EC65-680A-2DB5-DABB92F59363}"/>
              </a:ext>
            </a:extLst>
          </p:cNvPr>
          <p:cNvSpPr/>
          <p:nvPr/>
        </p:nvSpPr>
        <p:spPr>
          <a:xfrm>
            <a:off x="5957740" y="1850270"/>
            <a:ext cx="5523171" cy="139228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C3648F-4EED-5768-E28A-6CC36A217A74}"/>
              </a:ext>
            </a:extLst>
          </p:cNvPr>
          <p:cNvPicPr>
            <a:picLocks noChangeAspect="1"/>
          </p:cNvPicPr>
          <p:nvPr/>
        </p:nvPicPr>
        <p:blipFill>
          <a:blip r:embed="rId7"/>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95607AF8-9214-5F46-7FA6-9B34C573EC08}"/>
              </a:ext>
            </a:extLst>
          </p:cNvPr>
          <p:cNvSpPr>
            <a:spLocks noGrp="1"/>
          </p:cNvSpPr>
          <p:nvPr>
            <p:ph type="sldNum" sz="quarter" idx="12"/>
          </p:nvPr>
        </p:nvSpPr>
        <p:spPr/>
        <p:txBody>
          <a:bodyPr/>
          <a:lstStyle/>
          <a:p>
            <a:pPr>
              <a:defRPr/>
            </a:pPr>
            <a:fld id="{B8190146-6B94-4DD3-ABD1-8A9DB2995F44}" type="slidenum">
              <a:rPr lang="en-US" smtClean="0"/>
              <a:pPr>
                <a:defRPr/>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FB4EE7-5F06-4048-A0CC-5C4D9CB739E3}"/>
              </a:ext>
            </a:extLst>
          </p:cNvPr>
          <p:cNvSpPr/>
          <p:nvPr/>
        </p:nvSpPr>
        <p:spPr>
          <a:xfrm>
            <a:off x="9353550" y="5410200"/>
            <a:ext cx="954088" cy="11811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
            <a:extLst>
              <a:ext uri="{FF2B5EF4-FFF2-40B4-BE49-F238E27FC236}">
                <a16:creationId xmlns:a16="http://schemas.microsoft.com/office/drawing/2014/main" id="{2C286735-6671-409E-B513-83F34C760CD3}"/>
              </a:ext>
            </a:extLst>
          </p:cNvPr>
          <p:cNvSpPr>
            <a:spLocks noGrp="1" noChangeArrowheads="1"/>
          </p:cNvSpPr>
          <p:nvPr>
            <p:ph type="body" idx="1"/>
          </p:nvPr>
        </p:nvSpPr>
        <p:spPr>
          <a:xfrm>
            <a:off x="316038" y="2114982"/>
            <a:ext cx="5162654" cy="733852"/>
          </a:xfrm>
        </p:spPr>
        <p:txBody>
          <a:bodyPr>
            <a:normAutofit lnSpcReduction="10000"/>
          </a:bodyPr>
          <a:lstStyle/>
          <a:p>
            <a:pPr algn="ctr" eaLnBrk="1" hangingPunct="1"/>
            <a:r>
              <a:rPr lang="en-US" altLang="en-US" dirty="0">
                <a:latin typeface="Segoe UI" panose="020B0502040204020203" pitchFamily="34" charset="0"/>
                <a:cs typeface="Segoe UI" panose="020B0502040204020203" pitchFamily="34" charset="0"/>
              </a:rPr>
              <a:t>If Line A Is Less </a:t>
            </a:r>
            <a:br>
              <a:rPr lang="en-US" altLang="en-US" dirty="0">
                <a:latin typeface="Segoe UI" panose="020B0502040204020203" pitchFamily="34" charset="0"/>
                <a:cs typeface="Segoe UI" panose="020B0502040204020203" pitchFamily="34" charset="0"/>
              </a:rPr>
            </a:br>
            <a:r>
              <a:rPr lang="en-US" altLang="en-US" dirty="0">
                <a:latin typeface="Segoe UI" panose="020B0502040204020203" pitchFamily="34" charset="0"/>
                <a:cs typeface="Segoe UI" panose="020B0502040204020203" pitchFamily="34" charset="0"/>
              </a:rPr>
              <a:t>than Line C</a:t>
            </a:r>
          </a:p>
        </p:txBody>
      </p:sp>
      <p:pic>
        <p:nvPicPr>
          <p:cNvPr id="14" name="Content Placeholder 7">
            <a:extLst>
              <a:ext uri="{FF2B5EF4-FFF2-40B4-BE49-F238E27FC236}">
                <a16:creationId xmlns:a16="http://schemas.microsoft.com/office/drawing/2014/main" id="{F47950BA-DA38-4EE0-83BA-7CF2A0A50AB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3123"/>
          <a:stretch/>
        </p:blipFill>
        <p:spPr>
          <a:xfrm>
            <a:off x="1989138" y="3422354"/>
            <a:ext cx="3898632" cy="3143250"/>
          </a:xfrm>
          <a:ln>
            <a:solidFill>
              <a:schemeClr val="tx1"/>
            </a:solidFill>
          </a:ln>
          <a:effectLst>
            <a:outerShdw blurRad="50800" dist="38100" dir="8100000" algn="tr" rotWithShape="0">
              <a:prstClr val="black">
                <a:alpha val="40000"/>
              </a:prstClr>
            </a:outerShdw>
          </a:effectLst>
        </p:spPr>
      </p:pic>
      <p:sp>
        <p:nvSpPr>
          <p:cNvPr id="15" name="Text Placeholder 3">
            <a:extLst>
              <a:ext uri="{FF2B5EF4-FFF2-40B4-BE49-F238E27FC236}">
                <a16:creationId xmlns:a16="http://schemas.microsoft.com/office/drawing/2014/main" id="{CF26D2A4-3F4D-4D08-AD93-B2D54C789AE2}"/>
              </a:ext>
            </a:extLst>
          </p:cNvPr>
          <p:cNvSpPr>
            <a:spLocks noGrp="1" noChangeArrowheads="1"/>
          </p:cNvSpPr>
          <p:nvPr>
            <p:ph type="body" sz="quarter" idx="3"/>
          </p:nvPr>
        </p:nvSpPr>
        <p:spPr>
          <a:xfrm>
            <a:off x="6015767" y="2114982"/>
            <a:ext cx="5354598" cy="791622"/>
          </a:xfrm>
        </p:spPr>
        <p:txBody>
          <a:bodyPr>
            <a:normAutofit/>
          </a:bodyPr>
          <a:lstStyle/>
          <a:p>
            <a:pPr algn="ctr" eaLnBrk="1" hangingPunct="1"/>
            <a:r>
              <a:rPr lang="en-US" altLang="en-US" dirty="0">
                <a:latin typeface="Segoe UI" panose="020B0502040204020203" pitchFamily="34" charset="0"/>
                <a:cs typeface="Segoe UI" panose="020B0502040204020203" pitchFamily="34" charset="0"/>
              </a:rPr>
              <a:t>If Line A is Greater </a:t>
            </a:r>
            <a:br>
              <a:rPr lang="en-US" altLang="en-US" dirty="0">
                <a:latin typeface="Segoe UI" panose="020B0502040204020203" pitchFamily="34" charset="0"/>
                <a:cs typeface="Segoe UI" panose="020B0502040204020203" pitchFamily="34" charset="0"/>
              </a:rPr>
            </a:br>
            <a:r>
              <a:rPr lang="en-US" altLang="en-US" dirty="0">
                <a:latin typeface="Segoe UI" panose="020B0502040204020203" pitchFamily="34" charset="0"/>
                <a:cs typeface="Segoe UI" panose="020B0502040204020203" pitchFamily="34" charset="0"/>
              </a:rPr>
              <a:t>than Line C</a:t>
            </a:r>
          </a:p>
        </p:txBody>
      </p:sp>
      <p:pic>
        <p:nvPicPr>
          <p:cNvPr id="16" name="Content Placeholder 9">
            <a:extLst>
              <a:ext uri="{FF2B5EF4-FFF2-40B4-BE49-F238E27FC236}">
                <a16:creationId xmlns:a16="http://schemas.microsoft.com/office/drawing/2014/main" id="{75716867-BC91-4BEC-8145-D1982FBCF05A}"/>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r="3754"/>
          <a:stretch/>
        </p:blipFill>
        <p:spPr>
          <a:xfrm>
            <a:off x="6088856" y="3406915"/>
            <a:ext cx="3988760" cy="3143250"/>
          </a:xfrm>
          <a:ln>
            <a:solidFill>
              <a:schemeClr val="tx1"/>
            </a:solidFill>
          </a:ln>
          <a:effectLst>
            <a:outerShdw blurRad="50800" dist="38100" dir="8100000" algn="tr" rotWithShape="0">
              <a:prstClr val="black">
                <a:alpha val="40000"/>
              </a:prstClr>
            </a:outerShdw>
          </a:effectLst>
        </p:spPr>
      </p:pic>
      <p:sp>
        <p:nvSpPr>
          <p:cNvPr id="17" name="Title 5">
            <a:extLst>
              <a:ext uri="{FF2B5EF4-FFF2-40B4-BE49-F238E27FC236}">
                <a16:creationId xmlns:a16="http://schemas.microsoft.com/office/drawing/2014/main" id="{9B8A2D58-E027-44A1-A9F2-488516163D8D}"/>
              </a:ext>
            </a:extLst>
          </p:cNvPr>
          <p:cNvSpPr>
            <a:spLocks noGrp="1"/>
          </p:cNvSpPr>
          <p:nvPr>
            <p:ph type="title"/>
          </p:nvPr>
        </p:nvSpPr>
        <p:spPr>
          <a:xfrm>
            <a:off x="197963" y="797394"/>
            <a:ext cx="11781617" cy="1560743"/>
          </a:xfrm>
        </p:spPr>
        <p:txBody>
          <a:bodyPr rtlCol="0">
            <a:noAutofit/>
          </a:bodyPr>
          <a:lstStyle/>
          <a:p>
            <a:pPr algn="ctr">
              <a:defRPr/>
            </a:pPr>
            <a:r>
              <a:rPr lang="en-US" sz="3600" b="1" dirty="0">
                <a:solidFill>
                  <a:srgbClr val="002060"/>
                </a:solidFill>
                <a:latin typeface="Segoe UI" panose="020B0502040204020203" pitchFamily="34" charset="0"/>
                <a:cs typeface="Segoe UI" panose="020B0502040204020203" pitchFamily="34" charset="0"/>
              </a:rPr>
              <a:t>Notice of Proposed Tax Increase Ad</a:t>
            </a:r>
            <a:br>
              <a:rPr lang="en-US" sz="3600" dirty="0">
                <a:solidFill>
                  <a:srgbClr val="002060"/>
                </a:solidFill>
                <a:latin typeface="Segoe UI" panose="020B0502040204020203" pitchFamily="34" charset="0"/>
                <a:cs typeface="Segoe UI" panose="020B0502040204020203" pitchFamily="34" charset="0"/>
              </a:rPr>
            </a:br>
            <a:r>
              <a:rPr lang="en-US" sz="3600" dirty="0">
                <a:solidFill>
                  <a:srgbClr val="002060"/>
                </a:solidFill>
                <a:latin typeface="Segoe UI" panose="020B0502040204020203" pitchFamily="34" charset="0"/>
                <a:cs typeface="Segoe UI" panose="020B0502040204020203" pitchFamily="34" charset="0"/>
              </a:rPr>
              <a:t>Important to Remember</a:t>
            </a:r>
          </a:p>
        </p:txBody>
      </p:sp>
      <p:sp>
        <p:nvSpPr>
          <p:cNvPr id="18" name="Arrow: Bent 17">
            <a:extLst>
              <a:ext uri="{FF2B5EF4-FFF2-40B4-BE49-F238E27FC236}">
                <a16:creationId xmlns:a16="http://schemas.microsoft.com/office/drawing/2014/main" id="{023418CB-3150-4460-A3FB-BB83772E8DB4}"/>
              </a:ext>
            </a:extLst>
          </p:cNvPr>
          <p:cNvSpPr/>
          <p:nvPr/>
        </p:nvSpPr>
        <p:spPr>
          <a:xfrm rot="5400000">
            <a:off x="3930378" y="2566810"/>
            <a:ext cx="347870" cy="331718"/>
          </a:xfrm>
          <a:prstGeom prst="bentArrow">
            <a:avLst>
              <a:gd name="adj1" fmla="val 25000"/>
              <a:gd name="adj2" fmla="val 35726"/>
              <a:gd name="adj3" fmla="val 27145"/>
              <a:gd name="adj4" fmla="val 40533"/>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Bent 18">
            <a:extLst>
              <a:ext uri="{FF2B5EF4-FFF2-40B4-BE49-F238E27FC236}">
                <a16:creationId xmlns:a16="http://schemas.microsoft.com/office/drawing/2014/main" id="{6E8A0B89-DCA2-482A-AF40-8E65A19D22FB}"/>
              </a:ext>
            </a:extLst>
          </p:cNvPr>
          <p:cNvSpPr/>
          <p:nvPr/>
        </p:nvSpPr>
        <p:spPr>
          <a:xfrm rot="5400000">
            <a:off x="9656659" y="2561310"/>
            <a:ext cx="347870" cy="331718"/>
          </a:xfrm>
          <a:prstGeom prst="bentArrow">
            <a:avLst>
              <a:gd name="adj1" fmla="val 25000"/>
              <a:gd name="adj2" fmla="val 35726"/>
              <a:gd name="adj3" fmla="val 27145"/>
              <a:gd name="adj4" fmla="val 40533"/>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Content Placeholder 7">
            <a:extLst>
              <a:ext uri="{FF2B5EF4-FFF2-40B4-BE49-F238E27FC236}">
                <a16:creationId xmlns:a16="http://schemas.microsoft.com/office/drawing/2014/main" id="{15D28749-5B3C-BD9C-E11B-63DEAF0EF1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23"/>
          <a:stretch/>
        </p:blipFill>
        <p:spPr bwMode="auto">
          <a:xfrm>
            <a:off x="879152" y="2950196"/>
            <a:ext cx="4755149" cy="3833812"/>
          </a:xfrm>
          <a:prstGeom prst="rect">
            <a:avLst/>
          </a:prstGeom>
          <a:noFill/>
          <a:ln>
            <a:solidFill>
              <a:srgbClr val="051A54"/>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Content Placeholder 9">
            <a:extLst>
              <a:ext uri="{FF2B5EF4-FFF2-40B4-BE49-F238E27FC236}">
                <a16:creationId xmlns:a16="http://schemas.microsoft.com/office/drawing/2014/main" id="{BBC0AE36-2F6D-F5D0-8B4E-92BB789784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54"/>
          <a:stretch/>
        </p:blipFill>
        <p:spPr bwMode="auto">
          <a:xfrm>
            <a:off x="6173613" y="2950195"/>
            <a:ext cx="4865175" cy="3833889"/>
          </a:xfrm>
          <a:prstGeom prst="rect">
            <a:avLst/>
          </a:prstGeom>
          <a:noFill/>
          <a:ln>
            <a:solidFill>
              <a:srgbClr val="051A54"/>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F7F15A0-C531-95F8-C212-017283773B89}"/>
              </a:ext>
            </a:extLst>
          </p:cNvPr>
          <p:cNvPicPr>
            <a:picLocks noChangeAspect="1"/>
          </p:cNvPicPr>
          <p:nvPr/>
        </p:nvPicPr>
        <p:blipFill>
          <a:blip r:embed="rId5"/>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C532B7C3-5EE6-84B9-97D1-91BF49C7929A}"/>
              </a:ext>
            </a:extLst>
          </p:cNvPr>
          <p:cNvSpPr>
            <a:spLocks noGrp="1"/>
          </p:cNvSpPr>
          <p:nvPr>
            <p:ph type="sldNum" sz="quarter" idx="12"/>
          </p:nvPr>
        </p:nvSpPr>
        <p:spPr/>
        <p:txBody>
          <a:bodyPr/>
          <a:lstStyle/>
          <a:p>
            <a:pPr>
              <a:defRPr/>
            </a:pPr>
            <a:fld id="{3F286491-C9C3-4E28-9BB0-34AB5C514BE8}" type="slidenum">
              <a:rPr lang="en-US" smtClean="0"/>
              <a:pPr>
                <a:defRPr/>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9DB16115-5D83-4C25-BF75-B8FF140A0565}"/>
              </a:ext>
            </a:extLst>
          </p:cNvPr>
          <p:cNvSpPr>
            <a:spLocks noGrp="1" noChangeArrowheads="1"/>
          </p:cNvSpPr>
          <p:nvPr>
            <p:ph type="title"/>
          </p:nvPr>
        </p:nvSpPr>
        <p:spPr>
          <a:xfrm>
            <a:off x="-210365" y="1296934"/>
            <a:ext cx="7918182" cy="1238876"/>
          </a:xfrm>
        </p:spPr>
        <p:txBody>
          <a:bodyPr/>
          <a:lstStyle/>
          <a:p>
            <a:pPr algn="ctr" eaLnBrk="1" hangingPunct="1">
              <a:defRPr/>
            </a:pPr>
            <a:r>
              <a:rPr lang="en-US" altLang="en-US" sz="3600" b="1" dirty="0">
                <a:solidFill>
                  <a:srgbClr val="002060"/>
                </a:solidFill>
                <a:latin typeface="Segoe UI" panose="020B0502040204020203" pitchFamily="34" charset="0"/>
                <a:cs typeface="Segoe UI" panose="020B0502040204020203" pitchFamily="34" charset="0"/>
              </a:rPr>
              <a:t>Newspaper Example</a:t>
            </a:r>
            <a:br>
              <a:rPr lang="en-US" altLang="en-US" b="1" dirty="0">
                <a:solidFill>
                  <a:srgbClr val="002060"/>
                </a:solidFill>
                <a:latin typeface="Arial" panose="020B0604020202020204" pitchFamily="34" charset="0"/>
                <a:cs typeface="Arial" panose="020B0604020202020204" pitchFamily="34" charset="0"/>
              </a:rPr>
            </a:br>
            <a:r>
              <a:rPr lang="en-US" altLang="en-US" sz="3600" i="1" dirty="0">
                <a:solidFill>
                  <a:srgbClr val="002060"/>
                </a:solidFill>
                <a:latin typeface="Segoe UI" panose="020B0502040204020203" pitchFamily="34" charset="0"/>
                <a:cs typeface="Segoe UI" panose="020B0502040204020203" pitchFamily="34" charset="0"/>
              </a:rPr>
              <a:t>Notice of Proposed Tax Increase</a:t>
            </a:r>
            <a:endParaRPr lang="en-US" altLang="en-US" sz="4000" b="1" i="1" dirty="0">
              <a:solidFill>
                <a:srgbClr val="002060"/>
              </a:solidFill>
              <a:latin typeface="Segoe UI" panose="020B0502040204020203" pitchFamily="34" charset="0"/>
              <a:cs typeface="Segoe UI" panose="020B0502040204020203" pitchFamily="34" charset="0"/>
            </a:endParaRPr>
          </a:p>
        </p:txBody>
      </p:sp>
      <p:pic>
        <p:nvPicPr>
          <p:cNvPr id="114691" name="Picture 3" descr="Graphical user interface, application&#10;&#10;Description automatically generated with medium confidence">
            <a:extLst>
              <a:ext uri="{FF2B5EF4-FFF2-40B4-BE49-F238E27FC236}">
                <a16:creationId xmlns:a16="http://schemas.microsoft.com/office/drawing/2014/main" id="{DA1C4AA5-DCF8-4B64-BEA3-45755F4851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56"/>
          <a:stretch/>
        </p:blipFill>
        <p:spPr bwMode="auto">
          <a:xfrm rot="298821">
            <a:off x="7180411" y="234194"/>
            <a:ext cx="4390523" cy="6461077"/>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C7E9934-AAB9-371F-E7DD-B3807BE0561F}"/>
              </a:ext>
            </a:extLst>
          </p:cNvPr>
          <p:cNvSpPr>
            <a:spLocks noGrp="1"/>
          </p:cNvSpPr>
          <p:nvPr>
            <p:ph type="sldNum" sz="quarter" idx="12"/>
          </p:nvPr>
        </p:nvSpPr>
        <p:spPr/>
        <p:txBody>
          <a:bodyPr/>
          <a:lstStyle/>
          <a:p>
            <a:pPr>
              <a:defRPr/>
            </a:pPr>
            <a:fld id="{B8190146-6B94-4DD3-ABD1-8A9DB2995F44}" type="slidenum">
              <a:rPr lang="en-US" smtClean="0"/>
              <a:pPr>
                <a:defRPr/>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2D33AF09-0D1D-406E-A872-6C6FB14124F1}"/>
              </a:ext>
            </a:extLst>
          </p:cNvPr>
          <p:cNvSpPr>
            <a:spLocks noGrp="1" noChangeArrowheads="1"/>
          </p:cNvSpPr>
          <p:nvPr>
            <p:ph type="title"/>
          </p:nvPr>
        </p:nvSpPr>
        <p:spPr>
          <a:xfrm>
            <a:off x="861391" y="801584"/>
            <a:ext cx="10469217" cy="1391478"/>
          </a:xfrm>
        </p:spPr>
        <p:txBody>
          <a:bodyPr/>
          <a:lstStyle/>
          <a:p>
            <a:pPr algn="ctr" eaLnBrk="1" hangingPunct="1">
              <a:defRPr/>
            </a:pPr>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alt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Budget Hearing</a:t>
            </a:r>
          </a:p>
        </p:txBody>
      </p:sp>
      <p:sp>
        <p:nvSpPr>
          <p:cNvPr id="3" name="Content Placeholder 2">
            <a:extLst>
              <a:ext uri="{FF2B5EF4-FFF2-40B4-BE49-F238E27FC236}">
                <a16:creationId xmlns:a16="http://schemas.microsoft.com/office/drawing/2014/main" id="{1074F869-EAB0-46FB-8FA5-927DEDF38480}"/>
              </a:ext>
            </a:extLst>
          </p:cNvPr>
          <p:cNvSpPr>
            <a:spLocks noGrp="1"/>
          </p:cNvSpPr>
          <p:nvPr>
            <p:ph idx="1"/>
          </p:nvPr>
        </p:nvSpPr>
        <p:spPr>
          <a:xfrm>
            <a:off x="680778" y="2375007"/>
            <a:ext cx="11036740" cy="4029317"/>
          </a:xfrm>
        </p:spPr>
        <p:txBody>
          <a:bodyPr rtlCol="0">
            <a:normAutofit/>
          </a:bodyPr>
          <a:lstStyle/>
          <a:p>
            <a:pPr marL="0" indent="0">
              <a:buNone/>
              <a:defRPr/>
            </a:pPr>
            <a:r>
              <a:rPr lang="en-US" sz="2400" dirty="0">
                <a:latin typeface="Segoe UI" panose="020B0502040204020203" pitchFamily="34" charset="0"/>
                <a:cs typeface="Segoe UI" panose="020B0502040204020203" pitchFamily="34" charset="0"/>
              </a:rPr>
              <a:t>Budget hearing advertisement:</a:t>
            </a:r>
          </a:p>
          <a:p>
            <a:pPr marL="574675" indent="-347663">
              <a:defRPr/>
            </a:pPr>
            <a:r>
              <a:rPr lang="en-US" sz="2400" dirty="0">
                <a:latin typeface="Segoe UI" panose="020B0502040204020203" pitchFamily="34" charset="0"/>
                <a:cs typeface="Segoe UI" panose="020B0502040204020203" pitchFamily="34" charset="0"/>
              </a:rPr>
              <a:t>Does not have a size requirement</a:t>
            </a:r>
          </a:p>
          <a:p>
            <a:pPr marL="574675" indent="-347663">
              <a:defRPr/>
            </a:pPr>
            <a:r>
              <a:rPr lang="en-US" sz="2400" dirty="0">
                <a:latin typeface="Segoe UI" panose="020B0502040204020203" pitchFamily="34" charset="0"/>
                <a:cs typeface="Segoe UI" panose="020B0502040204020203" pitchFamily="34" charset="0"/>
              </a:rPr>
              <a:t>Must have an adjacent </a:t>
            </a:r>
            <a:r>
              <a:rPr lang="en-US" sz="2400" i="1" dirty="0">
                <a:latin typeface="Segoe UI" panose="020B0502040204020203" pitchFamily="34" charset="0"/>
                <a:cs typeface="Segoe UI" panose="020B0502040204020203" pitchFamily="34" charset="0"/>
              </a:rPr>
              <a:t>Budget Summary </a:t>
            </a:r>
            <a:r>
              <a:rPr lang="en-US" sz="2400" dirty="0">
                <a:latin typeface="Segoe UI" panose="020B0502040204020203" pitchFamily="34" charset="0"/>
                <a:cs typeface="Segoe UI" panose="020B0502040204020203" pitchFamily="34" charset="0"/>
              </a:rPr>
              <a:t>ad</a:t>
            </a:r>
          </a:p>
          <a:p>
            <a:pPr marL="574675" indent="-347663">
              <a:defRPr/>
            </a:pPr>
            <a:r>
              <a:rPr lang="en-US" sz="2400" dirty="0">
                <a:latin typeface="Segoe UI" panose="020B0502040204020203" pitchFamily="34" charset="0"/>
                <a:cs typeface="Segoe UI" panose="020B0502040204020203" pitchFamily="34" charset="0"/>
              </a:rPr>
              <a:t>Must advertise the final hearing within </a:t>
            </a:r>
            <a:r>
              <a:rPr lang="en-US" sz="2400" b="1" dirty="0">
                <a:latin typeface="Segoe UI" panose="020B0502040204020203" pitchFamily="34" charset="0"/>
                <a:cs typeface="Segoe UI" panose="020B0502040204020203" pitchFamily="34" charset="0"/>
              </a:rPr>
              <a:t>15 days </a:t>
            </a:r>
            <a:r>
              <a:rPr lang="en-US" sz="2400" dirty="0">
                <a:latin typeface="Segoe UI" panose="020B0502040204020203" pitchFamily="34" charset="0"/>
                <a:cs typeface="Segoe UI" panose="020B0502040204020203" pitchFamily="34" charset="0"/>
              </a:rPr>
              <a:t>of tentative (first) hearing</a:t>
            </a:r>
          </a:p>
          <a:p>
            <a:pPr marL="574675" indent="-347663">
              <a:defRPr/>
            </a:pPr>
            <a:r>
              <a:rPr lang="en-US" sz="2400" dirty="0">
                <a:latin typeface="Segoe UI" panose="020B0502040204020203" pitchFamily="34" charset="0"/>
                <a:cs typeface="Segoe UI" panose="020B0502040204020203" pitchFamily="34" charset="0"/>
              </a:rPr>
              <a:t>The final hearing must be held </a:t>
            </a:r>
            <a:r>
              <a:rPr lang="en-US" sz="2400" b="1" dirty="0">
                <a:latin typeface="Segoe UI" panose="020B0502040204020203" pitchFamily="34" charset="0"/>
                <a:cs typeface="Segoe UI" panose="020B0502040204020203" pitchFamily="34" charset="0"/>
              </a:rPr>
              <a:t>two to five days </a:t>
            </a:r>
            <a:r>
              <a:rPr lang="en-US" sz="2400" dirty="0">
                <a:latin typeface="Segoe UI" panose="020B0502040204020203" pitchFamily="34" charset="0"/>
                <a:cs typeface="Segoe UI" panose="020B0502040204020203" pitchFamily="34" charset="0"/>
              </a:rPr>
              <a:t>after advertising. </a:t>
            </a:r>
          </a:p>
          <a:p>
            <a:pPr>
              <a:defRPr/>
            </a:pPr>
            <a:endParaRPr lang="en-US" sz="2400" dirty="0">
              <a:latin typeface="Segoe UI" panose="020B0502040204020203" pitchFamily="34" charset="0"/>
              <a:cs typeface="Segoe UI" panose="020B0502040204020203" pitchFamily="34" charset="0"/>
            </a:endParaRPr>
          </a:p>
          <a:p>
            <a:pPr>
              <a:defRPr/>
            </a:pPr>
            <a:endParaRPr lang="en-US" sz="2400" dirty="0">
              <a:solidFill>
                <a:schemeClr val="accent2"/>
              </a:solidFill>
              <a:latin typeface="Segoe UI" panose="020B0502040204020203" pitchFamily="34" charset="0"/>
              <a:cs typeface="Segoe UI" panose="020B0502040204020203" pitchFamily="34" charset="0"/>
            </a:endParaRPr>
          </a:p>
          <a:p>
            <a:pPr>
              <a:defRPr/>
            </a:pPr>
            <a:endParaRPr lang="en-US" sz="24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2E278896-2295-E887-F3F4-DDF8D98E96C7}"/>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9EA9916F-949E-0F5E-64CB-892D34551918}"/>
              </a:ext>
            </a:extLst>
          </p:cNvPr>
          <p:cNvSpPr>
            <a:spLocks noGrp="1"/>
          </p:cNvSpPr>
          <p:nvPr>
            <p:ph type="sldNum" sz="quarter" idx="12"/>
          </p:nvPr>
        </p:nvSpPr>
        <p:spPr/>
        <p:txBody>
          <a:bodyPr/>
          <a:lstStyle/>
          <a:p>
            <a:pPr>
              <a:defRPr/>
            </a:pPr>
            <a:fld id="{B8190146-6B94-4DD3-ABD1-8A9DB2995F44}" type="slidenum">
              <a:rPr lang="en-US" smtClean="0"/>
              <a:pPr>
                <a:defRPr/>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BD279BB-C438-43A0-8CE5-511289F7F664}"/>
              </a:ext>
            </a:extLst>
          </p:cNvPr>
          <p:cNvSpPr>
            <a:spLocks noGrp="1"/>
          </p:cNvSpPr>
          <p:nvPr>
            <p:ph type="title"/>
          </p:nvPr>
        </p:nvSpPr>
        <p:spPr>
          <a:xfrm>
            <a:off x="172278" y="797866"/>
            <a:ext cx="11769174" cy="1179383"/>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br>
              <a:rPr lang="en-US" altLang="en-US" sz="3600" b="1" dirty="0">
                <a:solidFill>
                  <a:srgbClr val="002060"/>
                </a:solidFill>
                <a:latin typeface="Segoe UI" panose="020B0502040204020203" pitchFamily="34" charset="0"/>
                <a:cs typeface="Segoe UI" panose="020B0502040204020203" pitchFamily="34" charset="0"/>
              </a:rPr>
            </a:br>
            <a:r>
              <a:rPr lang="en-US" altLang="en-US" sz="3600" dirty="0">
                <a:solidFill>
                  <a:srgbClr val="002060"/>
                </a:solidFill>
                <a:latin typeface="Segoe UI" panose="020B0502040204020203" pitchFamily="34" charset="0"/>
                <a:cs typeface="Segoe UI" panose="020B0502040204020203" pitchFamily="34" charset="0"/>
              </a:rPr>
              <a:t>Day 1 = July 1 </a:t>
            </a:r>
          </a:p>
        </p:txBody>
      </p:sp>
      <p:sp>
        <p:nvSpPr>
          <p:cNvPr id="11" name="Content Placeholder 2">
            <a:extLst>
              <a:ext uri="{FF2B5EF4-FFF2-40B4-BE49-F238E27FC236}">
                <a16:creationId xmlns:a16="http://schemas.microsoft.com/office/drawing/2014/main" id="{8C5DAD1A-E9FA-43D6-B786-7FAA5AC95561}"/>
              </a:ext>
            </a:extLst>
          </p:cNvPr>
          <p:cNvSpPr>
            <a:spLocks noGrp="1"/>
          </p:cNvSpPr>
          <p:nvPr>
            <p:ph idx="1"/>
          </p:nvPr>
        </p:nvSpPr>
        <p:spPr>
          <a:xfrm>
            <a:off x="391560" y="2331963"/>
            <a:ext cx="11330609" cy="1444580"/>
          </a:xfrm>
        </p:spPr>
        <p:txBody>
          <a:bodyPr rtlCol="0">
            <a:normAutofit/>
          </a:bodyPr>
          <a:lstStyle/>
          <a:p>
            <a:pPr marL="0" indent="0">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first day of the TRIM process is </a:t>
            </a:r>
            <a:r>
              <a:rPr lang="en-US" sz="2400" b="1" dirty="0">
                <a:latin typeface="Segoe UI" panose="020B0502040204020203" pitchFamily="34" charset="0"/>
                <a:ea typeface="Open Sans Semibold" panose="020B0706030804020204" pitchFamily="34" charset="0"/>
                <a:cs typeface="Segoe UI" panose="020B0502040204020203" pitchFamily="34" charset="0"/>
              </a:rPr>
              <a:t>July 1</a:t>
            </a:r>
            <a:r>
              <a:rPr lang="en-US" sz="2400" dirty="0">
                <a:latin typeface="Segoe UI" panose="020B0502040204020203" pitchFamily="34" charset="0"/>
                <a:ea typeface="Open Sans Semibold" panose="020B0706030804020204" pitchFamily="34" charset="0"/>
                <a:cs typeface="Segoe UI" panose="020B0502040204020203" pitchFamily="34" charset="0"/>
              </a:rPr>
              <a:t> or the date of certification of taxable value, whichever is </a:t>
            </a:r>
            <a:r>
              <a:rPr lang="en-US" sz="2400" b="1" dirty="0">
                <a:latin typeface="Segoe UI" panose="020B0502040204020203" pitchFamily="34" charset="0"/>
                <a:ea typeface="Open Sans Semibold" panose="020B0706030804020204" pitchFamily="34" charset="0"/>
                <a:cs typeface="Segoe UI" panose="020B0502040204020203" pitchFamily="34" charset="0"/>
              </a:rPr>
              <a:t>later</a:t>
            </a:r>
            <a:r>
              <a:rPr lang="en-US" sz="2400" dirty="0">
                <a:latin typeface="Segoe UI" panose="020B0502040204020203" pitchFamily="34" charset="0"/>
                <a:ea typeface="Open Sans Semibold" panose="020B0706030804020204" pitchFamily="34" charset="0"/>
                <a:cs typeface="Segoe UI" panose="020B0502040204020203" pitchFamily="34" charset="0"/>
              </a:rPr>
              <a:t>.</a:t>
            </a:r>
          </a:p>
        </p:txBody>
      </p:sp>
      <p:grpSp>
        <p:nvGrpSpPr>
          <p:cNvPr id="4" name="Group 3">
            <a:extLst>
              <a:ext uri="{FF2B5EF4-FFF2-40B4-BE49-F238E27FC236}">
                <a16:creationId xmlns:a16="http://schemas.microsoft.com/office/drawing/2014/main" id="{B02F2F6A-DF7D-C3D0-3D16-F736C8B255E4}"/>
              </a:ext>
            </a:extLst>
          </p:cNvPr>
          <p:cNvGrpSpPr/>
          <p:nvPr/>
        </p:nvGrpSpPr>
        <p:grpSpPr>
          <a:xfrm>
            <a:off x="566057" y="4054606"/>
            <a:ext cx="11375395" cy="946821"/>
            <a:chOff x="566057" y="4180113"/>
            <a:chExt cx="11375395" cy="946821"/>
          </a:xfrm>
        </p:grpSpPr>
        <p:grpSp>
          <p:nvGrpSpPr>
            <p:cNvPr id="12" name="Group 11">
              <a:extLst>
                <a:ext uri="{FF2B5EF4-FFF2-40B4-BE49-F238E27FC236}">
                  <a16:creationId xmlns:a16="http://schemas.microsoft.com/office/drawing/2014/main" id="{A2A7CF99-FDD5-4813-B88D-4ABD2711B11D}"/>
                </a:ext>
              </a:extLst>
            </p:cNvPr>
            <p:cNvGrpSpPr/>
            <p:nvPr/>
          </p:nvGrpSpPr>
          <p:grpSpPr>
            <a:xfrm>
              <a:off x="566057" y="4180113"/>
              <a:ext cx="11375395" cy="946821"/>
              <a:chOff x="1139799" y="4113552"/>
              <a:chExt cx="6478014" cy="458448"/>
            </a:xfrm>
          </p:grpSpPr>
          <p:sp>
            <p:nvSpPr>
              <p:cNvPr id="13" name="Rectangle 12">
                <a:extLst>
                  <a:ext uri="{FF2B5EF4-FFF2-40B4-BE49-F238E27FC236}">
                    <a16:creationId xmlns:a16="http://schemas.microsoft.com/office/drawing/2014/main" id="{01A7C1C2-D7C3-426B-B97B-CCC09A277B13}"/>
                  </a:ext>
                </a:extLst>
              </p:cNvPr>
              <p:cNvSpPr/>
              <p:nvPr/>
            </p:nvSpPr>
            <p:spPr>
              <a:xfrm>
                <a:off x="1720232"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Feb</a:t>
                </a:r>
                <a:endParaRPr lang="en-US"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14" name="Rectangle 13">
                <a:extLst>
                  <a:ext uri="{FF2B5EF4-FFF2-40B4-BE49-F238E27FC236}">
                    <a16:creationId xmlns:a16="http://schemas.microsoft.com/office/drawing/2014/main" id="{48DDD7AC-D036-4C3B-AAE2-506FD8570FA6}"/>
                  </a:ext>
                </a:extLst>
              </p:cNvPr>
              <p:cNvSpPr/>
              <p:nvPr/>
            </p:nvSpPr>
            <p:spPr>
              <a:xfrm>
                <a:off x="2257228"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Mar</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0684C01-550D-4559-8DC9-2C873B003046}"/>
                  </a:ext>
                </a:extLst>
              </p:cNvPr>
              <p:cNvSpPr/>
              <p:nvPr/>
            </p:nvSpPr>
            <p:spPr>
              <a:xfrm>
                <a:off x="2794224"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Apr</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98B96EB8-4699-456B-869B-F8549FE3845C}"/>
                  </a:ext>
                </a:extLst>
              </p:cNvPr>
              <p:cNvSpPr/>
              <p:nvPr/>
            </p:nvSpPr>
            <p:spPr>
              <a:xfrm>
                <a:off x="3331220"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May</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B7204B61-3A90-42DD-9099-AD2051A7D652}"/>
                  </a:ext>
                </a:extLst>
              </p:cNvPr>
              <p:cNvSpPr/>
              <p:nvPr/>
            </p:nvSpPr>
            <p:spPr>
              <a:xfrm>
                <a:off x="3868216"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Jun</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5CDB3B08-EB7D-41C4-B41F-24DBB9807BDA}"/>
                  </a:ext>
                </a:extLst>
              </p:cNvPr>
              <p:cNvSpPr/>
              <p:nvPr/>
            </p:nvSpPr>
            <p:spPr>
              <a:xfrm>
                <a:off x="4405212"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Jul</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AEDA2899-7416-49CA-96A4-B2C367FF520F}"/>
                  </a:ext>
                </a:extLst>
              </p:cNvPr>
              <p:cNvSpPr/>
              <p:nvPr/>
            </p:nvSpPr>
            <p:spPr>
              <a:xfrm>
                <a:off x="4942208"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Aug</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194C7A1A-2C67-4C74-B686-AB352ACEC0D7}"/>
                  </a:ext>
                </a:extLst>
              </p:cNvPr>
              <p:cNvSpPr/>
              <p:nvPr/>
            </p:nvSpPr>
            <p:spPr>
              <a:xfrm>
                <a:off x="5479204"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Sep</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BBECA2F7-676E-41F5-894D-A4CEDCF0118D}"/>
                  </a:ext>
                </a:extLst>
              </p:cNvPr>
              <p:cNvSpPr/>
              <p:nvPr/>
            </p:nvSpPr>
            <p:spPr>
              <a:xfrm>
                <a:off x="6016200"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Oct</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8A743F3C-01E7-448A-8024-DED7A33F9D21}"/>
                  </a:ext>
                </a:extLst>
              </p:cNvPr>
              <p:cNvSpPr/>
              <p:nvPr/>
            </p:nvSpPr>
            <p:spPr>
              <a:xfrm>
                <a:off x="6553200"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Nov</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23" name="Arrow: Chevron 22">
                <a:extLst>
                  <a:ext uri="{FF2B5EF4-FFF2-40B4-BE49-F238E27FC236}">
                    <a16:creationId xmlns:a16="http://schemas.microsoft.com/office/drawing/2014/main" id="{F3600CF3-FDF7-498D-AACF-F0CC99D1EE92}"/>
                  </a:ext>
                </a:extLst>
              </p:cNvPr>
              <p:cNvSpPr/>
              <p:nvPr/>
            </p:nvSpPr>
            <p:spPr>
              <a:xfrm>
                <a:off x="7010400" y="4113552"/>
                <a:ext cx="607413" cy="457200"/>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Dec</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ED258095-F12F-4040-A56D-D2ED170E2490}"/>
                  </a:ext>
                </a:extLst>
              </p:cNvPr>
              <p:cNvSpPr/>
              <p:nvPr/>
            </p:nvSpPr>
            <p:spPr>
              <a:xfrm>
                <a:off x="7013035" y="4113552"/>
                <a:ext cx="77165" cy="457200"/>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25" name="Arrow: Chevron 24">
                <a:extLst>
                  <a:ext uri="{FF2B5EF4-FFF2-40B4-BE49-F238E27FC236}">
                    <a16:creationId xmlns:a16="http://schemas.microsoft.com/office/drawing/2014/main" id="{0B0D8210-6CF9-40B6-AD9A-1470343A9E35}"/>
                  </a:ext>
                </a:extLst>
              </p:cNvPr>
              <p:cNvSpPr/>
              <p:nvPr/>
            </p:nvSpPr>
            <p:spPr>
              <a:xfrm>
                <a:off x="1139799" y="4113552"/>
                <a:ext cx="607413" cy="457200"/>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Jan</a:t>
                </a:r>
                <a:endParaRPr lang="en-US"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26" name="Rectangle 25">
                <a:extLst>
                  <a:ext uri="{FF2B5EF4-FFF2-40B4-BE49-F238E27FC236}">
                    <a16:creationId xmlns:a16="http://schemas.microsoft.com/office/drawing/2014/main" id="{60CB6211-2137-47B6-98C6-8A04CFC41AB4}"/>
                  </a:ext>
                </a:extLst>
              </p:cNvPr>
              <p:cNvSpPr/>
              <p:nvPr/>
            </p:nvSpPr>
            <p:spPr>
              <a:xfrm>
                <a:off x="1642371" y="4113552"/>
                <a:ext cx="80780" cy="457200"/>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22A65A84-661D-6563-A16B-E1C0A5B97336}"/>
                </a:ext>
              </a:extLst>
            </p:cNvPr>
            <p:cNvSpPr/>
            <p:nvPr/>
          </p:nvSpPr>
          <p:spPr>
            <a:xfrm>
              <a:off x="10905635" y="4180113"/>
              <a:ext cx="141850" cy="944244"/>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C100B9A0-1560-4956-BF1E-BA445DDB759B}"/>
              </a:ext>
            </a:extLst>
          </p:cNvPr>
          <p:cNvGrpSpPr/>
          <p:nvPr/>
        </p:nvGrpSpPr>
        <p:grpSpPr>
          <a:xfrm>
            <a:off x="6047495" y="3432440"/>
            <a:ext cx="927654" cy="2095458"/>
            <a:chOff x="3933497" y="3515721"/>
            <a:chExt cx="927654" cy="2095458"/>
          </a:xfrm>
        </p:grpSpPr>
        <p:grpSp>
          <p:nvGrpSpPr>
            <p:cNvPr id="28" name="Group 27">
              <a:extLst>
                <a:ext uri="{FF2B5EF4-FFF2-40B4-BE49-F238E27FC236}">
                  <a16:creationId xmlns:a16="http://schemas.microsoft.com/office/drawing/2014/main" id="{AD8B2A76-9C78-4D61-BF0C-003363D16A45}"/>
                </a:ext>
              </a:extLst>
            </p:cNvPr>
            <p:cNvGrpSpPr/>
            <p:nvPr/>
          </p:nvGrpSpPr>
          <p:grpSpPr>
            <a:xfrm>
              <a:off x="3944397" y="3515721"/>
              <a:ext cx="677255" cy="677255"/>
              <a:chOff x="3944397" y="3579830"/>
              <a:chExt cx="677255" cy="677255"/>
            </a:xfrm>
          </p:grpSpPr>
          <p:pic>
            <p:nvPicPr>
              <p:cNvPr id="30" name="Picture 29" descr="Icon&#10;&#10;Description automatically generated">
                <a:extLst>
                  <a:ext uri="{FF2B5EF4-FFF2-40B4-BE49-F238E27FC236}">
                    <a16:creationId xmlns:a16="http://schemas.microsoft.com/office/drawing/2014/main" id="{F0290BCE-265E-43CD-BB05-B5780A712F5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44397" y="3579830"/>
                <a:ext cx="677255" cy="677255"/>
              </a:xfrm>
              <a:prstGeom prst="rect">
                <a:avLst/>
              </a:prstGeom>
              <a:effectLst>
                <a:outerShdw blurRad="50800" dist="38100" dir="8100000" algn="tr" rotWithShape="0">
                  <a:prstClr val="black">
                    <a:alpha val="40000"/>
                  </a:prstClr>
                </a:outerShdw>
              </a:effectLst>
            </p:spPr>
          </p:pic>
          <p:sp>
            <p:nvSpPr>
              <p:cNvPr id="31" name="Oval 30">
                <a:extLst>
                  <a:ext uri="{FF2B5EF4-FFF2-40B4-BE49-F238E27FC236}">
                    <a16:creationId xmlns:a16="http://schemas.microsoft.com/office/drawing/2014/main" id="{0CF27BDB-79C2-4959-9DFF-0DE6B2DC42A9}"/>
                  </a:ext>
                </a:extLst>
              </p:cNvPr>
              <p:cNvSpPr/>
              <p:nvPr/>
            </p:nvSpPr>
            <p:spPr>
              <a:xfrm>
                <a:off x="4168724" y="3715521"/>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32" name="TextBox 31">
                <a:extLst>
                  <a:ext uri="{FF2B5EF4-FFF2-40B4-BE49-F238E27FC236}">
                    <a16:creationId xmlns:a16="http://schemas.microsoft.com/office/drawing/2014/main" id="{9663A10E-F7E8-431E-93AD-A38B304A2588}"/>
                  </a:ext>
                </a:extLst>
              </p:cNvPr>
              <p:cNvSpPr txBox="1"/>
              <p:nvPr/>
            </p:nvSpPr>
            <p:spPr>
              <a:xfrm>
                <a:off x="4110815" y="3611393"/>
                <a:ext cx="344417" cy="461665"/>
              </a:xfrm>
              <a:prstGeom prst="rect">
                <a:avLst/>
              </a:prstGeom>
              <a:noFill/>
            </p:spPr>
            <p:txBody>
              <a:bodyPr wrap="square" rtlCol="0">
                <a:spAutoFit/>
              </a:bodyPr>
              <a:lstStyle/>
              <a:p>
                <a:r>
                  <a:rPr lang="en-US" sz="2400" b="1" dirty="0">
                    <a:solidFill>
                      <a:srgbClr val="FFFFFF"/>
                    </a:solidFill>
                    <a:latin typeface="Segoe UI" panose="020B0502040204020203" pitchFamily="34" charset="0"/>
                    <a:cs typeface="Segoe UI" panose="020B0502040204020203" pitchFamily="34" charset="0"/>
                  </a:rPr>
                  <a:t>1</a:t>
                </a:r>
              </a:p>
            </p:txBody>
          </p:sp>
        </p:grpSp>
        <p:sp>
          <p:nvSpPr>
            <p:cNvPr id="29" name="TextBox 28">
              <a:extLst>
                <a:ext uri="{FF2B5EF4-FFF2-40B4-BE49-F238E27FC236}">
                  <a16:creationId xmlns:a16="http://schemas.microsoft.com/office/drawing/2014/main" id="{8D1F2DF1-0CC2-40B3-B8A0-D78DC3C172BD}"/>
                </a:ext>
              </a:extLst>
            </p:cNvPr>
            <p:cNvSpPr txBox="1"/>
            <p:nvPr/>
          </p:nvSpPr>
          <p:spPr>
            <a:xfrm>
              <a:off x="3933497" y="5211069"/>
              <a:ext cx="927654" cy="400110"/>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Day 1</a:t>
              </a:r>
            </a:p>
          </p:txBody>
        </p:sp>
      </p:grpSp>
      <p:pic>
        <p:nvPicPr>
          <p:cNvPr id="5" name="Picture 4">
            <a:extLst>
              <a:ext uri="{FF2B5EF4-FFF2-40B4-BE49-F238E27FC236}">
                <a16:creationId xmlns:a16="http://schemas.microsoft.com/office/drawing/2014/main" id="{855FE2E7-3895-CC14-E704-B6229279C9C8}"/>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5C5A5893-15F9-E9B7-652A-B74E48FBC5A5}"/>
              </a:ext>
            </a:extLst>
          </p:cNvPr>
          <p:cNvSpPr>
            <a:spLocks noGrp="1"/>
          </p:cNvSpPr>
          <p:nvPr>
            <p:ph type="sldNum" sz="quarter" idx="12"/>
          </p:nvPr>
        </p:nvSpPr>
        <p:spPr/>
        <p:txBody>
          <a:bodyPr/>
          <a:lstStyle/>
          <a:p>
            <a:pPr>
              <a:defRPr/>
            </a:pPr>
            <a:fld id="{B8190146-6B94-4DD3-ABD1-8A9DB2995F44}" type="slidenum">
              <a:rPr lang="en-US" smtClean="0"/>
              <a:pPr>
                <a:defRPr/>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21B9E37C-C2AB-4672-A258-32FF197D2CEE}"/>
              </a:ext>
            </a:extLst>
          </p:cNvPr>
          <p:cNvSpPr>
            <a:spLocks noGrp="1" noChangeArrowheads="1"/>
          </p:cNvSpPr>
          <p:nvPr>
            <p:ph type="title"/>
          </p:nvPr>
        </p:nvSpPr>
        <p:spPr>
          <a:xfrm>
            <a:off x="616226" y="798673"/>
            <a:ext cx="10959548" cy="1551333"/>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 </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t>Notice of Budget Hearing </a:t>
            </a:r>
            <a:b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2800" i="1" dirty="0">
                <a:solidFill>
                  <a:srgbClr val="002060"/>
                </a:solidFill>
                <a:latin typeface="Segoe UI" panose="020B0502040204020203" pitchFamily="34" charset="0"/>
                <a:ea typeface="Open Sans Semibold" pitchFamily="2" charset="0"/>
                <a:cs typeface="Segoe UI" panose="020B0502040204020203" pitchFamily="34" charset="0"/>
              </a:rPr>
              <a:t>EXAMPLE</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7" name="Rectangle 5">
            <a:extLst>
              <a:ext uri="{FF2B5EF4-FFF2-40B4-BE49-F238E27FC236}">
                <a16:creationId xmlns:a16="http://schemas.microsoft.com/office/drawing/2014/main" id="{9826A69A-4ABE-432E-B01D-8B174618A5CD}"/>
              </a:ext>
            </a:extLst>
          </p:cNvPr>
          <p:cNvSpPr txBox="1">
            <a:spLocks noChangeArrowheads="1"/>
          </p:cNvSpPr>
          <p:nvPr/>
        </p:nvSpPr>
        <p:spPr bwMode="auto">
          <a:xfrm>
            <a:off x="2232991" y="2566223"/>
            <a:ext cx="7726017" cy="3883543"/>
          </a:xfrm>
          <a:prstGeom prst="rect">
            <a:avLst/>
          </a:prstGeom>
          <a:solidFill>
            <a:srgbClr val="FFFFFF"/>
          </a:solidFill>
          <a:ln w="28575">
            <a:solidFill>
              <a:sysClr val="windowText" lastClr="000000"/>
            </a:solidFill>
            <a:miter lim="800000"/>
            <a:headEnd/>
            <a:tailEnd/>
          </a:ln>
          <a:effectLst>
            <a:outerShdw dist="71842" dir="2700000" algn="ctr" rotWithShape="0">
              <a:srgbClr val="DBF5F9">
                <a:alpha val="50000"/>
              </a:srgbClr>
            </a:outerShdw>
          </a:effectLst>
        </p:spPr>
        <p:txBody>
          <a:bodyPr>
            <a:normAutofit fontScale="92500" lnSpcReduction="10000"/>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0" indent="-274320" algn="ctr" eaLnBrk="1" fontAlgn="auto" hangingPunct="1">
              <a:spcAft>
                <a:spcPts val="0"/>
              </a:spcAft>
              <a:buNone/>
              <a:defRPr/>
            </a:pPr>
            <a:r>
              <a:rPr lang="en-US" altLang="en-US" b="1" dirty="0">
                <a:latin typeface="Constantia"/>
              </a:rPr>
              <a:t>NOTICE OF BUDGET HEARING</a:t>
            </a:r>
          </a:p>
          <a:p>
            <a:pPr marL="274320" indent="-274320" algn="ctr" eaLnBrk="1" fontAlgn="auto" hangingPunct="1">
              <a:spcAft>
                <a:spcPts val="0"/>
              </a:spcAft>
              <a:buNone/>
              <a:defRPr/>
            </a:pPr>
            <a:r>
              <a:rPr lang="en-US" altLang="en-US" sz="2400" dirty="0">
                <a:latin typeface="Constantia"/>
              </a:rPr>
              <a:t>The ____________ has tentatively adopted </a:t>
            </a:r>
          </a:p>
          <a:p>
            <a:pPr marL="274320" indent="-274320" algn="ctr" eaLnBrk="1" fontAlgn="auto" hangingPunct="1">
              <a:spcAft>
                <a:spcPts val="0"/>
              </a:spcAft>
              <a:buNone/>
              <a:defRPr/>
            </a:pPr>
            <a:r>
              <a:rPr lang="en-US" altLang="en-US" sz="2400" dirty="0">
                <a:latin typeface="Constantia"/>
              </a:rPr>
              <a:t>a budget for </a:t>
            </a:r>
            <a:r>
              <a:rPr lang="en-US" altLang="en-US" sz="2400" i="1" u="sng" dirty="0">
                <a:latin typeface="Constantia"/>
              </a:rPr>
              <a:t>(fiscal year)</a:t>
            </a:r>
            <a:r>
              <a:rPr lang="en-US" altLang="en-US" sz="2400" i="1" dirty="0">
                <a:latin typeface="Constantia"/>
              </a:rPr>
              <a:t>.</a:t>
            </a:r>
            <a:endParaRPr lang="en-US" altLang="en-US" sz="2400" i="1" u="sng" dirty="0">
              <a:latin typeface="Constantia"/>
            </a:endParaRPr>
          </a:p>
          <a:p>
            <a:pPr marL="274320" indent="-274320" algn="ctr" eaLnBrk="1" fontAlgn="auto" hangingPunct="1">
              <a:spcAft>
                <a:spcPts val="0"/>
              </a:spcAft>
              <a:buNone/>
              <a:defRPr/>
            </a:pPr>
            <a:endParaRPr lang="en-US" altLang="en-US" sz="2400" dirty="0">
              <a:latin typeface="Constantia"/>
            </a:endParaRPr>
          </a:p>
          <a:p>
            <a:pPr marL="274320" indent="-274320" algn="ctr" eaLnBrk="1" fontAlgn="auto" hangingPunct="1">
              <a:spcAft>
                <a:spcPts val="0"/>
              </a:spcAft>
              <a:buNone/>
              <a:defRPr/>
            </a:pPr>
            <a:r>
              <a:rPr lang="en-US" altLang="en-US" sz="2400" dirty="0">
                <a:latin typeface="Constantia"/>
              </a:rPr>
              <a:t>A public hearing to make a FINAL DECISION on the budget AND TAXES will be held on:</a:t>
            </a:r>
            <a:endParaRPr lang="en-US" altLang="en-US" sz="2400" i="1" dirty="0">
              <a:latin typeface="Constantia"/>
            </a:endParaRPr>
          </a:p>
          <a:p>
            <a:pPr marL="274320" indent="-274320" algn="ctr" eaLnBrk="1" fontAlgn="auto" hangingPunct="1">
              <a:spcAft>
                <a:spcPts val="0"/>
              </a:spcAft>
              <a:buNone/>
              <a:defRPr/>
            </a:pPr>
            <a:r>
              <a:rPr lang="en-US" altLang="en-US" sz="2400" i="1" dirty="0">
                <a:latin typeface="Constantia"/>
              </a:rPr>
              <a:t>(Date)</a:t>
            </a:r>
          </a:p>
          <a:p>
            <a:pPr marL="274320" indent="-274320" algn="ctr" eaLnBrk="1" fontAlgn="auto" hangingPunct="1">
              <a:spcAft>
                <a:spcPts val="0"/>
              </a:spcAft>
              <a:buNone/>
              <a:defRPr/>
            </a:pPr>
            <a:r>
              <a:rPr lang="en-US" altLang="en-US" sz="2400" i="1" dirty="0">
                <a:latin typeface="Constantia"/>
              </a:rPr>
              <a:t> (Time)</a:t>
            </a:r>
          </a:p>
          <a:p>
            <a:pPr marL="274320" indent="-274320" algn="ctr" eaLnBrk="1" fontAlgn="auto" hangingPunct="1">
              <a:spcAft>
                <a:spcPts val="0"/>
              </a:spcAft>
              <a:buNone/>
              <a:defRPr/>
            </a:pPr>
            <a:r>
              <a:rPr lang="en-US" altLang="en-US" sz="2400" i="1" dirty="0">
                <a:latin typeface="Constantia"/>
              </a:rPr>
              <a:t>at</a:t>
            </a:r>
          </a:p>
          <a:p>
            <a:pPr marL="274320" indent="-274320" algn="ctr" eaLnBrk="1" fontAlgn="auto" hangingPunct="1">
              <a:spcAft>
                <a:spcPts val="0"/>
              </a:spcAft>
              <a:buNone/>
              <a:defRPr/>
            </a:pPr>
            <a:r>
              <a:rPr lang="en-US" altLang="en-US" sz="2400" i="1" dirty="0">
                <a:latin typeface="Constantia"/>
              </a:rPr>
              <a:t> (Meeting Place)</a:t>
            </a:r>
            <a:endParaRPr lang="en-US" altLang="en-US" sz="2400" dirty="0">
              <a:latin typeface="Constantia"/>
            </a:endParaRPr>
          </a:p>
        </p:txBody>
      </p:sp>
      <p:pic>
        <p:nvPicPr>
          <p:cNvPr id="3" name="Picture 2">
            <a:extLst>
              <a:ext uri="{FF2B5EF4-FFF2-40B4-BE49-F238E27FC236}">
                <a16:creationId xmlns:a16="http://schemas.microsoft.com/office/drawing/2014/main" id="{F8D41B92-C0C9-CCF8-54DF-B0EEA9CB99E9}"/>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7173C545-A556-8AF3-F607-9D7C4B7A796E}"/>
              </a:ext>
            </a:extLst>
          </p:cNvPr>
          <p:cNvSpPr>
            <a:spLocks noGrp="1"/>
          </p:cNvSpPr>
          <p:nvPr>
            <p:ph type="sldNum" sz="quarter" idx="12"/>
          </p:nvPr>
        </p:nvSpPr>
        <p:spPr/>
        <p:txBody>
          <a:bodyPr/>
          <a:lstStyle/>
          <a:p>
            <a:pPr>
              <a:defRPr/>
            </a:pPr>
            <a:fld id="{B8190146-6B94-4DD3-ABD1-8A9DB2995F44}" type="slidenum">
              <a:rPr lang="en-US" smtClean="0"/>
              <a:pPr>
                <a:defRPr/>
              </a:pPr>
              <a:t>60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5454-FDFA-4CBA-A6B7-D256B5D6E126}"/>
              </a:ext>
            </a:extLst>
          </p:cNvPr>
          <p:cNvSpPr>
            <a:spLocks noGrp="1"/>
          </p:cNvSpPr>
          <p:nvPr>
            <p:ph type="title"/>
          </p:nvPr>
        </p:nvSpPr>
        <p:spPr>
          <a:xfrm>
            <a:off x="255208" y="1574866"/>
            <a:ext cx="6494383" cy="1705661"/>
          </a:xfrm>
        </p:spPr>
        <p:txBody>
          <a:bodyPr rtlCol="0">
            <a:noAutofit/>
          </a:bodyPr>
          <a:lstStyle/>
          <a:p>
            <a:pPr algn="ctr">
              <a:defRPr/>
            </a:pPr>
            <a:r>
              <a:rPr lang="en-US" sz="3600" b="1" dirty="0">
                <a:solidFill>
                  <a:srgbClr val="002060"/>
                </a:solidFill>
                <a:latin typeface="Segoe UI" panose="020B0502040204020203" pitchFamily="34" charset="0"/>
                <a:cs typeface="Segoe UI" panose="020B0502040204020203" pitchFamily="34" charset="0"/>
              </a:rPr>
              <a:t>Newspaper Example</a:t>
            </a:r>
            <a:br>
              <a:rPr lang="en-US" sz="3600" b="1" dirty="0">
                <a:solidFill>
                  <a:srgbClr val="002060"/>
                </a:solidFill>
                <a:latin typeface="Segoe UI" panose="020B0502040204020203" pitchFamily="34" charset="0"/>
                <a:cs typeface="Segoe UI" panose="020B0502040204020203" pitchFamily="34" charset="0"/>
              </a:rPr>
            </a:br>
            <a:r>
              <a:rPr lang="en-US" sz="3600" dirty="0">
                <a:solidFill>
                  <a:srgbClr val="002060"/>
                </a:solidFill>
                <a:latin typeface="Segoe UI" panose="020B0502040204020203" pitchFamily="34" charset="0"/>
                <a:cs typeface="Segoe UI" panose="020B0502040204020203" pitchFamily="34" charset="0"/>
              </a:rPr>
              <a:t>Notice of Budget Hearing</a:t>
            </a:r>
          </a:p>
        </p:txBody>
      </p:sp>
      <p:pic>
        <p:nvPicPr>
          <p:cNvPr id="124931" name="Picture 6">
            <a:extLst>
              <a:ext uri="{FF2B5EF4-FFF2-40B4-BE49-F238E27FC236}">
                <a16:creationId xmlns:a16="http://schemas.microsoft.com/office/drawing/2014/main" id="{7FFC39AF-7352-424F-8867-45B0AD2C9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8992">
            <a:off x="6344503" y="199606"/>
            <a:ext cx="3963870" cy="6513437"/>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C3811D3-D107-FAA2-B808-6D0D88015EC6}"/>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6E84C7EB-0009-9E31-E0D8-575BEAB7CCD7}"/>
              </a:ext>
            </a:extLst>
          </p:cNvPr>
          <p:cNvSpPr>
            <a:spLocks noGrp="1"/>
          </p:cNvSpPr>
          <p:nvPr>
            <p:ph type="sldNum" sz="quarter" idx="12"/>
          </p:nvPr>
        </p:nvSpPr>
        <p:spPr/>
        <p:txBody>
          <a:bodyPr/>
          <a:lstStyle/>
          <a:p>
            <a:pPr>
              <a:defRPr/>
            </a:pPr>
            <a:fld id="{B8190146-6B94-4DD3-ABD1-8A9DB2995F44}" type="slidenum">
              <a:rPr lang="en-US" smtClean="0"/>
              <a:pPr>
                <a:defRPr/>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747FBA84-33E7-4714-9DE7-2B510CE79643}"/>
              </a:ext>
            </a:extLst>
          </p:cNvPr>
          <p:cNvSpPr>
            <a:spLocks noGrp="1" noChangeArrowheads="1"/>
          </p:cNvSpPr>
          <p:nvPr>
            <p:ph type="title"/>
          </p:nvPr>
        </p:nvSpPr>
        <p:spPr>
          <a:xfrm>
            <a:off x="823121" y="777176"/>
            <a:ext cx="10535478" cy="123759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t>Budget Summary </a:t>
            </a: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Ad </a:t>
            </a:r>
          </a:p>
        </p:txBody>
      </p:sp>
      <p:sp>
        <p:nvSpPr>
          <p:cNvPr id="5" name="Content Placeholder 2">
            <a:extLst>
              <a:ext uri="{FF2B5EF4-FFF2-40B4-BE49-F238E27FC236}">
                <a16:creationId xmlns:a16="http://schemas.microsoft.com/office/drawing/2014/main" id="{2B0BD8B0-DB8D-421C-9B01-1F4AAEC6352B}"/>
              </a:ext>
            </a:extLst>
          </p:cNvPr>
          <p:cNvSpPr>
            <a:spLocks noGrp="1"/>
          </p:cNvSpPr>
          <p:nvPr>
            <p:ph idx="1"/>
          </p:nvPr>
        </p:nvSpPr>
        <p:spPr>
          <a:xfrm>
            <a:off x="823121" y="2330460"/>
            <a:ext cx="10442222" cy="1185886"/>
          </a:xfrm>
        </p:spPr>
        <p:txBody>
          <a:bodyPr>
            <a:normAutofit/>
          </a:bodyPr>
          <a:lstStyle/>
          <a:p>
            <a:pPr marL="0" indent="0">
              <a:buNone/>
            </a:pPr>
            <a:r>
              <a:rPr lang="en-US" sz="2400" dirty="0">
                <a:latin typeface="Segoe UI" panose="020B0502040204020203" pitchFamily="34" charset="0"/>
                <a:cs typeface="Segoe UI" panose="020B0502040204020203" pitchFamily="34" charset="0"/>
              </a:rPr>
              <a:t>The advertisement must show </a:t>
            </a:r>
            <a:r>
              <a:rPr lang="en-US" sz="2400" b="1" dirty="0">
                <a:latin typeface="Segoe UI" panose="020B0502040204020203" pitchFamily="34" charset="0"/>
                <a:cs typeface="Segoe UI" panose="020B0502040204020203" pitchFamily="34" charset="0"/>
              </a:rPr>
              <a:t>all</a:t>
            </a:r>
            <a:r>
              <a:rPr lang="en-US" sz="2400" dirty="0">
                <a:latin typeface="Segoe UI" panose="020B0502040204020203" pitchFamily="34" charset="0"/>
                <a:cs typeface="Segoe UI" panose="020B0502040204020203" pitchFamily="34" charset="0"/>
              </a:rPr>
              <a:t> tentatively adopted millage rates: </a:t>
            </a:r>
          </a:p>
        </p:txBody>
      </p:sp>
      <p:sp>
        <p:nvSpPr>
          <p:cNvPr id="6" name="Rectangle 5">
            <a:extLst>
              <a:ext uri="{FF2B5EF4-FFF2-40B4-BE49-F238E27FC236}">
                <a16:creationId xmlns:a16="http://schemas.microsoft.com/office/drawing/2014/main" id="{1D1620F5-089E-49B0-AFD4-7EECE49F8361}"/>
              </a:ext>
            </a:extLst>
          </p:cNvPr>
          <p:cNvSpPr/>
          <p:nvPr/>
        </p:nvSpPr>
        <p:spPr>
          <a:xfrm>
            <a:off x="2780204" y="4352502"/>
            <a:ext cx="3315796" cy="1105322"/>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Municipal Service</a:t>
            </a:r>
            <a:b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b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Taxing Unit (MSTU)</a:t>
            </a:r>
            <a:endParaRPr lang="en-US" sz="2400" dirty="0">
              <a:solidFill>
                <a:schemeClr val="tx2"/>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7" name="Rectangle 6">
            <a:extLst>
              <a:ext uri="{FF2B5EF4-FFF2-40B4-BE49-F238E27FC236}">
                <a16:creationId xmlns:a16="http://schemas.microsoft.com/office/drawing/2014/main" id="{09C2F48B-6C7B-4A66-8692-F9F42FEE7BD7}"/>
              </a:ext>
            </a:extLst>
          </p:cNvPr>
          <p:cNvSpPr/>
          <p:nvPr/>
        </p:nvSpPr>
        <p:spPr>
          <a:xfrm>
            <a:off x="6339900" y="4352502"/>
            <a:ext cx="3212164" cy="1107880"/>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Voted debt service</a:t>
            </a:r>
            <a:endParaRPr lang="en-US" sz="2400" dirty="0">
              <a:solidFill>
                <a:schemeClr val="tx2"/>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8" name="Rectangle 7">
            <a:extLst>
              <a:ext uri="{FF2B5EF4-FFF2-40B4-BE49-F238E27FC236}">
                <a16:creationId xmlns:a16="http://schemas.microsoft.com/office/drawing/2014/main" id="{FC86D60C-D8E4-4A3F-B786-081BE9D34DB1}"/>
              </a:ext>
            </a:extLst>
          </p:cNvPr>
          <p:cNvSpPr/>
          <p:nvPr/>
        </p:nvSpPr>
        <p:spPr>
          <a:xfrm>
            <a:off x="2780204" y="3039664"/>
            <a:ext cx="3315796" cy="1105322"/>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General fund</a:t>
            </a:r>
            <a:endParaRPr lang="en-US" sz="2400" dirty="0">
              <a:solidFill>
                <a:schemeClr val="tx2"/>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9" name="Rectangle 8">
            <a:extLst>
              <a:ext uri="{FF2B5EF4-FFF2-40B4-BE49-F238E27FC236}">
                <a16:creationId xmlns:a16="http://schemas.microsoft.com/office/drawing/2014/main" id="{310CFBC8-53F1-48B9-8BBD-0605AAC11FDD}"/>
              </a:ext>
            </a:extLst>
          </p:cNvPr>
          <p:cNvSpPr/>
          <p:nvPr/>
        </p:nvSpPr>
        <p:spPr>
          <a:xfrm>
            <a:off x="6339899" y="3039664"/>
            <a:ext cx="3212165" cy="1107881"/>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Dependent district</a:t>
            </a:r>
            <a:endParaRPr lang="en-US" sz="2400" dirty="0">
              <a:solidFill>
                <a:schemeClr val="tx2"/>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3" name="Picture 2">
            <a:extLst>
              <a:ext uri="{FF2B5EF4-FFF2-40B4-BE49-F238E27FC236}">
                <a16:creationId xmlns:a16="http://schemas.microsoft.com/office/drawing/2014/main" id="{9FAAC9DC-EBAF-F1AF-46C1-E901E5197C5E}"/>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D8321266-3C13-B435-A887-A7FE63FD193E}"/>
              </a:ext>
            </a:extLst>
          </p:cNvPr>
          <p:cNvSpPr>
            <a:spLocks noGrp="1"/>
          </p:cNvSpPr>
          <p:nvPr>
            <p:ph type="sldNum" sz="quarter" idx="12"/>
          </p:nvPr>
        </p:nvSpPr>
        <p:spPr/>
        <p:txBody>
          <a:bodyPr/>
          <a:lstStyle/>
          <a:p>
            <a:pPr>
              <a:defRPr/>
            </a:pPr>
            <a:fld id="{B8190146-6B94-4DD3-ABD1-8A9DB2995F44}" type="slidenum">
              <a:rPr lang="en-US" smtClean="0"/>
              <a:pPr>
                <a:defRPr/>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46915C-E3A5-43AD-BC9E-2DF93B9E66AE}"/>
              </a:ext>
            </a:extLst>
          </p:cNvPr>
          <p:cNvSpPr>
            <a:spLocks noGrp="1"/>
          </p:cNvSpPr>
          <p:nvPr>
            <p:ph idx="1"/>
          </p:nvPr>
        </p:nvSpPr>
        <p:spPr>
          <a:xfrm>
            <a:off x="593889" y="2285385"/>
            <a:ext cx="9935851" cy="3530463"/>
          </a:xfrm>
        </p:spPr>
        <p:txBody>
          <a:bodyPr rtlCol="0">
            <a:normAutofit/>
          </a:bodyPr>
          <a:lstStyle/>
          <a:p>
            <a:pPr marL="0" indent="0">
              <a:buNone/>
              <a:defRPr/>
            </a:pPr>
            <a:r>
              <a:rPr lang="en-US" sz="2400" dirty="0">
                <a:latin typeface="Segoe UI" panose="020B0502040204020203" pitchFamily="34" charset="0"/>
                <a:cs typeface="Segoe UI" panose="020B0502040204020203" pitchFamily="34" charset="0"/>
              </a:rPr>
              <a:t>For this advertisement:</a:t>
            </a:r>
          </a:p>
          <a:p>
            <a:pPr marL="574675" indent="-292100">
              <a:defRPr/>
            </a:pPr>
            <a:r>
              <a:rPr lang="en-US" sz="2400" dirty="0">
                <a:latin typeface="Segoe UI" panose="020B0502040204020203" pitchFamily="34" charset="0"/>
                <a:cs typeface="Segoe UI" panose="020B0502040204020203" pitchFamily="34" charset="0"/>
              </a:rPr>
              <a:t>Each millage rate must include at least 95% of ad valorem taxes in the budget.</a:t>
            </a:r>
          </a:p>
          <a:p>
            <a:pPr marL="574675" indent="-292100">
              <a:defRPr/>
            </a:pPr>
            <a:r>
              <a:rPr lang="en-US" sz="2400" b="1" dirty="0">
                <a:latin typeface="Segoe UI" panose="020B0502040204020203" pitchFamily="34" charset="0"/>
                <a:cs typeface="Segoe UI" panose="020B0502040204020203" pitchFamily="34" charset="0"/>
              </a:rPr>
              <a:t>All</a:t>
            </a:r>
            <a:r>
              <a:rPr lang="en-US" sz="2400" dirty="0">
                <a:latin typeface="Segoe UI" panose="020B0502040204020203" pitchFamily="34" charset="0"/>
                <a:cs typeface="Segoe UI" panose="020B0502040204020203" pitchFamily="34" charset="0"/>
              </a:rPr>
              <a:t> funds must be shown. </a:t>
            </a:r>
          </a:p>
          <a:p>
            <a:pPr marL="574675" indent="-292100">
              <a:defRPr/>
            </a:pPr>
            <a:r>
              <a:rPr lang="en-US" sz="2400" dirty="0">
                <a:latin typeface="Segoe UI" panose="020B0502040204020203" pitchFamily="34" charset="0"/>
                <a:cs typeface="Segoe UI" panose="020B0502040204020203" pitchFamily="34" charset="0"/>
              </a:rPr>
              <a:t>The ad must show a balanced budget. </a:t>
            </a:r>
          </a:p>
          <a:p>
            <a:pPr marL="1196975" lvl="1" indent="-339725">
              <a:defRPr/>
            </a:pPr>
            <a:r>
              <a:rPr lang="en-US" dirty="0">
                <a:latin typeface="Segoe UI" panose="020B0502040204020203" pitchFamily="34" charset="0"/>
                <a:cs typeface="Segoe UI" panose="020B0502040204020203" pitchFamily="34" charset="0"/>
              </a:rPr>
              <a:t>All funds should balance. </a:t>
            </a:r>
          </a:p>
          <a:p>
            <a:pPr marL="1196975" lvl="1" indent="-339725">
              <a:defRPr/>
            </a:pPr>
            <a:r>
              <a:rPr lang="en-US" dirty="0">
                <a:latin typeface="Segoe UI" panose="020B0502040204020203" pitchFamily="34" charset="0"/>
                <a:cs typeface="Segoe UI" panose="020B0502040204020203" pitchFamily="34" charset="0"/>
              </a:rPr>
              <a:t>The total of all funds should balance. </a:t>
            </a:r>
          </a:p>
          <a:p>
            <a:pPr marL="631825" indent="-349250">
              <a:defRPr/>
            </a:pPr>
            <a:r>
              <a:rPr lang="en-US" sz="2400" dirty="0">
                <a:latin typeface="Segoe UI" panose="020B0502040204020203" pitchFamily="34" charset="0"/>
                <a:cs typeface="Segoe UI" panose="020B0502040204020203" pitchFamily="34" charset="0"/>
              </a:rPr>
              <a:t>A line item for reserves must be shown. </a:t>
            </a:r>
          </a:p>
          <a:p>
            <a:pPr>
              <a:defRPr/>
            </a:pPr>
            <a:endParaRPr lang="en-US" dirty="0"/>
          </a:p>
        </p:txBody>
      </p:sp>
      <p:sp>
        <p:nvSpPr>
          <p:cNvPr id="7" name="Title 1">
            <a:extLst>
              <a:ext uri="{FF2B5EF4-FFF2-40B4-BE49-F238E27FC236}">
                <a16:creationId xmlns:a16="http://schemas.microsoft.com/office/drawing/2014/main" id="{B4759EBE-C7E0-14F2-B2BD-9BCACFA95D00}"/>
              </a:ext>
            </a:extLst>
          </p:cNvPr>
          <p:cNvSpPr>
            <a:spLocks noGrp="1" noChangeArrowheads="1"/>
          </p:cNvSpPr>
          <p:nvPr>
            <p:ph type="title"/>
          </p:nvPr>
        </p:nvSpPr>
        <p:spPr>
          <a:xfrm>
            <a:off x="823121" y="777176"/>
            <a:ext cx="10535478" cy="123759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t>Budget Summary </a:t>
            </a: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Ad </a:t>
            </a:r>
          </a:p>
        </p:txBody>
      </p:sp>
      <p:pic>
        <p:nvPicPr>
          <p:cNvPr id="8" name="Picture 7">
            <a:extLst>
              <a:ext uri="{FF2B5EF4-FFF2-40B4-BE49-F238E27FC236}">
                <a16:creationId xmlns:a16="http://schemas.microsoft.com/office/drawing/2014/main" id="{FF150608-E0AB-151D-AA55-7D4551A769EE}"/>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0C5B9065-1732-4879-5C71-4C62A10434C6}"/>
              </a:ext>
            </a:extLst>
          </p:cNvPr>
          <p:cNvSpPr>
            <a:spLocks noGrp="1"/>
          </p:cNvSpPr>
          <p:nvPr>
            <p:ph type="sldNum" sz="quarter" idx="12"/>
          </p:nvPr>
        </p:nvSpPr>
        <p:spPr/>
        <p:txBody>
          <a:bodyPr/>
          <a:lstStyle/>
          <a:p>
            <a:pPr>
              <a:defRPr/>
            </a:pPr>
            <a:fld id="{B8190146-6B94-4DD3-ABD1-8A9DB2995F44}" type="slidenum">
              <a:rPr lang="en-US" smtClean="0"/>
              <a:pPr>
                <a:defRPr/>
              </a:pPr>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E40597-38CE-4629-A63A-18410436D66B}"/>
              </a:ext>
            </a:extLst>
          </p:cNvPr>
          <p:cNvSpPr>
            <a:spLocks noGrp="1"/>
          </p:cNvSpPr>
          <p:nvPr>
            <p:ph idx="1"/>
          </p:nvPr>
        </p:nvSpPr>
        <p:spPr>
          <a:xfrm>
            <a:off x="590473" y="2375418"/>
            <a:ext cx="11202459" cy="3081130"/>
          </a:xfrm>
        </p:spPr>
        <p:txBody>
          <a:bodyPr rtlCol="0">
            <a:normAutofit/>
          </a:bodyPr>
          <a:lstStyle/>
          <a:p>
            <a:pPr marL="0" indent="0">
              <a:buNone/>
              <a:defRPr/>
            </a:pPr>
            <a:r>
              <a:rPr lang="en-US" sz="2400" dirty="0">
                <a:latin typeface="Segoe UI" panose="020B0502040204020203" pitchFamily="34" charset="0"/>
                <a:cs typeface="Segoe UI" panose="020B0502040204020203" pitchFamily="34" charset="0"/>
              </a:rPr>
              <a:t>Other requirements:</a:t>
            </a:r>
          </a:p>
          <a:p>
            <a:pPr marL="687388" indent="-347663">
              <a:defRPr/>
            </a:pPr>
            <a:r>
              <a:rPr lang="en-US" sz="2400" dirty="0">
                <a:latin typeface="Segoe UI" panose="020B0502040204020203" pitchFamily="34" charset="0"/>
                <a:cs typeface="Segoe UI" panose="020B0502040204020203" pitchFamily="34" charset="0"/>
              </a:rPr>
              <a:t>The ad must have an adjacent </a:t>
            </a:r>
            <a:r>
              <a:rPr lang="en-US" sz="2400" i="1" dirty="0">
                <a:latin typeface="Segoe UI" panose="020B0502040204020203" pitchFamily="34" charset="0"/>
                <a:cs typeface="Segoe UI" panose="020B0502040204020203" pitchFamily="34" charset="0"/>
              </a:rPr>
              <a:t>Notice of Proposed Tax Increase</a:t>
            </a:r>
            <a:r>
              <a:rPr lang="en-US" sz="2400" dirty="0">
                <a:latin typeface="Segoe UI" panose="020B0502040204020203" pitchFamily="34" charset="0"/>
                <a:cs typeface="Segoe UI" panose="020B0502040204020203" pitchFamily="34" charset="0"/>
              </a:rPr>
              <a:t> ad </a:t>
            </a:r>
            <a:r>
              <a:rPr lang="en-US" sz="2400" b="1" dirty="0">
                <a:latin typeface="Segoe UI" panose="020B0502040204020203" pitchFamily="34" charset="0"/>
                <a:cs typeface="Segoe UI" panose="020B0502040204020203" pitchFamily="34" charset="0"/>
              </a:rPr>
              <a:t>or</a:t>
            </a:r>
            <a:r>
              <a:rPr lang="en-US" sz="2400" dirty="0">
                <a:latin typeface="Segoe UI" panose="020B0502040204020203" pitchFamily="34" charset="0"/>
                <a:cs typeface="Segoe UI" panose="020B0502040204020203" pitchFamily="34" charset="0"/>
              </a:rPr>
              <a:t> </a:t>
            </a:r>
            <a:r>
              <a:rPr lang="en-US" sz="2400" i="1" dirty="0">
                <a:latin typeface="Segoe UI" panose="020B0502040204020203" pitchFamily="34" charset="0"/>
                <a:cs typeface="Segoe UI" panose="020B0502040204020203" pitchFamily="34" charset="0"/>
              </a:rPr>
              <a:t>Notice of Budget Hearing </a:t>
            </a:r>
            <a:r>
              <a:rPr lang="en-US" sz="2400" dirty="0">
                <a:latin typeface="Segoe UI" panose="020B0502040204020203" pitchFamily="34" charset="0"/>
                <a:cs typeface="Segoe UI" panose="020B0502040204020203" pitchFamily="34" charset="0"/>
              </a:rPr>
              <a:t>ad (not both).</a:t>
            </a:r>
          </a:p>
          <a:p>
            <a:pPr marL="687388" indent="-347663">
              <a:defRPr/>
            </a:pPr>
            <a:r>
              <a:rPr lang="en-US" sz="2400" dirty="0">
                <a:latin typeface="Segoe UI" panose="020B0502040204020203" pitchFamily="34" charset="0"/>
                <a:cs typeface="Segoe UI" panose="020B0502040204020203" pitchFamily="34" charset="0"/>
              </a:rPr>
              <a:t>This ad has no size requirements.</a:t>
            </a:r>
          </a:p>
          <a:p>
            <a:pPr marL="687388" indent="-347663">
              <a:defRPr/>
            </a:pPr>
            <a:r>
              <a:rPr lang="en-US" sz="2400" dirty="0">
                <a:latin typeface="Segoe UI" panose="020B0502040204020203" pitchFamily="34" charset="0"/>
                <a:cs typeface="Segoe UI" panose="020B0502040204020203" pitchFamily="34" charset="0"/>
              </a:rPr>
              <a:t>The ad must comply with all statutory budget requirements.</a:t>
            </a:r>
          </a:p>
          <a:p>
            <a:pPr>
              <a:defRPr/>
            </a:pPr>
            <a:endParaRPr lang="en-US" sz="2400" dirty="0">
              <a:latin typeface="Segoe UI" panose="020B0502040204020203" pitchFamily="34" charset="0"/>
              <a:cs typeface="Segoe UI" panose="020B0502040204020203" pitchFamily="34" charset="0"/>
            </a:endParaRPr>
          </a:p>
        </p:txBody>
      </p:sp>
      <p:sp>
        <p:nvSpPr>
          <p:cNvPr id="7" name="Title 1">
            <a:extLst>
              <a:ext uri="{FF2B5EF4-FFF2-40B4-BE49-F238E27FC236}">
                <a16:creationId xmlns:a16="http://schemas.microsoft.com/office/drawing/2014/main" id="{36AAE7AC-0B35-1194-E113-6B6FABF656F5}"/>
              </a:ext>
            </a:extLst>
          </p:cNvPr>
          <p:cNvSpPr>
            <a:spLocks noGrp="1" noChangeArrowheads="1"/>
          </p:cNvSpPr>
          <p:nvPr>
            <p:ph type="title"/>
          </p:nvPr>
        </p:nvSpPr>
        <p:spPr>
          <a:xfrm>
            <a:off x="823121" y="777176"/>
            <a:ext cx="10535478" cy="123759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t>Budget Summary </a:t>
            </a: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Ad </a:t>
            </a:r>
          </a:p>
        </p:txBody>
      </p:sp>
      <p:pic>
        <p:nvPicPr>
          <p:cNvPr id="8" name="Picture 7">
            <a:extLst>
              <a:ext uri="{FF2B5EF4-FFF2-40B4-BE49-F238E27FC236}">
                <a16:creationId xmlns:a16="http://schemas.microsoft.com/office/drawing/2014/main" id="{5B0CD785-690E-B062-F913-F9ED9E7DE830}"/>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2C0719D6-C8F2-D5DC-015E-426B3BF62431}"/>
              </a:ext>
            </a:extLst>
          </p:cNvPr>
          <p:cNvSpPr>
            <a:spLocks noGrp="1"/>
          </p:cNvSpPr>
          <p:nvPr>
            <p:ph type="sldNum" sz="quarter" idx="12"/>
          </p:nvPr>
        </p:nvSpPr>
        <p:spPr/>
        <p:txBody>
          <a:bodyPr/>
          <a:lstStyle/>
          <a:p>
            <a:pPr>
              <a:defRPr/>
            </a:pPr>
            <a:fld id="{B8190146-6B94-4DD3-ABD1-8A9DB2995F44}" type="slidenum">
              <a:rPr lang="en-US" smtClean="0"/>
              <a:pPr>
                <a:defRPr/>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8A4A01-3A24-40F4-86C1-945D911CE3E8}"/>
              </a:ext>
            </a:extLst>
          </p:cNvPr>
          <p:cNvSpPr/>
          <p:nvPr/>
        </p:nvSpPr>
        <p:spPr>
          <a:xfrm>
            <a:off x="700044" y="3701300"/>
            <a:ext cx="10762248" cy="1389497"/>
          </a:xfrm>
          <a:prstGeom prst="rect">
            <a:avLst/>
          </a:prstGeom>
          <a:solidFill>
            <a:schemeClr val="bg1">
              <a:lumMod val="95000"/>
            </a:schemeClr>
          </a:solidFill>
          <a:ln w="12700">
            <a:solidFill>
              <a:srgbClr val="00ACA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2"/>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8" name="Content Placeholder 2">
            <a:extLst>
              <a:ext uri="{FF2B5EF4-FFF2-40B4-BE49-F238E27FC236}">
                <a16:creationId xmlns:a16="http://schemas.microsoft.com/office/drawing/2014/main" id="{D5633E40-888D-4F31-BD37-3567B9F4B040}"/>
              </a:ext>
            </a:extLst>
          </p:cNvPr>
          <p:cNvSpPr>
            <a:spLocks noGrp="1"/>
          </p:cNvSpPr>
          <p:nvPr>
            <p:ph idx="1"/>
          </p:nvPr>
        </p:nvSpPr>
        <p:spPr>
          <a:xfrm>
            <a:off x="823121" y="2233469"/>
            <a:ext cx="10762249" cy="4094923"/>
          </a:xfrm>
        </p:spPr>
        <p:txBody>
          <a:bodyPr>
            <a:normAutofit/>
          </a:bodyPr>
          <a:lstStyle/>
          <a:p>
            <a:pPr marL="0" indent="0">
              <a:lnSpc>
                <a:spcPct val="100000"/>
              </a:lnSpc>
              <a:spcAft>
                <a:spcPts val="1200"/>
              </a:spcAft>
              <a:buNone/>
            </a:pPr>
            <a:r>
              <a:rPr lang="en-US" sz="2400" dirty="0">
                <a:latin typeface="Segoe UI" panose="020B0502040204020203" pitchFamily="34" charset="0"/>
                <a:cs typeface="Segoe UI" panose="020B0502040204020203" pitchFamily="34" charset="0"/>
              </a:rPr>
              <a:t>If the proposed operating budget expenditures are more than last year's total operating expenditures, include this statement in </a:t>
            </a:r>
            <a:r>
              <a:rPr lang="en-US" sz="2400" b="1" dirty="0">
                <a:latin typeface="Segoe UI" panose="020B0502040204020203" pitchFamily="34" charset="0"/>
                <a:cs typeface="Segoe UI" panose="020B0502040204020203" pitchFamily="34" charset="0"/>
              </a:rPr>
              <a:t>bold</a:t>
            </a:r>
            <a:r>
              <a:rPr lang="en-US" sz="2400" dirty="0">
                <a:latin typeface="Segoe UI" panose="020B0502040204020203" pitchFamily="34" charset="0"/>
                <a:cs typeface="Segoe UI" panose="020B0502040204020203" pitchFamily="34" charset="0"/>
              </a:rPr>
              <a:t>. </a:t>
            </a:r>
          </a:p>
          <a:p>
            <a:pPr marL="0" indent="0">
              <a:lnSpc>
                <a:spcPct val="100000"/>
              </a:lnSpc>
              <a:spcAft>
                <a:spcPts val="1200"/>
              </a:spcAft>
              <a:buNone/>
            </a:pPr>
            <a:endParaRPr lang="en-US" sz="2400" dirty="0">
              <a:latin typeface="Segoe UI" panose="020B0502040204020203" pitchFamily="34" charset="0"/>
              <a:cs typeface="Segoe UI" panose="020B0502040204020203" pitchFamily="34" charset="0"/>
            </a:endParaRPr>
          </a:p>
          <a:p>
            <a:pPr marL="0" indent="0">
              <a:lnSpc>
                <a:spcPct val="100000"/>
              </a:lnSpc>
              <a:buNone/>
            </a:pPr>
            <a:r>
              <a:rPr lang="en-US" sz="2000" b="1" dirty="0">
                <a:latin typeface="Segoe UI" panose="020B0502040204020203" pitchFamily="34" charset="0"/>
                <a:cs typeface="Segoe UI" panose="020B0502040204020203" pitchFamily="34" charset="0"/>
              </a:rPr>
              <a:t>THE PROPOSED OPERATING BUDGET EXPENDITURES OF </a:t>
            </a:r>
            <a:r>
              <a:rPr lang="en-US" sz="2000" dirty="0">
                <a:latin typeface="Segoe UI" panose="020B0502040204020203" pitchFamily="34" charset="0"/>
                <a:cs typeface="Segoe UI" panose="020B0502040204020203" pitchFamily="34" charset="0"/>
              </a:rPr>
              <a:t>(name of taxing authority) </a:t>
            </a:r>
            <a:r>
              <a:rPr lang="en-US" sz="2000" b="1" dirty="0">
                <a:latin typeface="Segoe UI" panose="020B0502040204020203" pitchFamily="34" charset="0"/>
                <a:cs typeface="Segoe UI" panose="020B0502040204020203" pitchFamily="34" charset="0"/>
              </a:rPr>
              <a:t>ARE</a:t>
            </a:r>
            <a:r>
              <a:rPr lang="en-US" sz="2000" dirty="0">
                <a:latin typeface="Segoe UI" panose="020B0502040204020203" pitchFamily="34" charset="0"/>
                <a:cs typeface="Segoe UI" panose="020B0502040204020203" pitchFamily="34" charset="0"/>
              </a:rPr>
              <a:t> (percent, rounded to one decimal place) </a:t>
            </a:r>
            <a:r>
              <a:rPr lang="en-US" sz="2000" b="1" dirty="0">
                <a:latin typeface="Segoe UI" panose="020B0502040204020203" pitchFamily="34" charset="0"/>
                <a:cs typeface="Segoe UI" panose="020B0502040204020203" pitchFamily="34" charset="0"/>
              </a:rPr>
              <a:t>MORE THAN LAST YEAR'S TOTAL OPERATING EXPENDITURES. </a:t>
            </a:r>
            <a:r>
              <a:rPr lang="en-US" sz="2000" dirty="0">
                <a:latin typeface="Segoe UI" panose="020B0502040204020203" pitchFamily="34" charset="0"/>
                <a:cs typeface="Segoe UI" panose="020B0502040204020203" pitchFamily="34" charset="0"/>
              </a:rPr>
              <a:t>(s. 200.065(3)(l), F.S.)</a:t>
            </a:r>
            <a:endParaRPr lang="en-US" sz="2000" b="1" dirty="0">
              <a:latin typeface="Segoe UI" panose="020B0502040204020203" pitchFamily="34" charset="0"/>
              <a:cs typeface="Segoe UI" panose="020B0502040204020203" pitchFamily="34" charset="0"/>
            </a:endParaRPr>
          </a:p>
          <a:p>
            <a:pPr>
              <a:lnSpc>
                <a:spcPct val="100000"/>
              </a:lnSpc>
            </a:pPr>
            <a:endParaRPr lang="en-US" sz="2000" dirty="0">
              <a:latin typeface="Segoe UI" panose="020B0502040204020203" pitchFamily="34" charset="0"/>
              <a:cs typeface="Segoe UI" panose="020B0502040204020203" pitchFamily="34" charset="0"/>
            </a:endParaRPr>
          </a:p>
        </p:txBody>
      </p:sp>
      <p:sp>
        <p:nvSpPr>
          <p:cNvPr id="6" name="Title 1">
            <a:extLst>
              <a:ext uri="{FF2B5EF4-FFF2-40B4-BE49-F238E27FC236}">
                <a16:creationId xmlns:a16="http://schemas.microsoft.com/office/drawing/2014/main" id="{E2CF3A74-E66B-3D84-A2BE-1A5172F9EB85}"/>
              </a:ext>
            </a:extLst>
          </p:cNvPr>
          <p:cNvSpPr>
            <a:spLocks noGrp="1" noChangeArrowheads="1"/>
          </p:cNvSpPr>
          <p:nvPr>
            <p:ph type="title"/>
          </p:nvPr>
        </p:nvSpPr>
        <p:spPr>
          <a:xfrm>
            <a:off x="823121" y="777176"/>
            <a:ext cx="10535478" cy="123759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t>Budget Summary </a:t>
            </a: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Ad </a:t>
            </a:r>
          </a:p>
        </p:txBody>
      </p:sp>
      <p:pic>
        <p:nvPicPr>
          <p:cNvPr id="9" name="Picture 8">
            <a:extLst>
              <a:ext uri="{FF2B5EF4-FFF2-40B4-BE49-F238E27FC236}">
                <a16:creationId xmlns:a16="http://schemas.microsoft.com/office/drawing/2014/main" id="{2126F8EB-14FC-8A1C-CAAC-AD9D0D53BBE7}"/>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4C0FCB56-9C51-FCC6-F597-14C94A1FAD29}"/>
              </a:ext>
            </a:extLst>
          </p:cNvPr>
          <p:cNvSpPr>
            <a:spLocks noGrp="1"/>
          </p:cNvSpPr>
          <p:nvPr>
            <p:ph type="sldNum" sz="quarter" idx="12"/>
          </p:nvPr>
        </p:nvSpPr>
        <p:spPr/>
        <p:txBody>
          <a:bodyPr/>
          <a:lstStyle/>
          <a:p>
            <a:pPr>
              <a:defRPr/>
            </a:pPr>
            <a:fld id="{B8190146-6B94-4DD3-ABD1-8A9DB2995F44}" type="slidenum">
              <a:rPr lang="en-US" smtClean="0"/>
              <a:pPr>
                <a:defRPr/>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4">
            <a:extLst>
              <a:ext uri="{FF2B5EF4-FFF2-40B4-BE49-F238E27FC236}">
                <a16:creationId xmlns:a16="http://schemas.microsoft.com/office/drawing/2014/main" id="{A030C3E4-282C-48CE-8CDC-29CDD4EF8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99" b="12042"/>
          <a:stretch>
            <a:fillRect/>
          </a:stretch>
        </p:blipFill>
        <p:spPr bwMode="auto">
          <a:xfrm>
            <a:off x="470514" y="1791863"/>
            <a:ext cx="6533924" cy="4846735"/>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Oval 2">
            <a:extLst>
              <a:ext uri="{FF2B5EF4-FFF2-40B4-BE49-F238E27FC236}">
                <a16:creationId xmlns:a16="http://schemas.microsoft.com/office/drawing/2014/main" id="{8EEEA6CB-CF0B-466D-AB5E-C6AD031DB190}"/>
              </a:ext>
            </a:extLst>
          </p:cNvPr>
          <p:cNvSpPr/>
          <p:nvPr/>
        </p:nvSpPr>
        <p:spPr>
          <a:xfrm>
            <a:off x="1198270" y="2021891"/>
            <a:ext cx="5230812" cy="6930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Title 1">
            <a:extLst>
              <a:ext uri="{FF2B5EF4-FFF2-40B4-BE49-F238E27FC236}">
                <a16:creationId xmlns:a16="http://schemas.microsoft.com/office/drawing/2014/main" id="{060A0C19-BC0F-4ED0-9A8A-27B14F3D9D29}"/>
              </a:ext>
            </a:extLst>
          </p:cNvPr>
          <p:cNvSpPr>
            <a:spLocks noGrp="1" noChangeArrowheads="1"/>
          </p:cNvSpPr>
          <p:nvPr>
            <p:ph type="title"/>
          </p:nvPr>
        </p:nvSpPr>
        <p:spPr>
          <a:xfrm>
            <a:off x="1263491" y="713661"/>
            <a:ext cx="10290628" cy="90745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t>Budget Summary </a:t>
            </a: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Ad </a:t>
            </a:r>
          </a:p>
        </p:txBody>
      </p:sp>
      <p:sp>
        <p:nvSpPr>
          <p:cNvPr id="2" name="TextBox 1">
            <a:extLst>
              <a:ext uri="{FF2B5EF4-FFF2-40B4-BE49-F238E27FC236}">
                <a16:creationId xmlns:a16="http://schemas.microsoft.com/office/drawing/2014/main" id="{CABB34B1-E799-FB1B-3D32-097687547397}"/>
              </a:ext>
            </a:extLst>
          </p:cNvPr>
          <p:cNvSpPr txBox="1"/>
          <p:nvPr/>
        </p:nvSpPr>
        <p:spPr>
          <a:xfrm>
            <a:off x="8006075" y="1915886"/>
            <a:ext cx="3871698" cy="1477328"/>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Percentage example:</a:t>
            </a:r>
          </a:p>
          <a:p>
            <a:r>
              <a:rPr lang="en-US" sz="2400" dirty="0">
                <a:latin typeface="Segoe UI" panose="020B0502040204020203" pitchFamily="34" charset="0"/>
                <a:cs typeface="Segoe UI" panose="020B0502040204020203" pitchFamily="34" charset="0"/>
              </a:rPr>
              <a:t>If calculations equal 8.45%,</a:t>
            </a:r>
          </a:p>
          <a:p>
            <a:r>
              <a:rPr lang="en-US" sz="2400" dirty="0">
                <a:latin typeface="Segoe UI" panose="020B0502040204020203" pitchFamily="34" charset="0"/>
                <a:cs typeface="Segoe UI" panose="020B0502040204020203" pitchFamily="34" charset="0"/>
              </a:rPr>
              <a:t>input 8.5%.</a:t>
            </a:r>
          </a:p>
          <a:p>
            <a:endParaRPr lang="en-US" dirty="0"/>
          </a:p>
        </p:txBody>
      </p:sp>
      <p:sp>
        <p:nvSpPr>
          <p:cNvPr id="10" name="Rectangle 9">
            <a:extLst>
              <a:ext uri="{FF2B5EF4-FFF2-40B4-BE49-F238E27FC236}">
                <a16:creationId xmlns:a16="http://schemas.microsoft.com/office/drawing/2014/main" id="{F6D69D3A-227E-888C-E53D-ACFD7461DDA3}"/>
              </a:ext>
            </a:extLst>
          </p:cNvPr>
          <p:cNvSpPr/>
          <p:nvPr/>
        </p:nvSpPr>
        <p:spPr>
          <a:xfrm>
            <a:off x="792970" y="4532708"/>
            <a:ext cx="6106463" cy="17283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angle 10">
            <a:extLst>
              <a:ext uri="{FF2B5EF4-FFF2-40B4-BE49-F238E27FC236}">
                <a16:creationId xmlns:a16="http://schemas.microsoft.com/office/drawing/2014/main" id="{448F9836-4EC0-1669-9069-65BC261A43B7}"/>
              </a:ext>
            </a:extLst>
          </p:cNvPr>
          <p:cNvSpPr/>
          <p:nvPr/>
        </p:nvSpPr>
        <p:spPr>
          <a:xfrm>
            <a:off x="792970" y="5990650"/>
            <a:ext cx="6106463" cy="2530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17E05F2-3127-2E4E-B0C9-1EAFDA5B2C1E}"/>
              </a:ext>
            </a:extLst>
          </p:cNvPr>
          <p:cNvSpPr txBox="1"/>
          <p:nvPr/>
        </p:nvSpPr>
        <p:spPr>
          <a:xfrm>
            <a:off x="7061608" y="4784298"/>
            <a:ext cx="4492511" cy="461665"/>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Verify the budget is balanced.</a:t>
            </a:r>
          </a:p>
        </p:txBody>
      </p:sp>
      <p:cxnSp>
        <p:nvCxnSpPr>
          <p:cNvPr id="14" name="Straight Arrow Connector 13">
            <a:extLst>
              <a:ext uri="{FF2B5EF4-FFF2-40B4-BE49-F238E27FC236}">
                <a16:creationId xmlns:a16="http://schemas.microsoft.com/office/drawing/2014/main" id="{F45DB9AF-9E45-C670-5A7F-0C82D32042A8}"/>
              </a:ext>
            </a:extLst>
          </p:cNvPr>
          <p:cNvCxnSpPr>
            <a:cxnSpLocks/>
          </p:cNvCxnSpPr>
          <p:nvPr/>
        </p:nvCxnSpPr>
        <p:spPr>
          <a:xfrm>
            <a:off x="5257800" y="4744065"/>
            <a:ext cx="0" cy="124658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27C3DB7-EC11-3E00-53EB-15076588C179}"/>
              </a:ext>
            </a:extLst>
          </p:cNvPr>
          <p:cNvPicPr>
            <a:picLocks noChangeAspect="1"/>
          </p:cNvPicPr>
          <p:nvPr/>
        </p:nvPicPr>
        <p:blipFill>
          <a:blip r:embed="rId4"/>
          <a:stretch>
            <a:fillRect/>
          </a:stretch>
        </p:blipFill>
        <p:spPr>
          <a:xfrm>
            <a:off x="6019800" y="3352800"/>
            <a:ext cx="152400" cy="152400"/>
          </a:xfrm>
          <a:prstGeom prst="rect">
            <a:avLst/>
          </a:prstGeom>
        </p:spPr>
      </p:pic>
      <p:sp>
        <p:nvSpPr>
          <p:cNvPr id="7" name="Arrow: Right 6">
            <a:extLst>
              <a:ext uri="{FF2B5EF4-FFF2-40B4-BE49-F238E27FC236}">
                <a16:creationId xmlns:a16="http://schemas.microsoft.com/office/drawing/2014/main" id="{9ADD59EE-DC9A-9EF6-834D-44C88E0BBA2E}"/>
              </a:ext>
            </a:extLst>
          </p:cNvPr>
          <p:cNvSpPr/>
          <p:nvPr/>
        </p:nvSpPr>
        <p:spPr>
          <a:xfrm>
            <a:off x="7114044" y="2253941"/>
            <a:ext cx="782425" cy="3351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001E931-3C7F-C021-5E46-C3254AF289FD}"/>
              </a:ext>
            </a:extLst>
          </p:cNvPr>
          <p:cNvPicPr>
            <a:picLocks noChangeAspect="1"/>
          </p:cNvPicPr>
          <p:nvPr/>
        </p:nvPicPr>
        <p:blipFill>
          <a:blip r:embed="rId5"/>
          <a:stretch>
            <a:fillRect/>
          </a:stretch>
        </p:blipFill>
        <p:spPr>
          <a:xfrm>
            <a:off x="11102131" y="5354966"/>
            <a:ext cx="847417" cy="1237595"/>
          </a:xfrm>
          <a:prstGeom prst="rect">
            <a:avLst/>
          </a:prstGeom>
        </p:spPr>
      </p:pic>
      <p:sp>
        <p:nvSpPr>
          <p:cNvPr id="4" name="Slide Number Placeholder 3">
            <a:extLst>
              <a:ext uri="{FF2B5EF4-FFF2-40B4-BE49-F238E27FC236}">
                <a16:creationId xmlns:a16="http://schemas.microsoft.com/office/drawing/2014/main" id="{9DA700F6-E001-E4B8-8F47-D0BC690E2D0B}"/>
              </a:ext>
            </a:extLst>
          </p:cNvPr>
          <p:cNvSpPr>
            <a:spLocks noGrp="1"/>
          </p:cNvSpPr>
          <p:nvPr>
            <p:ph type="sldNum" sz="quarter" idx="12"/>
          </p:nvPr>
        </p:nvSpPr>
        <p:spPr/>
        <p:txBody>
          <a:bodyPr/>
          <a:lstStyle/>
          <a:p>
            <a:pPr>
              <a:defRPr/>
            </a:pPr>
            <a:fld id="{B8190146-6B94-4DD3-ABD1-8A9DB2995F44}" type="slidenum">
              <a:rPr lang="en-US" smtClean="0"/>
              <a:pPr>
                <a:defRPr/>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4AAAAE-B39C-42DC-BC34-44D77D7CF2C8}"/>
              </a:ext>
            </a:extLst>
          </p:cNvPr>
          <p:cNvSpPr>
            <a:spLocks noGrp="1" noChangeArrowheads="1"/>
          </p:cNvSpPr>
          <p:nvPr>
            <p:ph type="title"/>
          </p:nvPr>
        </p:nvSpPr>
        <p:spPr>
          <a:xfrm>
            <a:off x="854765" y="811020"/>
            <a:ext cx="10482469" cy="1558247"/>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Recessed Hearing Information</a:t>
            </a:r>
          </a:p>
        </p:txBody>
      </p:sp>
      <p:sp>
        <p:nvSpPr>
          <p:cNvPr id="7" name="Rectangle 6">
            <a:extLst>
              <a:ext uri="{FF2B5EF4-FFF2-40B4-BE49-F238E27FC236}">
                <a16:creationId xmlns:a16="http://schemas.microsoft.com/office/drawing/2014/main" id="{AE8BA09B-0982-4586-A15B-AF77A8178207}"/>
              </a:ext>
            </a:extLst>
          </p:cNvPr>
          <p:cNvSpPr/>
          <p:nvPr/>
        </p:nvSpPr>
        <p:spPr>
          <a:xfrm>
            <a:off x="1505435" y="4151320"/>
            <a:ext cx="9181128" cy="683982"/>
          </a:xfrm>
          <a:prstGeom prst="rect">
            <a:avLst/>
          </a:prstGeom>
          <a:solidFill>
            <a:schemeClr val="bg1">
              <a:lumMod val="95000"/>
            </a:schemeClr>
          </a:solidFill>
          <a:ln w="12700">
            <a:solidFill>
              <a:srgbClr val="00ACA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Segoe UI" panose="020B0502040204020203" pitchFamily="34" charset="0"/>
                <a:cs typeface="Segoe UI" panose="020B0502040204020203" pitchFamily="34" charset="0"/>
              </a:rPr>
              <a:t>  Do not adjourn the hearing. The hearing is to be recessed.</a:t>
            </a:r>
          </a:p>
        </p:txBody>
      </p:sp>
      <p:sp>
        <p:nvSpPr>
          <p:cNvPr id="8" name="Content Placeholder 2">
            <a:extLst>
              <a:ext uri="{FF2B5EF4-FFF2-40B4-BE49-F238E27FC236}">
                <a16:creationId xmlns:a16="http://schemas.microsoft.com/office/drawing/2014/main" id="{6409252B-7D31-4078-BF95-3B5081A9D0EB}"/>
              </a:ext>
            </a:extLst>
          </p:cNvPr>
          <p:cNvSpPr>
            <a:spLocks noGrp="1"/>
          </p:cNvSpPr>
          <p:nvPr>
            <p:ph idx="1"/>
          </p:nvPr>
        </p:nvSpPr>
        <p:spPr>
          <a:xfrm>
            <a:off x="634211" y="2220297"/>
            <a:ext cx="11046160" cy="2417406"/>
          </a:xfrm>
        </p:spPr>
        <p:txBody>
          <a:bodyPr>
            <a:normAutofit/>
          </a:bodyPr>
          <a:lstStyle/>
          <a:p>
            <a:pPr marL="0" indent="0">
              <a:lnSpc>
                <a:spcPct val="100000"/>
              </a:lnSpc>
              <a:buNone/>
            </a:pPr>
            <a:r>
              <a:rPr lang="en-US" sz="2400" dirty="0">
                <a:latin typeface="Segoe UI" panose="020B0502040204020203" pitchFamily="34" charset="0"/>
                <a:cs typeface="Segoe UI" panose="020B0502040204020203" pitchFamily="34" charset="0"/>
              </a:rPr>
              <a:t>If the hearing is recessed, the taxing authority must publish a </a:t>
            </a:r>
            <a:r>
              <a:rPr lang="en-US" sz="2400" i="1" dirty="0">
                <a:latin typeface="Segoe UI" panose="020B0502040204020203" pitchFamily="34" charset="0"/>
                <a:cs typeface="Segoe UI" panose="020B0502040204020203" pitchFamily="34" charset="0"/>
              </a:rPr>
              <a:t>Notice of Continuation </a:t>
            </a:r>
            <a:r>
              <a:rPr lang="en-US" sz="2400" dirty="0">
                <a:latin typeface="Segoe UI" panose="020B0502040204020203" pitchFamily="34" charset="0"/>
                <a:cs typeface="Segoe UI" panose="020B0502040204020203" pitchFamily="34" charset="0"/>
              </a:rPr>
              <a:t>in a newspaper of general circulation in the county.</a:t>
            </a:r>
          </a:p>
          <a:p>
            <a:pPr marL="0" indent="0">
              <a:lnSpc>
                <a:spcPct val="100000"/>
              </a:lnSpc>
              <a:buNone/>
            </a:pPr>
            <a:r>
              <a:rPr lang="en-US" sz="2400" dirty="0">
                <a:latin typeface="Segoe UI" panose="020B0502040204020203" pitchFamily="34" charset="0"/>
                <a:cs typeface="Segoe UI" panose="020B0502040204020203" pitchFamily="34" charset="0"/>
              </a:rPr>
              <a:t>The notice will state the time, date, and location of the hearing. </a:t>
            </a:r>
          </a:p>
        </p:txBody>
      </p:sp>
      <p:pic>
        <p:nvPicPr>
          <p:cNvPr id="9" name="Picture 8" descr="Icon&#10;&#10;Description automatically generated">
            <a:extLst>
              <a:ext uri="{FF2B5EF4-FFF2-40B4-BE49-F238E27FC236}">
                <a16:creationId xmlns:a16="http://schemas.microsoft.com/office/drawing/2014/main" id="{83A5186E-F90B-452D-8E59-5CDC273F1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1" y="3898181"/>
            <a:ext cx="592191" cy="592191"/>
          </a:xfrm>
          <a:prstGeom prst="rect">
            <a:avLst/>
          </a:prstGeom>
        </p:spPr>
      </p:pic>
      <p:pic>
        <p:nvPicPr>
          <p:cNvPr id="3" name="Picture 2">
            <a:extLst>
              <a:ext uri="{FF2B5EF4-FFF2-40B4-BE49-F238E27FC236}">
                <a16:creationId xmlns:a16="http://schemas.microsoft.com/office/drawing/2014/main" id="{1083D410-0E47-CF5B-3A7F-AABAA5D1161D}"/>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8205C901-6C47-701A-0CE1-E8D5F061114F}"/>
              </a:ext>
            </a:extLst>
          </p:cNvPr>
          <p:cNvSpPr>
            <a:spLocks noGrp="1"/>
          </p:cNvSpPr>
          <p:nvPr>
            <p:ph type="sldNum" sz="quarter" idx="12"/>
          </p:nvPr>
        </p:nvSpPr>
        <p:spPr/>
        <p:txBody>
          <a:bodyPr/>
          <a:lstStyle/>
          <a:p>
            <a:pPr>
              <a:defRPr/>
            </a:pPr>
            <a:fld id="{B8190146-6B94-4DD3-ABD1-8A9DB2995F44}" type="slidenum">
              <a:rPr lang="en-US" smtClean="0"/>
              <a:pPr>
                <a:defRPr/>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570F46C-EBDE-407A-8FD1-C34AB66BE218}"/>
              </a:ext>
            </a:extLst>
          </p:cNvPr>
          <p:cNvSpPr txBox="1">
            <a:spLocks noChangeArrowheads="1"/>
          </p:cNvSpPr>
          <p:nvPr/>
        </p:nvSpPr>
        <p:spPr bwMode="auto">
          <a:xfrm>
            <a:off x="962102" y="2600463"/>
            <a:ext cx="10071652" cy="3776870"/>
          </a:xfrm>
          <a:prstGeom prst="rect">
            <a:avLst/>
          </a:prstGeom>
          <a:solidFill>
            <a:srgbClr val="FFFFFF"/>
          </a:solidFill>
          <a:ln w="28575">
            <a:solidFill>
              <a:srgbClr val="000000"/>
            </a:solidFill>
            <a:miter lim="800000"/>
            <a:headEnd/>
            <a:tailEnd/>
          </a:ln>
          <a:effectLst>
            <a:outerShdw dist="71842" dir="2700000" algn="ctr" rotWithShape="0">
              <a:srgbClr val="DBF5F9">
                <a:alpha val="50000"/>
              </a:srgbClr>
            </a:outerShdw>
          </a:effectLst>
        </p:spPr>
        <p:txBody>
          <a:bodyPr/>
          <a:lstStyle>
            <a:lvl1pPr marL="273050" indent="-273050">
              <a:spcBef>
                <a:spcPct val="20000"/>
              </a:spcBef>
              <a:buFont typeface="Arial" panose="020B0604020202020204" pitchFamily="34" charset="0"/>
              <a:buChar char="•"/>
              <a:defRPr sz="3200">
                <a:solidFill>
                  <a:schemeClr val="tx1"/>
                </a:solidFill>
                <a:latin typeface="Calibri" panose="020F0502020204030204" pitchFamily="34" charset="0"/>
              </a:defRPr>
            </a:lvl1pPr>
            <a:lvl2pPr marL="639763" indent="-2460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460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187450" indent="-209550">
              <a:spcBef>
                <a:spcPct val="20000"/>
              </a:spcBef>
              <a:buFont typeface="Arial" panose="020B0604020202020204" pitchFamily="34" charset="0"/>
              <a:buChar char="–"/>
              <a:defRPr sz="2000">
                <a:solidFill>
                  <a:schemeClr val="tx1"/>
                </a:solidFill>
                <a:latin typeface="Calibri" panose="020F0502020204030204" pitchFamily="34" charset="0"/>
              </a:defRPr>
            </a:lvl4pPr>
            <a:lvl5pPr marL="1462088" indent="-209550">
              <a:spcBef>
                <a:spcPct val="20000"/>
              </a:spcBef>
              <a:buFont typeface="Arial" panose="020B0604020202020204" pitchFamily="34" charset="0"/>
              <a:buChar char="»"/>
              <a:defRPr sz="2000">
                <a:solidFill>
                  <a:schemeClr val="tx1"/>
                </a:solidFill>
                <a:latin typeface="Calibri" panose="020F0502020204030204" pitchFamily="34" charset="0"/>
              </a:defRPr>
            </a:lvl5pPr>
            <a:lvl6pPr marL="1919288" indent="-2095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376488" indent="-2095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833688" indent="-2095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290888" indent="-2095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Clr>
                <a:srgbClr val="0BD0D9"/>
              </a:buClr>
              <a:buSzPct val="95000"/>
              <a:buFontTx/>
              <a:buNone/>
            </a:pPr>
            <a:endParaRPr lang="en-US" altLang="en-US" sz="2600" b="1" dirty="0">
              <a:latin typeface="Constantia" panose="02030602050306030303" pitchFamily="18" charset="0"/>
            </a:endParaRPr>
          </a:p>
          <a:p>
            <a:pPr algn="ctr" eaLnBrk="1" hangingPunct="1">
              <a:buClr>
                <a:srgbClr val="0BD0D9"/>
              </a:buClr>
              <a:buSzPct val="95000"/>
              <a:buFontTx/>
              <a:buNone/>
            </a:pPr>
            <a:r>
              <a:rPr lang="en-US" altLang="en-US" sz="2600" b="1" dirty="0">
                <a:latin typeface="Constantia" panose="02030602050306030303" pitchFamily="18" charset="0"/>
              </a:rPr>
              <a:t>NOTICE OF CONTINUATION</a:t>
            </a:r>
          </a:p>
          <a:p>
            <a:pPr algn="ctr" eaLnBrk="1" hangingPunct="1">
              <a:buClr>
                <a:srgbClr val="0BD0D9"/>
              </a:buClr>
              <a:buSzPct val="95000"/>
              <a:buFontTx/>
              <a:buNone/>
            </a:pPr>
            <a:r>
              <a:rPr lang="en-US" altLang="en-US" sz="2600" dirty="0">
                <a:latin typeface="Constantia" panose="02030602050306030303" pitchFamily="18" charset="0"/>
              </a:rPr>
              <a:t>The tentative/final budget hearing held on</a:t>
            </a:r>
            <a:r>
              <a:rPr lang="en-US" altLang="en-US" sz="2600" i="1" dirty="0">
                <a:latin typeface="Constantia" panose="02030602050306030303" pitchFamily="18" charset="0"/>
              </a:rPr>
              <a:t> (date of hearing)</a:t>
            </a:r>
            <a:endParaRPr lang="en-US" altLang="en-US" sz="2600" dirty="0">
              <a:latin typeface="Constantia" panose="02030602050306030303" pitchFamily="18" charset="0"/>
            </a:endParaRPr>
          </a:p>
          <a:p>
            <a:pPr algn="ctr" eaLnBrk="1" hangingPunct="1">
              <a:buClr>
                <a:srgbClr val="0BD0D9"/>
              </a:buClr>
              <a:buSzPct val="95000"/>
              <a:buFontTx/>
              <a:buNone/>
            </a:pPr>
            <a:r>
              <a:rPr lang="en-US" altLang="en-US" sz="2600" dirty="0">
                <a:latin typeface="Constantia" panose="02030602050306030303" pitchFamily="18" charset="0"/>
              </a:rPr>
              <a:t>for the </a:t>
            </a:r>
            <a:r>
              <a:rPr lang="en-US" altLang="en-US" sz="2600" i="1" dirty="0">
                <a:latin typeface="Constantia" panose="02030602050306030303" pitchFamily="18" charset="0"/>
              </a:rPr>
              <a:t>(name of taxing authority)</a:t>
            </a:r>
            <a:r>
              <a:rPr lang="en-US" altLang="en-US" sz="2600" dirty="0">
                <a:latin typeface="Constantia" panose="02030602050306030303" pitchFamily="18" charset="0"/>
              </a:rPr>
              <a:t> was recessed and will be continued on</a:t>
            </a:r>
            <a:endParaRPr lang="en-US" altLang="en-US" sz="2600" i="1" dirty="0">
              <a:latin typeface="Constantia" panose="02030602050306030303" pitchFamily="18" charset="0"/>
            </a:endParaRPr>
          </a:p>
          <a:p>
            <a:pPr algn="ctr" eaLnBrk="1" hangingPunct="1">
              <a:buClr>
                <a:srgbClr val="0BD0D9"/>
              </a:buClr>
              <a:buSzPct val="95000"/>
              <a:buFontTx/>
              <a:buNone/>
            </a:pPr>
            <a:r>
              <a:rPr lang="en-US" altLang="en-US" sz="2600" b="1" i="1" dirty="0">
                <a:latin typeface="Constantia" panose="02030602050306030303" pitchFamily="18" charset="0"/>
              </a:rPr>
              <a:t>(date, time, and location of new hearing). </a:t>
            </a:r>
            <a:endParaRPr lang="en-US" altLang="en-US" sz="2600" b="1" dirty="0">
              <a:latin typeface="Constantia" panose="02030602050306030303" pitchFamily="18" charset="0"/>
            </a:endParaRPr>
          </a:p>
          <a:p>
            <a:pPr algn="ctr" eaLnBrk="1" hangingPunct="1">
              <a:buClr>
                <a:srgbClr val="0BD0D9"/>
              </a:buClr>
              <a:buSzPct val="95000"/>
              <a:buFontTx/>
              <a:buNone/>
            </a:pPr>
            <a:r>
              <a:rPr lang="en-US" altLang="en-US" sz="2600" dirty="0">
                <a:latin typeface="Constantia" panose="02030602050306030303" pitchFamily="18" charset="0"/>
              </a:rPr>
              <a:t>(Include name of town)</a:t>
            </a:r>
          </a:p>
        </p:txBody>
      </p:sp>
      <p:sp>
        <p:nvSpPr>
          <p:cNvPr id="6" name="Title 1">
            <a:extLst>
              <a:ext uri="{FF2B5EF4-FFF2-40B4-BE49-F238E27FC236}">
                <a16:creationId xmlns:a16="http://schemas.microsoft.com/office/drawing/2014/main" id="{E7AE5425-2CF2-4878-9F71-C22E9BA28CF0}"/>
              </a:ext>
            </a:extLst>
          </p:cNvPr>
          <p:cNvSpPr>
            <a:spLocks noGrp="1" noChangeArrowheads="1"/>
          </p:cNvSpPr>
          <p:nvPr>
            <p:ph type="title"/>
          </p:nvPr>
        </p:nvSpPr>
        <p:spPr>
          <a:xfrm>
            <a:off x="514469" y="805282"/>
            <a:ext cx="11155017" cy="1467955"/>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Recessed Hearing Information</a:t>
            </a:r>
            <a:b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2800" b="1" i="1" dirty="0">
                <a:solidFill>
                  <a:srgbClr val="002060"/>
                </a:solidFill>
                <a:latin typeface="Segoe UI" panose="020B0502040204020203" pitchFamily="34" charset="0"/>
                <a:ea typeface="Open Sans Semibold" pitchFamily="2" charset="0"/>
                <a:cs typeface="Segoe UI" panose="020B0502040204020203" pitchFamily="34" charset="0"/>
              </a:rPr>
              <a:t>EXAMPLE</a:t>
            </a:r>
            <a:endPar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endParaRPr>
          </a:p>
        </p:txBody>
      </p:sp>
      <p:pic>
        <p:nvPicPr>
          <p:cNvPr id="3" name="Picture 2">
            <a:extLst>
              <a:ext uri="{FF2B5EF4-FFF2-40B4-BE49-F238E27FC236}">
                <a16:creationId xmlns:a16="http://schemas.microsoft.com/office/drawing/2014/main" id="{481E453E-39CD-EDE6-7190-33FB79078C94}"/>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782F32D6-1585-4B06-F2F8-936957483673}"/>
              </a:ext>
            </a:extLst>
          </p:cNvPr>
          <p:cNvSpPr>
            <a:spLocks noGrp="1"/>
          </p:cNvSpPr>
          <p:nvPr>
            <p:ph type="sldNum" sz="quarter" idx="12"/>
          </p:nvPr>
        </p:nvSpPr>
        <p:spPr/>
        <p:txBody>
          <a:bodyPr/>
          <a:lstStyle/>
          <a:p>
            <a:pPr>
              <a:defRPr/>
            </a:pPr>
            <a:fld id="{B8190146-6B94-4DD3-ABD1-8A9DB2995F44}" type="slidenum">
              <a:rPr lang="en-US" smtClean="0"/>
              <a:pPr>
                <a:defRPr/>
              </a:pPr>
              <a:t>68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0A34A1-441D-4911-A0A8-DC598DE671C3}"/>
              </a:ext>
            </a:extLst>
          </p:cNvPr>
          <p:cNvSpPr>
            <a:spLocks noGrp="1" noChangeArrowheads="1"/>
          </p:cNvSpPr>
          <p:nvPr>
            <p:ph type="title"/>
          </p:nvPr>
        </p:nvSpPr>
        <p:spPr>
          <a:xfrm>
            <a:off x="265852" y="1351126"/>
            <a:ext cx="6243806" cy="1402960"/>
          </a:xfrm>
        </p:spPr>
        <p:txBody>
          <a:bodyPr>
            <a:noAutofit/>
          </a:bodyPr>
          <a:lstStyle/>
          <a:p>
            <a:pPr algn="ctr" eaLnBrk="1" hangingPunct="1">
              <a:defRPr/>
            </a:pPr>
            <a:r>
              <a:rPr lang="en-US" altLang="en-US" sz="3600" b="1" dirty="0">
                <a:solidFill>
                  <a:srgbClr val="002060"/>
                </a:solidFill>
                <a:latin typeface="Segoe UI" panose="020B0502040204020203" pitchFamily="34" charset="0"/>
                <a:cs typeface="Segoe UI" panose="020B0502040204020203" pitchFamily="34" charset="0"/>
              </a:rPr>
              <a:t>Newspaper Example</a:t>
            </a:r>
            <a:br>
              <a:rPr lang="en-US" altLang="en-US" sz="3600" dirty="0">
                <a:solidFill>
                  <a:srgbClr val="002060"/>
                </a:solidFill>
                <a:latin typeface="Segoe UI" panose="020B0502040204020203" pitchFamily="34" charset="0"/>
                <a:cs typeface="Segoe UI" panose="020B0502040204020203" pitchFamily="34" charset="0"/>
              </a:rPr>
            </a:br>
            <a:r>
              <a:rPr lang="en-US" altLang="en-US" sz="3600" dirty="0">
                <a:solidFill>
                  <a:srgbClr val="002060"/>
                </a:solidFill>
                <a:latin typeface="Segoe UI" panose="020B0502040204020203" pitchFamily="34" charset="0"/>
                <a:cs typeface="Segoe UI" panose="020B0502040204020203" pitchFamily="34" charset="0"/>
              </a:rPr>
              <a:t>Notice of Continuation</a:t>
            </a:r>
          </a:p>
        </p:txBody>
      </p:sp>
      <p:pic>
        <p:nvPicPr>
          <p:cNvPr id="6" name="Picture 6">
            <a:extLst>
              <a:ext uri="{FF2B5EF4-FFF2-40B4-BE49-F238E27FC236}">
                <a16:creationId xmlns:a16="http://schemas.microsoft.com/office/drawing/2014/main" id="{5272DAFA-87FF-4327-92D6-BC2A88B8B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53684">
            <a:off x="6544359" y="241302"/>
            <a:ext cx="3977524" cy="6429448"/>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666067-9F1C-17C2-AC2F-E455DB063245}"/>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12790F11-7F93-A4F4-00F1-96BBAA6A1DF5}"/>
              </a:ext>
            </a:extLst>
          </p:cNvPr>
          <p:cNvSpPr>
            <a:spLocks noGrp="1"/>
          </p:cNvSpPr>
          <p:nvPr>
            <p:ph type="sldNum" sz="quarter" idx="12"/>
          </p:nvPr>
        </p:nvSpPr>
        <p:spPr/>
        <p:txBody>
          <a:bodyPr/>
          <a:lstStyle/>
          <a:p>
            <a:pPr>
              <a:defRPr/>
            </a:pPr>
            <a:fld id="{B8190146-6B94-4DD3-ABD1-8A9DB2995F44}" type="slidenum">
              <a:rPr lang="en-US" smtClean="0"/>
              <a:pPr>
                <a:defRPr/>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E314DC-3738-4AC0-A17E-6787E10AC183}"/>
              </a:ext>
            </a:extLst>
          </p:cNvPr>
          <p:cNvSpPr>
            <a:spLocks noGrp="1"/>
          </p:cNvSpPr>
          <p:nvPr>
            <p:ph idx="1"/>
          </p:nvPr>
        </p:nvSpPr>
        <p:spPr>
          <a:xfrm>
            <a:off x="574030" y="2104746"/>
            <a:ext cx="11251096" cy="3267654"/>
          </a:xfrm>
        </p:spPr>
        <p:txBody>
          <a:bodyPr rtlCol="0">
            <a:noAutofit/>
          </a:bodyPr>
          <a:lstStyle/>
          <a:p>
            <a:pPr marL="109728" indent="0">
              <a:lnSpc>
                <a:spcPct val="100000"/>
              </a:lnSpc>
              <a:buNone/>
              <a:defRPr/>
            </a:pPr>
            <a:r>
              <a:rPr lang="en-US" sz="2400" dirty="0">
                <a:latin typeface="Segoe UI" panose="020B0502040204020203" pitchFamily="34" charset="0"/>
                <a:ea typeface="Open Sans Extrabold" panose="020B0906030804020204" pitchFamily="34" charset="0"/>
                <a:cs typeface="Segoe UI" panose="020B0502040204020203" pitchFamily="34" charset="0"/>
              </a:rPr>
              <a:t>Within </a:t>
            </a:r>
            <a:r>
              <a:rPr lang="en-US" sz="2400" b="1" dirty="0">
                <a:latin typeface="Segoe UI" panose="020B0502040204020203" pitchFamily="34" charset="0"/>
                <a:ea typeface="Open Sans Extrabold" panose="020B0906030804020204" pitchFamily="34" charset="0"/>
                <a:cs typeface="Segoe UI" panose="020B0502040204020203" pitchFamily="34" charset="0"/>
              </a:rPr>
              <a:t>35 days </a:t>
            </a:r>
            <a:r>
              <a:rPr lang="en-US" sz="2400" dirty="0">
                <a:latin typeface="Segoe UI" panose="020B0502040204020203" pitchFamily="34" charset="0"/>
                <a:ea typeface="Open Sans Extrabold" panose="020B0906030804020204" pitchFamily="34" charset="0"/>
                <a:cs typeface="Segoe UI" panose="020B0502040204020203" pitchFamily="34" charset="0"/>
              </a:rPr>
              <a:t>of certification of value, each TA must inform the property appraiser of:</a:t>
            </a:r>
          </a:p>
          <a:p>
            <a:pPr marL="860425" indent="-349250">
              <a:lnSpc>
                <a:spcPct val="100000"/>
              </a:lnSpc>
              <a:spcBef>
                <a:spcPts val="600"/>
              </a:spcBef>
              <a:defRPr/>
            </a:pPr>
            <a:r>
              <a:rPr lang="en-US" sz="2400" dirty="0">
                <a:latin typeface="Segoe UI" panose="020B0502040204020203" pitchFamily="34" charset="0"/>
                <a:ea typeface="Open Sans Extrabold" panose="020B0906030804020204" pitchFamily="34" charset="0"/>
                <a:cs typeface="Segoe UI" panose="020B0502040204020203" pitchFamily="34" charset="0"/>
              </a:rPr>
              <a:t>Prior year millage rate</a:t>
            </a:r>
          </a:p>
          <a:p>
            <a:pPr marL="860425" indent="-349250">
              <a:lnSpc>
                <a:spcPct val="100000"/>
              </a:lnSpc>
              <a:spcBef>
                <a:spcPts val="600"/>
              </a:spcBef>
              <a:defRPr/>
            </a:pPr>
            <a:r>
              <a:rPr lang="en-US" sz="2400" dirty="0">
                <a:latin typeface="Segoe UI" panose="020B0502040204020203" pitchFamily="34" charset="0"/>
                <a:ea typeface="Open Sans Extrabold" panose="020B0906030804020204" pitchFamily="34" charset="0"/>
                <a:cs typeface="Segoe UI" panose="020B0502040204020203" pitchFamily="34" charset="0"/>
              </a:rPr>
              <a:t>Current year proposed millage rate</a:t>
            </a:r>
          </a:p>
          <a:p>
            <a:pPr marL="860425" indent="-349250">
              <a:lnSpc>
                <a:spcPct val="100000"/>
              </a:lnSpc>
              <a:spcBef>
                <a:spcPts val="600"/>
              </a:spcBef>
              <a:defRPr/>
            </a:pPr>
            <a:r>
              <a:rPr lang="en-US" sz="2400" dirty="0">
                <a:latin typeface="Segoe UI" panose="020B0502040204020203" pitchFamily="34" charset="0"/>
                <a:ea typeface="Open Sans Extrabold" panose="020B0906030804020204" pitchFamily="34" charset="0"/>
                <a:cs typeface="Segoe UI" panose="020B0502040204020203" pitchFamily="34" charset="0"/>
              </a:rPr>
              <a:t>Current year rolled-back rate</a:t>
            </a:r>
          </a:p>
          <a:p>
            <a:pPr marL="860425" indent="-349250">
              <a:lnSpc>
                <a:spcPct val="100000"/>
              </a:lnSpc>
              <a:spcBef>
                <a:spcPts val="600"/>
              </a:spcBef>
              <a:defRPr/>
            </a:pPr>
            <a:r>
              <a:rPr lang="en-US" sz="2400" dirty="0">
                <a:latin typeface="Segoe UI" panose="020B0502040204020203" pitchFamily="34" charset="0"/>
                <a:ea typeface="Open Sans Extrabold" panose="020B0906030804020204" pitchFamily="34" charset="0"/>
                <a:cs typeface="Segoe UI" panose="020B0502040204020203" pitchFamily="34" charset="0"/>
              </a:rPr>
              <a:t>The date, time, and meeting place of the tentative budget hearing</a:t>
            </a:r>
          </a:p>
          <a:p>
            <a:pPr marL="109728" indent="0">
              <a:lnSpc>
                <a:spcPct val="100000"/>
              </a:lnSpc>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sp>
        <p:nvSpPr>
          <p:cNvPr id="9" name="Title 1">
            <a:extLst>
              <a:ext uri="{FF2B5EF4-FFF2-40B4-BE49-F238E27FC236}">
                <a16:creationId xmlns:a16="http://schemas.microsoft.com/office/drawing/2014/main" id="{65A96EAC-4CF0-4E96-BAD9-509E9B07C77F}"/>
              </a:ext>
            </a:extLst>
          </p:cNvPr>
          <p:cNvSpPr>
            <a:spLocks noGrp="1"/>
          </p:cNvSpPr>
          <p:nvPr>
            <p:ph type="title"/>
          </p:nvPr>
        </p:nvSpPr>
        <p:spPr>
          <a:xfrm>
            <a:off x="290376" y="713278"/>
            <a:ext cx="11592898" cy="1237596"/>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br>
              <a:rPr lang="en-US" altLang="en-US" sz="3600" b="1" dirty="0">
                <a:solidFill>
                  <a:srgbClr val="002060"/>
                </a:solidFill>
                <a:latin typeface="Segoe UI" panose="020B0502040204020203" pitchFamily="34" charset="0"/>
                <a:cs typeface="Segoe UI" panose="020B0502040204020203" pitchFamily="34" charset="0"/>
              </a:rPr>
            </a:br>
            <a:r>
              <a:rPr lang="en-US" altLang="en-US" sz="3600" dirty="0">
                <a:solidFill>
                  <a:srgbClr val="002060"/>
                </a:solidFill>
                <a:latin typeface="Segoe UI" panose="020B0502040204020203" pitchFamily="34" charset="0"/>
                <a:cs typeface="Segoe UI" panose="020B0502040204020203" pitchFamily="34" charset="0"/>
              </a:rPr>
              <a:t>Day 35 = August 4 </a:t>
            </a:r>
          </a:p>
        </p:txBody>
      </p:sp>
      <p:sp>
        <p:nvSpPr>
          <p:cNvPr id="10" name="Rectangle 9">
            <a:extLst>
              <a:ext uri="{FF2B5EF4-FFF2-40B4-BE49-F238E27FC236}">
                <a16:creationId xmlns:a16="http://schemas.microsoft.com/office/drawing/2014/main" id="{6D57C6A7-A8A9-43E8-8828-0581C9273852}"/>
              </a:ext>
            </a:extLst>
          </p:cNvPr>
          <p:cNvSpPr/>
          <p:nvPr/>
        </p:nvSpPr>
        <p:spPr>
          <a:xfrm>
            <a:off x="9533449" y="5516096"/>
            <a:ext cx="820227" cy="1131234"/>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grpSp>
        <p:nvGrpSpPr>
          <p:cNvPr id="11" name="Group 10">
            <a:extLst>
              <a:ext uri="{FF2B5EF4-FFF2-40B4-BE49-F238E27FC236}">
                <a16:creationId xmlns:a16="http://schemas.microsoft.com/office/drawing/2014/main" id="{2CD53FE0-E0C4-45F5-972B-A5B8A63F20CD}"/>
              </a:ext>
            </a:extLst>
          </p:cNvPr>
          <p:cNvGrpSpPr/>
          <p:nvPr/>
        </p:nvGrpSpPr>
        <p:grpSpPr>
          <a:xfrm>
            <a:off x="448524" y="5379098"/>
            <a:ext cx="10542512" cy="912758"/>
            <a:chOff x="1139799" y="4113552"/>
            <a:chExt cx="6478014" cy="458448"/>
          </a:xfrm>
        </p:grpSpPr>
        <p:sp>
          <p:nvSpPr>
            <p:cNvPr id="12" name="Rectangle 11">
              <a:extLst>
                <a:ext uri="{FF2B5EF4-FFF2-40B4-BE49-F238E27FC236}">
                  <a16:creationId xmlns:a16="http://schemas.microsoft.com/office/drawing/2014/main" id="{1A2AB119-BDF0-42E7-8DD9-882EEE8E3100}"/>
                </a:ext>
              </a:extLst>
            </p:cNvPr>
            <p:cNvSpPr/>
            <p:nvPr/>
          </p:nvSpPr>
          <p:spPr>
            <a:xfrm>
              <a:off x="1720232"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Feb</a:t>
              </a:r>
            </a:p>
          </p:txBody>
        </p:sp>
        <p:sp>
          <p:nvSpPr>
            <p:cNvPr id="13" name="Rectangle 12">
              <a:extLst>
                <a:ext uri="{FF2B5EF4-FFF2-40B4-BE49-F238E27FC236}">
                  <a16:creationId xmlns:a16="http://schemas.microsoft.com/office/drawing/2014/main" id="{2C9D081D-17CA-4FD0-8866-6987432FF199}"/>
                </a:ext>
              </a:extLst>
            </p:cNvPr>
            <p:cNvSpPr/>
            <p:nvPr/>
          </p:nvSpPr>
          <p:spPr>
            <a:xfrm>
              <a:off x="2257228"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Mar</a:t>
              </a:r>
            </a:p>
          </p:txBody>
        </p:sp>
        <p:sp>
          <p:nvSpPr>
            <p:cNvPr id="14" name="Rectangle 13">
              <a:extLst>
                <a:ext uri="{FF2B5EF4-FFF2-40B4-BE49-F238E27FC236}">
                  <a16:creationId xmlns:a16="http://schemas.microsoft.com/office/drawing/2014/main" id="{EFDE642A-2B08-423C-B25B-60309F4DAA3E}"/>
                </a:ext>
              </a:extLst>
            </p:cNvPr>
            <p:cNvSpPr/>
            <p:nvPr/>
          </p:nvSpPr>
          <p:spPr>
            <a:xfrm>
              <a:off x="2794224"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Apr</a:t>
              </a:r>
            </a:p>
          </p:txBody>
        </p:sp>
        <p:sp>
          <p:nvSpPr>
            <p:cNvPr id="15" name="Rectangle 14">
              <a:extLst>
                <a:ext uri="{FF2B5EF4-FFF2-40B4-BE49-F238E27FC236}">
                  <a16:creationId xmlns:a16="http://schemas.microsoft.com/office/drawing/2014/main" id="{0707B7AB-6F7B-481A-B82B-9DD7B3A3ECA4}"/>
                </a:ext>
              </a:extLst>
            </p:cNvPr>
            <p:cNvSpPr/>
            <p:nvPr/>
          </p:nvSpPr>
          <p:spPr>
            <a:xfrm>
              <a:off x="3331220"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May</a:t>
              </a:r>
            </a:p>
          </p:txBody>
        </p:sp>
        <p:sp>
          <p:nvSpPr>
            <p:cNvPr id="16" name="Rectangle 15">
              <a:extLst>
                <a:ext uri="{FF2B5EF4-FFF2-40B4-BE49-F238E27FC236}">
                  <a16:creationId xmlns:a16="http://schemas.microsoft.com/office/drawing/2014/main" id="{C56B0401-338D-48F9-8F42-183161AD6C01}"/>
                </a:ext>
              </a:extLst>
            </p:cNvPr>
            <p:cNvSpPr/>
            <p:nvPr/>
          </p:nvSpPr>
          <p:spPr>
            <a:xfrm>
              <a:off x="3868216"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Jun</a:t>
              </a:r>
            </a:p>
          </p:txBody>
        </p:sp>
        <p:sp>
          <p:nvSpPr>
            <p:cNvPr id="17" name="Rectangle 16">
              <a:extLst>
                <a:ext uri="{FF2B5EF4-FFF2-40B4-BE49-F238E27FC236}">
                  <a16:creationId xmlns:a16="http://schemas.microsoft.com/office/drawing/2014/main" id="{D9F57A1A-43A7-47E1-A973-216B7DE698A3}"/>
                </a:ext>
              </a:extLst>
            </p:cNvPr>
            <p:cNvSpPr/>
            <p:nvPr/>
          </p:nvSpPr>
          <p:spPr>
            <a:xfrm>
              <a:off x="4405212"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Jul</a:t>
              </a:r>
            </a:p>
          </p:txBody>
        </p:sp>
        <p:sp>
          <p:nvSpPr>
            <p:cNvPr id="18" name="Rectangle 17">
              <a:extLst>
                <a:ext uri="{FF2B5EF4-FFF2-40B4-BE49-F238E27FC236}">
                  <a16:creationId xmlns:a16="http://schemas.microsoft.com/office/drawing/2014/main" id="{89D6CF8F-CECA-47B4-BECB-658D24260D17}"/>
                </a:ext>
              </a:extLst>
            </p:cNvPr>
            <p:cNvSpPr/>
            <p:nvPr/>
          </p:nvSpPr>
          <p:spPr>
            <a:xfrm>
              <a:off x="4942208"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Aug</a:t>
              </a:r>
            </a:p>
          </p:txBody>
        </p:sp>
        <p:sp>
          <p:nvSpPr>
            <p:cNvPr id="19" name="Rectangle 18">
              <a:extLst>
                <a:ext uri="{FF2B5EF4-FFF2-40B4-BE49-F238E27FC236}">
                  <a16:creationId xmlns:a16="http://schemas.microsoft.com/office/drawing/2014/main" id="{C8BD6F9D-FB96-4583-9154-03394AA297D1}"/>
                </a:ext>
              </a:extLst>
            </p:cNvPr>
            <p:cNvSpPr/>
            <p:nvPr/>
          </p:nvSpPr>
          <p:spPr>
            <a:xfrm>
              <a:off x="5479204"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Sep</a:t>
              </a:r>
            </a:p>
          </p:txBody>
        </p:sp>
        <p:sp>
          <p:nvSpPr>
            <p:cNvPr id="20" name="Rectangle 19">
              <a:extLst>
                <a:ext uri="{FF2B5EF4-FFF2-40B4-BE49-F238E27FC236}">
                  <a16:creationId xmlns:a16="http://schemas.microsoft.com/office/drawing/2014/main" id="{AA337C29-4E77-4847-9334-445CE207A5D1}"/>
                </a:ext>
              </a:extLst>
            </p:cNvPr>
            <p:cNvSpPr/>
            <p:nvPr/>
          </p:nvSpPr>
          <p:spPr>
            <a:xfrm>
              <a:off x="6016200"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Oct</a:t>
              </a:r>
            </a:p>
          </p:txBody>
        </p:sp>
        <p:sp>
          <p:nvSpPr>
            <p:cNvPr id="21" name="Rectangle 20">
              <a:extLst>
                <a:ext uri="{FF2B5EF4-FFF2-40B4-BE49-F238E27FC236}">
                  <a16:creationId xmlns:a16="http://schemas.microsoft.com/office/drawing/2014/main" id="{7559221C-044A-489A-8E1E-674AD0D15B16}"/>
                </a:ext>
              </a:extLst>
            </p:cNvPr>
            <p:cNvSpPr/>
            <p:nvPr/>
          </p:nvSpPr>
          <p:spPr>
            <a:xfrm>
              <a:off x="6553200"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Nov</a:t>
              </a:r>
            </a:p>
          </p:txBody>
        </p:sp>
        <p:sp>
          <p:nvSpPr>
            <p:cNvPr id="22" name="Arrow: Chevron 21">
              <a:extLst>
                <a:ext uri="{FF2B5EF4-FFF2-40B4-BE49-F238E27FC236}">
                  <a16:creationId xmlns:a16="http://schemas.microsoft.com/office/drawing/2014/main" id="{FE2DBA3C-E383-4CD7-8257-5765ADDD3F27}"/>
                </a:ext>
              </a:extLst>
            </p:cNvPr>
            <p:cNvSpPr/>
            <p:nvPr/>
          </p:nvSpPr>
          <p:spPr>
            <a:xfrm>
              <a:off x="7010400" y="4113552"/>
              <a:ext cx="607413" cy="457200"/>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Dec</a:t>
              </a:r>
            </a:p>
          </p:txBody>
        </p:sp>
        <p:sp>
          <p:nvSpPr>
            <p:cNvPr id="23" name="Rectangle 22">
              <a:extLst>
                <a:ext uri="{FF2B5EF4-FFF2-40B4-BE49-F238E27FC236}">
                  <a16:creationId xmlns:a16="http://schemas.microsoft.com/office/drawing/2014/main" id="{ABCF7B32-EA51-4D6F-83A5-3BA409DA3D48}"/>
                </a:ext>
              </a:extLst>
            </p:cNvPr>
            <p:cNvSpPr/>
            <p:nvPr/>
          </p:nvSpPr>
          <p:spPr>
            <a:xfrm>
              <a:off x="7010400" y="4113552"/>
              <a:ext cx="101415" cy="457200"/>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24" name="Arrow: Chevron 23">
              <a:extLst>
                <a:ext uri="{FF2B5EF4-FFF2-40B4-BE49-F238E27FC236}">
                  <a16:creationId xmlns:a16="http://schemas.microsoft.com/office/drawing/2014/main" id="{B5334BF8-7D15-4884-8581-BE43E391FCBE}"/>
                </a:ext>
              </a:extLst>
            </p:cNvPr>
            <p:cNvSpPr/>
            <p:nvPr/>
          </p:nvSpPr>
          <p:spPr>
            <a:xfrm>
              <a:off x="1139799" y="4113552"/>
              <a:ext cx="607413" cy="457200"/>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Jan</a:t>
              </a:r>
            </a:p>
          </p:txBody>
        </p:sp>
        <p:sp>
          <p:nvSpPr>
            <p:cNvPr id="25" name="Rectangle 24">
              <a:extLst>
                <a:ext uri="{FF2B5EF4-FFF2-40B4-BE49-F238E27FC236}">
                  <a16:creationId xmlns:a16="http://schemas.microsoft.com/office/drawing/2014/main" id="{C3010F12-CA9F-4975-966F-08040EE80035}"/>
                </a:ext>
              </a:extLst>
            </p:cNvPr>
            <p:cNvSpPr/>
            <p:nvPr/>
          </p:nvSpPr>
          <p:spPr>
            <a:xfrm>
              <a:off x="1642671" y="4113552"/>
              <a:ext cx="80780" cy="457200"/>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2C079AFB-11C9-4551-A4BB-F582DBBC7AEA}"/>
              </a:ext>
            </a:extLst>
          </p:cNvPr>
          <p:cNvGrpSpPr/>
          <p:nvPr/>
        </p:nvGrpSpPr>
        <p:grpSpPr>
          <a:xfrm>
            <a:off x="6508239" y="4791647"/>
            <a:ext cx="677255" cy="677255"/>
            <a:chOff x="4403320" y="3591499"/>
            <a:chExt cx="677255" cy="677255"/>
          </a:xfrm>
        </p:grpSpPr>
        <p:pic>
          <p:nvPicPr>
            <p:cNvPr id="29" name="Picture 28" descr="Icon&#10;&#10;Description automatically generated">
              <a:extLst>
                <a:ext uri="{FF2B5EF4-FFF2-40B4-BE49-F238E27FC236}">
                  <a16:creationId xmlns:a16="http://schemas.microsoft.com/office/drawing/2014/main" id="{0182A866-3783-4DE0-804A-8655445AFF5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03320" y="3591499"/>
              <a:ext cx="677255" cy="677255"/>
            </a:xfrm>
            <a:prstGeom prst="rect">
              <a:avLst/>
            </a:prstGeom>
            <a:effectLst>
              <a:outerShdw blurRad="50800" dist="38100" dir="8100000" algn="tr" rotWithShape="0">
                <a:prstClr val="black">
                  <a:alpha val="40000"/>
                </a:prstClr>
              </a:outerShdw>
            </a:effectLst>
          </p:spPr>
        </p:pic>
        <p:sp>
          <p:nvSpPr>
            <p:cNvPr id="30" name="Oval 29">
              <a:extLst>
                <a:ext uri="{FF2B5EF4-FFF2-40B4-BE49-F238E27FC236}">
                  <a16:creationId xmlns:a16="http://schemas.microsoft.com/office/drawing/2014/main" id="{5B6CF7B2-C74C-4E50-865E-22DCF7769FCD}"/>
                </a:ext>
              </a:extLst>
            </p:cNvPr>
            <p:cNvSpPr/>
            <p:nvPr/>
          </p:nvSpPr>
          <p:spPr>
            <a:xfrm>
              <a:off x="4627647" y="3738796"/>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sp>
          <p:nvSpPr>
            <p:cNvPr id="31" name="TextBox 30">
              <a:extLst>
                <a:ext uri="{FF2B5EF4-FFF2-40B4-BE49-F238E27FC236}">
                  <a16:creationId xmlns:a16="http://schemas.microsoft.com/office/drawing/2014/main" id="{EA08516B-F9A0-4F5F-AF1A-C2B40098E890}"/>
                </a:ext>
              </a:extLst>
            </p:cNvPr>
            <p:cNvSpPr txBox="1"/>
            <p:nvPr/>
          </p:nvSpPr>
          <p:spPr>
            <a:xfrm>
              <a:off x="4582322" y="3674124"/>
              <a:ext cx="390526" cy="338554"/>
            </a:xfrm>
            <a:prstGeom prst="rect">
              <a:avLst/>
            </a:prstGeom>
            <a:noFill/>
          </p:spPr>
          <p:txBody>
            <a:bodyPr wrap="square" rtlCol="0">
              <a:spAutoFit/>
            </a:bodyPr>
            <a:lstStyle/>
            <a:p>
              <a:r>
                <a:rPr lang="en-US" sz="1600" b="1" dirty="0">
                  <a:solidFill>
                    <a:srgbClr val="FFFFFF"/>
                  </a:solidFill>
                  <a:latin typeface="Segoe UI" panose="020B0502040204020203" pitchFamily="34" charset="0"/>
                  <a:cs typeface="Segoe UI" panose="020B0502040204020203" pitchFamily="34" charset="0"/>
                </a:rPr>
                <a:t>4</a:t>
              </a:r>
            </a:p>
          </p:txBody>
        </p:sp>
      </p:grpSp>
      <p:sp>
        <p:nvSpPr>
          <p:cNvPr id="28" name="TextBox 27">
            <a:extLst>
              <a:ext uri="{FF2B5EF4-FFF2-40B4-BE49-F238E27FC236}">
                <a16:creationId xmlns:a16="http://schemas.microsoft.com/office/drawing/2014/main" id="{ED6CF0FC-B031-40BA-A503-A87A9A72CA8A}"/>
              </a:ext>
            </a:extLst>
          </p:cNvPr>
          <p:cNvSpPr txBox="1"/>
          <p:nvPr/>
        </p:nvSpPr>
        <p:spPr>
          <a:xfrm>
            <a:off x="6406588" y="6308776"/>
            <a:ext cx="1104012" cy="369332"/>
          </a:xfrm>
          <a:prstGeom prst="rect">
            <a:avLst/>
          </a:prstGeom>
          <a:noFill/>
        </p:spPr>
        <p:txBody>
          <a:bodyPr wrap="square" rtlCol="0">
            <a:spAutoFit/>
          </a:bodyPr>
          <a:lstStyle/>
          <a:p>
            <a:r>
              <a:rPr lang="en-US" b="1" dirty="0">
                <a:latin typeface="Segoe UI" panose="020B0502040204020203" pitchFamily="34" charset="0"/>
                <a:cs typeface="Segoe UI" panose="020B0502040204020203" pitchFamily="34" charset="0"/>
              </a:rPr>
              <a:t>Day 35</a:t>
            </a:r>
          </a:p>
        </p:txBody>
      </p:sp>
      <p:pic>
        <p:nvPicPr>
          <p:cNvPr id="4" name="Picture 3">
            <a:extLst>
              <a:ext uri="{FF2B5EF4-FFF2-40B4-BE49-F238E27FC236}">
                <a16:creationId xmlns:a16="http://schemas.microsoft.com/office/drawing/2014/main" id="{9C6B06F7-3993-E13C-4E69-818A3E508B31}"/>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23B2E6BA-2261-1473-BC2B-E4698325EE80}"/>
              </a:ext>
            </a:extLst>
          </p:cNvPr>
          <p:cNvSpPr>
            <a:spLocks noGrp="1"/>
          </p:cNvSpPr>
          <p:nvPr>
            <p:ph type="sldNum" sz="quarter" idx="12"/>
          </p:nvPr>
        </p:nvSpPr>
        <p:spPr/>
        <p:txBody>
          <a:bodyPr/>
          <a:lstStyle/>
          <a:p>
            <a:pPr>
              <a:defRPr/>
            </a:pPr>
            <a:fld id="{B8190146-6B94-4DD3-ABD1-8A9DB2995F44}" type="slidenum">
              <a:rPr lang="en-US" smtClean="0"/>
              <a:pPr>
                <a:defRPr/>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96548A-226F-47D3-B90D-6B9CA926D621}"/>
              </a:ext>
            </a:extLst>
          </p:cNvPr>
          <p:cNvSpPr>
            <a:spLocks noGrp="1"/>
          </p:cNvSpPr>
          <p:nvPr>
            <p:ph type="body" idx="1"/>
          </p:nvPr>
        </p:nvSpPr>
        <p:spPr>
          <a:xfrm>
            <a:off x="622852" y="2543178"/>
            <a:ext cx="10959547" cy="3764858"/>
          </a:xfrm>
        </p:spPr>
        <p:txBody>
          <a:bodyPr rtlCol="0">
            <a:normAutofit/>
          </a:bodyPr>
          <a:lstStyle/>
          <a:p>
            <a:pPr algn="l">
              <a:lnSpc>
                <a:spcPct val="100000"/>
              </a:lnSpc>
              <a:defRPr/>
            </a:pPr>
            <a:r>
              <a:rPr lang="en-US" sz="2400" dirty="0">
                <a:solidFill>
                  <a:schemeClr val="tx1"/>
                </a:solidFill>
                <a:latin typeface="Segoe UI" panose="020B0502040204020203" pitchFamily="34" charset="0"/>
                <a:cs typeface="Segoe UI" panose="020B0502040204020203" pitchFamily="34" charset="0"/>
              </a:rPr>
              <a:t>If a hearing is postponed or rescheduled due to circumstances beyond its control, the taxing authority should publish a </a:t>
            </a:r>
            <a:r>
              <a:rPr lang="en-US" sz="2400" i="1" dirty="0">
                <a:solidFill>
                  <a:schemeClr val="tx1"/>
                </a:solidFill>
                <a:latin typeface="Segoe UI" panose="020B0502040204020203" pitchFamily="34" charset="0"/>
                <a:cs typeface="Segoe UI" panose="020B0502040204020203" pitchFamily="34" charset="0"/>
              </a:rPr>
              <a:t>Notice of Rescheduled Hearing </a:t>
            </a:r>
            <a:r>
              <a:rPr lang="en-US" sz="2400" dirty="0">
                <a:solidFill>
                  <a:schemeClr val="tx1"/>
                </a:solidFill>
                <a:latin typeface="Segoe UI" panose="020B0502040204020203" pitchFamily="34" charset="0"/>
                <a:cs typeface="Segoe UI" panose="020B0502040204020203" pitchFamily="34" charset="0"/>
              </a:rPr>
              <a:t>in a newspaper of general circulation in the county.</a:t>
            </a:r>
          </a:p>
          <a:p>
            <a:pPr>
              <a:lnSpc>
                <a:spcPct val="100000"/>
              </a:lnSpc>
              <a:defRPr/>
            </a:pPr>
            <a:endParaRPr lang="en-US" sz="2400" dirty="0">
              <a:solidFill>
                <a:schemeClr val="tx1"/>
              </a:solidFill>
              <a:latin typeface="Segoe UI" panose="020B0502040204020203" pitchFamily="34" charset="0"/>
              <a:cs typeface="Segoe UI" panose="020B0502040204020203" pitchFamily="34" charset="0"/>
            </a:endParaRPr>
          </a:p>
          <a:p>
            <a:pPr algn="l">
              <a:lnSpc>
                <a:spcPct val="100000"/>
              </a:lnSpc>
              <a:defRPr/>
            </a:pPr>
            <a:r>
              <a:rPr lang="en-US" sz="2400" dirty="0">
                <a:solidFill>
                  <a:schemeClr val="tx1"/>
                </a:solidFill>
                <a:latin typeface="Segoe UI" panose="020B0502040204020203" pitchFamily="34" charset="0"/>
                <a:cs typeface="Segoe UI" panose="020B0502040204020203" pitchFamily="34" charset="0"/>
              </a:rPr>
              <a:t>The notice must state the time, date, and location of the rescheduled hearing. </a:t>
            </a:r>
          </a:p>
          <a:p>
            <a:pPr>
              <a:lnSpc>
                <a:spcPct val="100000"/>
              </a:lnSpc>
              <a:defRPr/>
            </a:pPr>
            <a:endParaRPr lang="en-US" sz="2400" dirty="0">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FAED1DE3-2802-45D3-9763-A95E87828E7A}"/>
              </a:ext>
            </a:extLst>
          </p:cNvPr>
          <p:cNvSpPr>
            <a:spLocks noGrp="1"/>
          </p:cNvSpPr>
          <p:nvPr>
            <p:ph type="title"/>
          </p:nvPr>
        </p:nvSpPr>
        <p:spPr>
          <a:xfrm>
            <a:off x="1370564" y="840095"/>
            <a:ext cx="9450872" cy="1496254"/>
          </a:xfrm>
        </p:spPr>
        <p:txBody>
          <a:bodyPr>
            <a:normAutofit/>
          </a:bodyPr>
          <a:lstStyle/>
          <a:p>
            <a:pPr lvl="0">
              <a:spcBef>
                <a:spcPct val="20000"/>
              </a:spcBef>
            </a:pPr>
            <a:r>
              <a:rPr lang="en-US" sz="3600" cap="none"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0" i="1" cap="none" dirty="0">
                <a:solidFill>
                  <a:srgbClr val="002060"/>
                </a:solidFill>
                <a:latin typeface="Segoe UI" panose="020B0502040204020203" pitchFamily="34" charset="0"/>
                <a:ea typeface="+mn-ea"/>
                <a:cs typeface="Segoe UI" panose="020B0502040204020203" pitchFamily="34" charset="0"/>
              </a:rPr>
              <a:t>Rescheduled Hearing Information </a:t>
            </a:r>
            <a:r>
              <a:rPr lang="en-US" sz="3600" b="0" cap="none" dirty="0">
                <a:solidFill>
                  <a:srgbClr val="002060"/>
                </a:solidFill>
                <a:latin typeface="Segoe UI" panose="020B0502040204020203" pitchFamily="34" charset="0"/>
                <a:ea typeface="+mn-ea"/>
                <a:cs typeface="Segoe UI" panose="020B0502040204020203" pitchFamily="34" charset="0"/>
              </a:rPr>
              <a:t>Ad</a:t>
            </a:r>
            <a:endParaRPr lang="en-US" sz="3600" b="0" i="1" dirty="0">
              <a:solidFill>
                <a:srgbClr val="002060"/>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BE1D0D01-6C7E-8673-9922-F85549E2E503}"/>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8C8F5CF4-51F1-A6A6-99A9-2C5F8925C04A}"/>
              </a:ext>
            </a:extLst>
          </p:cNvPr>
          <p:cNvSpPr>
            <a:spLocks noGrp="1"/>
          </p:cNvSpPr>
          <p:nvPr>
            <p:ph type="sldNum" sz="quarter" idx="12"/>
          </p:nvPr>
        </p:nvSpPr>
        <p:spPr/>
        <p:txBody>
          <a:bodyPr/>
          <a:lstStyle/>
          <a:p>
            <a:pPr>
              <a:defRPr/>
            </a:pPr>
            <a:fld id="{927B8615-FF6C-492B-A3F3-80C97655EDFB}" type="slidenum">
              <a:rPr lang="en-US" smtClean="0"/>
              <a:pPr>
                <a:defRPr/>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12A6BCB-2879-4C17-842A-92C5187A3414}"/>
              </a:ext>
            </a:extLst>
          </p:cNvPr>
          <p:cNvSpPr txBox="1">
            <a:spLocks noChangeArrowheads="1"/>
          </p:cNvSpPr>
          <p:nvPr/>
        </p:nvSpPr>
        <p:spPr bwMode="auto">
          <a:xfrm>
            <a:off x="2080118" y="2697418"/>
            <a:ext cx="8020878" cy="3617861"/>
          </a:xfrm>
          <a:prstGeom prst="rect">
            <a:avLst/>
          </a:prstGeom>
          <a:solidFill>
            <a:srgbClr val="FFFFFF"/>
          </a:solidFill>
          <a:ln w="28575">
            <a:solidFill>
              <a:srgbClr val="000000"/>
            </a:solidFill>
            <a:miter lim="800000"/>
            <a:headEnd/>
            <a:tailEnd/>
          </a:ln>
          <a:effectLst>
            <a:outerShdw dist="71842" dir="2700000" algn="ctr" rotWithShape="0">
              <a:srgbClr val="DBF5F9">
                <a:alpha val="50000"/>
              </a:srgbClr>
            </a:outerShdw>
          </a:effectLst>
        </p:spPr>
        <p:txBody>
          <a:bodyPr/>
          <a:lstStyle>
            <a:lvl1pPr marL="273050" indent="-273050">
              <a:spcBef>
                <a:spcPct val="20000"/>
              </a:spcBef>
              <a:buFont typeface="Arial" panose="020B0604020202020204" pitchFamily="34" charset="0"/>
              <a:buChar char="•"/>
              <a:defRPr sz="3200">
                <a:solidFill>
                  <a:schemeClr val="tx1"/>
                </a:solidFill>
                <a:latin typeface="Calibri" panose="020F0502020204030204" pitchFamily="34" charset="0"/>
              </a:defRPr>
            </a:lvl1pPr>
            <a:lvl2pPr marL="639763" indent="-2460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460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187450" indent="-209550">
              <a:spcBef>
                <a:spcPct val="20000"/>
              </a:spcBef>
              <a:buFont typeface="Arial" panose="020B0604020202020204" pitchFamily="34" charset="0"/>
              <a:buChar char="–"/>
              <a:defRPr sz="2000">
                <a:solidFill>
                  <a:schemeClr val="tx1"/>
                </a:solidFill>
                <a:latin typeface="Calibri" panose="020F0502020204030204" pitchFamily="34" charset="0"/>
              </a:defRPr>
            </a:lvl4pPr>
            <a:lvl5pPr marL="1462088" indent="-209550">
              <a:spcBef>
                <a:spcPct val="20000"/>
              </a:spcBef>
              <a:buFont typeface="Arial" panose="020B0604020202020204" pitchFamily="34" charset="0"/>
              <a:buChar char="»"/>
              <a:defRPr sz="2000">
                <a:solidFill>
                  <a:schemeClr val="tx1"/>
                </a:solidFill>
                <a:latin typeface="Calibri" panose="020F0502020204030204" pitchFamily="34" charset="0"/>
              </a:defRPr>
            </a:lvl5pPr>
            <a:lvl6pPr marL="1919288" indent="-2095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376488" indent="-2095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833688" indent="-2095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290888" indent="-2095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Clr>
                <a:srgbClr val="0BD0D9"/>
              </a:buClr>
              <a:buSzPct val="95000"/>
              <a:buFontTx/>
              <a:buNone/>
            </a:pPr>
            <a:r>
              <a:rPr lang="en-US" altLang="en-US" sz="2400" b="1" dirty="0">
                <a:latin typeface="Constantia" panose="02030602050306030303" pitchFamily="18" charset="0"/>
              </a:rPr>
              <a:t>NOTICE OF RESCHEDULED HEARING</a:t>
            </a:r>
          </a:p>
          <a:p>
            <a:pPr algn="ctr" eaLnBrk="1" hangingPunct="1">
              <a:buClr>
                <a:srgbClr val="0BD0D9"/>
              </a:buClr>
              <a:buSzPct val="95000"/>
              <a:buFontTx/>
              <a:buNone/>
            </a:pPr>
            <a:r>
              <a:rPr lang="en-US" altLang="en-US" sz="2400" dirty="0">
                <a:latin typeface="Constantia" panose="02030602050306030303" pitchFamily="18" charset="0"/>
              </a:rPr>
              <a:t>The tentative/final hearing adopting a millage and budget on</a:t>
            </a:r>
            <a:r>
              <a:rPr lang="en-US" altLang="en-US" sz="2400" i="1" dirty="0">
                <a:latin typeface="Constantia" panose="02030602050306030303" pitchFamily="18" charset="0"/>
              </a:rPr>
              <a:t> (hearing date)</a:t>
            </a:r>
            <a:endParaRPr lang="en-US" altLang="en-US" sz="2400" dirty="0">
              <a:latin typeface="Constantia" panose="02030602050306030303" pitchFamily="18" charset="0"/>
            </a:endParaRPr>
          </a:p>
          <a:p>
            <a:pPr algn="ctr" eaLnBrk="1" hangingPunct="1">
              <a:buClr>
                <a:srgbClr val="0BD0D9"/>
              </a:buClr>
              <a:buSzPct val="95000"/>
              <a:buFontTx/>
              <a:buNone/>
            </a:pPr>
            <a:r>
              <a:rPr lang="en-US" altLang="en-US" sz="2400" dirty="0">
                <a:latin typeface="Constantia" panose="02030602050306030303" pitchFamily="18" charset="0"/>
              </a:rPr>
              <a:t>for the </a:t>
            </a:r>
            <a:r>
              <a:rPr lang="en-US" altLang="en-US" sz="2400" i="1" dirty="0">
                <a:latin typeface="Constantia" panose="02030602050306030303" pitchFamily="18" charset="0"/>
              </a:rPr>
              <a:t>(name of taxing authority)</a:t>
            </a:r>
            <a:r>
              <a:rPr lang="en-US" altLang="en-US" sz="2400" dirty="0">
                <a:latin typeface="Constantia" panose="02030602050306030303" pitchFamily="18" charset="0"/>
              </a:rPr>
              <a:t> is being rescheduled due to (named storm).</a:t>
            </a:r>
          </a:p>
          <a:p>
            <a:pPr marL="119063" indent="-119063" eaLnBrk="1" hangingPunct="1">
              <a:buClr>
                <a:srgbClr val="0BD0D9"/>
              </a:buClr>
              <a:buSzPct val="95000"/>
              <a:buFontTx/>
              <a:buNone/>
            </a:pPr>
            <a:r>
              <a:rPr lang="en-US" altLang="en-US" sz="2400" dirty="0">
                <a:latin typeface="Constantia" panose="02030602050306030303" pitchFamily="18" charset="0"/>
              </a:rPr>
              <a:t>  A rescheduled (tentative/final) budget hearing will be held on:</a:t>
            </a:r>
            <a:endParaRPr lang="en-US" altLang="en-US" sz="2400" i="1" dirty="0">
              <a:latin typeface="Constantia" panose="02030602050306030303" pitchFamily="18" charset="0"/>
            </a:endParaRPr>
          </a:p>
          <a:p>
            <a:pPr algn="ctr" eaLnBrk="1" hangingPunct="1">
              <a:buClr>
                <a:srgbClr val="0BD0D9"/>
              </a:buClr>
              <a:buSzPct val="95000"/>
              <a:buFontTx/>
              <a:buNone/>
            </a:pPr>
            <a:r>
              <a:rPr lang="en-US" altLang="en-US" sz="2600" b="1" i="1" dirty="0">
                <a:latin typeface="Constantia" panose="02030602050306030303" pitchFamily="18" charset="0"/>
              </a:rPr>
              <a:t>(date, time, and meeting place)</a:t>
            </a:r>
            <a:r>
              <a:rPr lang="en-US" altLang="en-US" sz="2600" i="1" dirty="0">
                <a:latin typeface="Constantia" panose="02030602050306030303" pitchFamily="18" charset="0"/>
              </a:rPr>
              <a:t>.</a:t>
            </a:r>
            <a:endParaRPr lang="en-US" altLang="en-US" sz="2600" dirty="0">
              <a:latin typeface="Constantia" panose="02030602050306030303" pitchFamily="18" charset="0"/>
            </a:endParaRPr>
          </a:p>
        </p:txBody>
      </p:sp>
      <p:sp>
        <p:nvSpPr>
          <p:cNvPr id="6" name="Title 1">
            <a:extLst>
              <a:ext uri="{FF2B5EF4-FFF2-40B4-BE49-F238E27FC236}">
                <a16:creationId xmlns:a16="http://schemas.microsoft.com/office/drawing/2014/main" id="{421A1D92-9EEF-46A7-ABE8-DB2F02AA5E23}"/>
              </a:ext>
            </a:extLst>
          </p:cNvPr>
          <p:cNvSpPr>
            <a:spLocks noGrp="1"/>
          </p:cNvSpPr>
          <p:nvPr>
            <p:ph type="title"/>
          </p:nvPr>
        </p:nvSpPr>
        <p:spPr>
          <a:xfrm>
            <a:off x="206829" y="838674"/>
            <a:ext cx="11767457" cy="1512978"/>
          </a:xfrm>
        </p:spPr>
        <p:txBody>
          <a:bodyPr>
            <a:noAutofit/>
          </a:bodyPr>
          <a:lstStyle/>
          <a:p>
            <a:pPr lvl="0" algn="ctr">
              <a:spcBef>
                <a:spcPct val="20000"/>
              </a:spcBef>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i="1" dirty="0">
                <a:solidFill>
                  <a:srgbClr val="002060"/>
                </a:solidFill>
                <a:latin typeface="Segoe UI" panose="020B0502040204020203" pitchFamily="34" charset="0"/>
                <a:ea typeface="+mn-ea"/>
                <a:cs typeface="Segoe UI" panose="020B0502040204020203" pitchFamily="34" charset="0"/>
              </a:rPr>
              <a:t>Rescheduled Hearing Information </a:t>
            </a:r>
            <a:r>
              <a:rPr lang="en-US" sz="3600" dirty="0">
                <a:solidFill>
                  <a:srgbClr val="002060"/>
                </a:solidFill>
                <a:latin typeface="Segoe UI" panose="020B0502040204020203" pitchFamily="34" charset="0"/>
                <a:ea typeface="+mn-ea"/>
                <a:cs typeface="Segoe UI" panose="020B0502040204020203" pitchFamily="34" charset="0"/>
              </a:rPr>
              <a:t>Ad</a:t>
            </a:r>
            <a:br>
              <a:rPr lang="en-US" sz="3600" dirty="0">
                <a:solidFill>
                  <a:srgbClr val="002060"/>
                </a:solidFill>
                <a:latin typeface="Segoe UI" panose="020B0502040204020203" pitchFamily="34" charset="0"/>
                <a:ea typeface="+mn-ea"/>
                <a:cs typeface="Segoe UI" panose="020B0502040204020203" pitchFamily="34" charset="0"/>
              </a:rPr>
            </a:br>
            <a:r>
              <a:rPr lang="en-US" sz="3600" b="1" i="1" dirty="0">
                <a:solidFill>
                  <a:srgbClr val="002060"/>
                </a:solidFill>
                <a:latin typeface="Segoe UI" panose="020B0502040204020203" pitchFamily="34" charset="0"/>
                <a:ea typeface="+mn-ea"/>
                <a:cs typeface="Segoe UI" panose="020B0502040204020203" pitchFamily="34" charset="0"/>
              </a:rPr>
              <a:t>EXAMPLE</a:t>
            </a:r>
            <a:endParaRPr lang="en-US" sz="3600" b="1" i="1" dirty="0">
              <a:solidFill>
                <a:srgbClr val="002060"/>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B1E6C779-A0E2-1BF0-7B52-76FCDD6FEADC}"/>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14C56211-6553-633B-853C-28D709D806F6}"/>
              </a:ext>
            </a:extLst>
          </p:cNvPr>
          <p:cNvSpPr>
            <a:spLocks noGrp="1"/>
          </p:cNvSpPr>
          <p:nvPr>
            <p:ph type="sldNum" sz="quarter" idx="12"/>
          </p:nvPr>
        </p:nvSpPr>
        <p:spPr/>
        <p:txBody>
          <a:bodyPr/>
          <a:lstStyle/>
          <a:p>
            <a:pPr>
              <a:defRPr/>
            </a:pPr>
            <a:fld id="{B8190146-6B94-4DD3-ABD1-8A9DB2995F44}" type="slidenum">
              <a:rPr lang="en-US" smtClean="0"/>
              <a:pPr>
                <a:defRPr/>
              </a:pPr>
              <a:t>71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5C73FAE-44D3-47E7-A5FE-549C073BB049}"/>
              </a:ext>
            </a:extLst>
          </p:cNvPr>
          <p:cNvSpPr>
            <a:spLocks noGrp="1" noChangeArrowheads="1"/>
          </p:cNvSpPr>
          <p:nvPr>
            <p:ph type="title"/>
          </p:nvPr>
        </p:nvSpPr>
        <p:spPr>
          <a:xfrm>
            <a:off x="-159358" y="1320304"/>
            <a:ext cx="7387472" cy="1564409"/>
          </a:xfrm>
        </p:spPr>
        <p:txBody>
          <a:bodyPr/>
          <a:lstStyle/>
          <a:p>
            <a:pPr algn="ctr" eaLnBrk="1" hangingPunct="1">
              <a:defRPr/>
            </a:pPr>
            <a:r>
              <a:rPr lang="en-US" altLang="en-US" sz="4000" b="1" dirty="0">
                <a:solidFill>
                  <a:srgbClr val="002060"/>
                </a:solidFill>
                <a:latin typeface="Segoe UI" panose="020B0502040204020203" pitchFamily="34" charset="0"/>
                <a:cs typeface="Segoe UI" panose="020B0502040204020203" pitchFamily="34" charset="0"/>
              </a:rPr>
              <a:t>Newspaper Example</a:t>
            </a:r>
            <a:br>
              <a:rPr lang="en-US" altLang="en-US" b="1" dirty="0">
                <a:solidFill>
                  <a:srgbClr val="002060"/>
                </a:solidFill>
                <a:latin typeface="Segoe UI" panose="020B0502040204020203" pitchFamily="34" charset="0"/>
                <a:cs typeface="Segoe UI" panose="020B0502040204020203" pitchFamily="34" charset="0"/>
              </a:rPr>
            </a:br>
            <a:r>
              <a:rPr lang="en-US" altLang="en-US" sz="3600" dirty="0">
                <a:solidFill>
                  <a:srgbClr val="002060"/>
                </a:solidFill>
                <a:latin typeface="Segoe UI" panose="020B0502040204020203" pitchFamily="34" charset="0"/>
                <a:cs typeface="Segoe UI" panose="020B0502040204020203" pitchFamily="34" charset="0"/>
              </a:rPr>
              <a:t>Notice of Rescheduled Hearing</a:t>
            </a:r>
          </a:p>
        </p:txBody>
      </p:sp>
      <p:pic>
        <p:nvPicPr>
          <p:cNvPr id="6" name="Picture 6">
            <a:extLst>
              <a:ext uri="{FF2B5EF4-FFF2-40B4-BE49-F238E27FC236}">
                <a16:creationId xmlns:a16="http://schemas.microsoft.com/office/drawing/2014/main" id="{79D658ED-CC21-4D9F-844D-597356698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1348">
            <a:off x="6926383" y="208610"/>
            <a:ext cx="4015730" cy="6461571"/>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E91927A-2175-4105-8B73-FEEEC0E018D0}"/>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302DF832-1270-98E4-C36A-E0BADA60F8ED}"/>
              </a:ext>
            </a:extLst>
          </p:cNvPr>
          <p:cNvSpPr>
            <a:spLocks noGrp="1"/>
          </p:cNvSpPr>
          <p:nvPr>
            <p:ph type="sldNum" sz="quarter" idx="12"/>
          </p:nvPr>
        </p:nvSpPr>
        <p:spPr/>
        <p:txBody>
          <a:bodyPr/>
          <a:lstStyle/>
          <a:p>
            <a:pPr>
              <a:defRPr/>
            </a:pPr>
            <a:fld id="{B8190146-6B94-4DD3-ABD1-8A9DB2995F44}" type="slidenum">
              <a:rPr lang="en-US" smtClean="0"/>
              <a:pPr>
                <a:defRPr/>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A1E0BAE0-D333-4114-B96E-A50CF4870E98}"/>
              </a:ext>
            </a:extLst>
          </p:cNvPr>
          <p:cNvSpPr>
            <a:spLocks noGrp="1" noChangeArrowheads="1"/>
          </p:cNvSpPr>
          <p:nvPr>
            <p:ph type="title"/>
          </p:nvPr>
        </p:nvSpPr>
        <p:spPr>
          <a:xfrm>
            <a:off x="335499" y="860551"/>
            <a:ext cx="6357257" cy="1730249"/>
          </a:xfrm>
        </p:spPr>
        <p:txBody>
          <a:bodyPr/>
          <a:lstStyle/>
          <a:p>
            <a:pPr algn="ctr" eaLnBrk="1" hangingPunct="1">
              <a:defRPr/>
            </a:pPr>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a:t>
            </a:r>
            <a:b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Requirements</a:t>
            </a:r>
            <a:b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alt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Proof of Publications</a:t>
            </a:r>
          </a:p>
        </p:txBody>
      </p:sp>
      <p:sp>
        <p:nvSpPr>
          <p:cNvPr id="6" name="Rectangle 5">
            <a:extLst>
              <a:ext uri="{FF2B5EF4-FFF2-40B4-BE49-F238E27FC236}">
                <a16:creationId xmlns:a16="http://schemas.microsoft.com/office/drawing/2014/main" id="{AD53F28C-EE5D-478A-9D40-9973275CD64D}"/>
              </a:ext>
            </a:extLst>
          </p:cNvPr>
          <p:cNvSpPr/>
          <p:nvPr/>
        </p:nvSpPr>
        <p:spPr>
          <a:xfrm>
            <a:off x="472472" y="4522432"/>
            <a:ext cx="5623527" cy="1142999"/>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Submit with </a:t>
            </a:r>
            <a:r>
              <a:rPr lang="en-US" sz="2400" i="1"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Certification of Compliance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(Form DR-487).</a:t>
            </a:r>
            <a:endParaRPr lang="en-US" sz="2400" dirty="0">
              <a:solidFill>
                <a:schemeClr val="tx2"/>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7" name="Rectangle 6">
            <a:extLst>
              <a:ext uri="{FF2B5EF4-FFF2-40B4-BE49-F238E27FC236}">
                <a16:creationId xmlns:a16="http://schemas.microsoft.com/office/drawing/2014/main" id="{84867D6C-EBA0-4D1B-84D8-8BE5310F4E4A}"/>
              </a:ext>
            </a:extLst>
          </p:cNvPr>
          <p:cNvSpPr/>
          <p:nvPr/>
        </p:nvSpPr>
        <p:spPr>
          <a:xfrm>
            <a:off x="420153" y="2452661"/>
            <a:ext cx="5675846" cy="1814539"/>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Submit one for each published advertisement.</a:t>
            </a:r>
          </a:p>
          <a:p>
            <a:pPr algn="ct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If there is only one proof of publication, each published ad should be included in the same document</a:t>
            </a:r>
            <a:endParaRPr lang="en-US" sz="2400" dirty="0">
              <a:solidFill>
                <a:schemeClr val="tx2"/>
              </a:solidFill>
              <a:latin typeface="Segoe UI" panose="020B0502040204020203" pitchFamily="34" charset="0"/>
              <a:ea typeface="Open Sans Semibold" panose="020B0706030804020204" pitchFamily="34" charset="0"/>
              <a:cs typeface="Segoe UI" panose="020B0502040204020203" pitchFamily="34" charset="0"/>
            </a:endParaRPr>
          </a:p>
        </p:txBody>
      </p:sp>
      <p:graphicFrame>
        <p:nvGraphicFramePr>
          <p:cNvPr id="2" name="Object 1">
            <a:hlinkClick r:id="" action="ppaction://ole?verb=0"/>
            <a:extLst>
              <a:ext uri="{FF2B5EF4-FFF2-40B4-BE49-F238E27FC236}">
                <a16:creationId xmlns:a16="http://schemas.microsoft.com/office/drawing/2014/main" id="{7DBEB2CA-3473-4481-85BD-FDD8505C5B97}"/>
              </a:ext>
            </a:extLst>
          </p:cNvPr>
          <p:cNvGraphicFramePr>
            <a:graphicFrameLocks noChangeAspect="1"/>
          </p:cNvGraphicFramePr>
          <p:nvPr>
            <p:extLst>
              <p:ext uri="{D42A27DB-BD31-4B8C-83A1-F6EECF244321}">
                <p14:modId xmlns:p14="http://schemas.microsoft.com/office/powerpoint/2010/main" val="3537327658"/>
              </p:ext>
            </p:extLst>
          </p:nvPr>
        </p:nvGraphicFramePr>
        <p:xfrm>
          <a:off x="6317115" y="267002"/>
          <a:ext cx="5675846" cy="6411083"/>
        </p:xfrm>
        <a:graphic>
          <a:graphicData uri="http://schemas.openxmlformats.org/presentationml/2006/ole">
            <mc:AlternateContent xmlns:mc="http://schemas.openxmlformats.org/markup-compatibility/2006">
              <mc:Choice xmlns:v="urn:schemas-microsoft-com:vml" Requires="v">
                <p:oleObj name="Acrobat Document" r:id="rId3" imgW="5829298" imgH="7543706" progId="Acrobat.Document.11">
                  <p:embed/>
                </p:oleObj>
              </mc:Choice>
              <mc:Fallback>
                <p:oleObj name="Acrobat Document" r:id="rId3" imgW="5829298" imgH="7543706" progId="Acrobat.Document.11">
                  <p:embed/>
                  <p:pic>
                    <p:nvPicPr>
                      <p:cNvPr id="2" name="Object 1">
                        <a:hlinkClick r:id="" action="ppaction://ole?verb=0"/>
                        <a:extLst>
                          <a:ext uri="{FF2B5EF4-FFF2-40B4-BE49-F238E27FC236}">
                            <a16:creationId xmlns:a16="http://schemas.microsoft.com/office/drawing/2014/main" id="{7DBEB2CA-3473-4481-85BD-FDD8505C5B97}"/>
                          </a:ext>
                        </a:extLst>
                      </p:cNvPr>
                      <p:cNvPicPr/>
                      <p:nvPr/>
                    </p:nvPicPr>
                    <p:blipFill>
                      <a:blip r:embed="rId4"/>
                      <a:stretch>
                        <a:fillRect/>
                      </a:stretch>
                    </p:blipFill>
                    <p:spPr>
                      <a:xfrm>
                        <a:off x="6317115" y="267002"/>
                        <a:ext cx="5675846" cy="6411083"/>
                      </a:xfrm>
                      <a:prstGeom prst="rect">
                        <a:avLst/>
                      </a:prstGeom>
                      <a:ln w="19050">
                        <a:solidFill>
                          <a:schemeClr val="tx1"/>
                        </a:solidFill>
                      </a:ln>
                    </p:spPr>
                  </p:pic>
                </p:oleObj>
              </mc:Fallback>
            </mc:AlternateContent>
          </a:graphicData>
        </a:graphic>
      </p:graphicFrame>
      <p:sp>
        <p:nvSpPr>
          <p:cNvPr id="3" name="Slide Number Placeholder 2">
            <a:extLst>
              <a:ext uri="{FF2B5EF4-FFF2-40B4-BE49-F238E27FC236}">
                <a16:creationId xmlns:a16="http://schemas.microsoft.com/office/drawing/2014/main" id="{1BC0FE0C-4290-8DB1-AAF9-88755C0B7412}"/>
              </a:ext>
            </a:extLst>
          </p:cNvPr>
          <p:cNvSpPr>
            <a:spLocks noGrp="1"/>
          </p:cNvSpPr>
          <p:nvPr>
            <p:ph type="sldNum" sz="quarter" idx="12"/>
          </p:nvPr>
        </p:nvSpPr>
        <p:spPr/>
        <p:txBody>
          <a:bodyPr/>
          <a:lstStyle/>
          <a:p>
            <a:pPr>
              <a:defRPr/>
            </a:pPr>
            <a:fld id="{B8190146-6B94-4DD3-ABD1-8A9DB2995F44}" type="slidenum">
              <a:rPr lang="en-US" smtClean="0"/>
              <a:pPr>
                <a:defRPr/>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1CECF3A-BF9B-41D2-BACF-BF73A6416903}"/>
              </a:ext>
            </a:extLst>
          </p:cNvPr>
          <p:cNvSpPr>
            <a:spLocks noGrp="1" noChangeArrowheads="1"/>
          </p:cNvSpPr>
          <p:nvPr>
            <p:ph type="title"/>
          </p:nvPr>
        </p:nvSpPr>
        <p:spPr>
          <a:xfrm>
            <a:off x="1709755" y="756384"/>
            <a:ext cx="8591550" cy="1000125"/>
          </a:xfrm>
        </p:spPr>
        <p:txBody>
          <a:bodyPr/>
          <a:lstStyle/>
          <a:p>
            <a:pPr algn="ctr" eaLnBrk="1" hangingPunct="1">
              <a:defRPr/>
            </a:pPr>
            <a:r>
              <a:rPr lang="en-US" altLang="en-US" sz="3600" b="1" dirty="0">
                <a:solidFill>
                  <a:srgbClr val="002060"/>
                </a:solidFill>
                <a:latin typeface="Segoe UI" panose="020B0502040204020203" pitchFamily="34" charset="0"/>
                <a:cs typeface="Segoe UI" panose="020B0502040204020203" pitchFamily="34" charset="0"/>
              </a:rPr>
              <a:t>Tear Sheets</a:t>
            </a:r>
            <a:r>
              <a:rPr lang="en-US" altLang="en-US" b="1" dirty="0">
                <a:highlight>
                  <a:srgbClr val="FFFF00"/>
                </a:highlight>
                <a:latin typeface="Segoe UI" panose="020B0502040204020203" pitchFamily="34" charset="0"/>
                <a:cs typeface="Segoe UI" panose="020B0502040204020203" pitchFamily="34" charset="0"/>
              </a:rPr>
              <a:t>	</a:t>
            </a:r>
          </a:p>
        </p:txBody>
      </p:sp>
      <p:pic>
        <p:nvPicPr>
          <p:cNvPr id="3" name="Picture 2">
            <a:extLst>
              <a:ext uri="{FF2B5EF4-FFF2-40B4-BE49-F238E27FC236}">
                <a16:creationId xmlns:a16="http://schemas.microsoft.com/office/drawing/2014/main" id="{57DD0E52-6C0A-46E8-A265-931EF79F3765}"/>
              </a:ext>
            </a:extLst>
          </p:cNvPr>
          <p:cNvPicPr>
            <a:picLocks noChangeAspect="1"/>
          </p:cNvPicPr>
          <p:nvPr/>
        </p:nvPicPr>
        <p:blipFill rotWithShape="1">
          <a:blip r:embed="rId2"/>
          <a:srcRect l="2798" r="7679"/>
          <a:stretch/>
        </p:blipFill>
        <p:spPr>
          <a:xfrm rot="190474">
            <a:off x="7420020" y="216506"/>
            <a:ext cx="3571755" cy="6428809"/>
          </a:xfrm>
          <a:prstGeom prst="rect">
            <a:avLst/>
          </a:prstGeom>
          <a:ln>
            <a:solidFill>
              <a:schemeClr val="tx1"/>
            </a:solidFill>
          </a:ln>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B9ABF798-2C90-47A7-88D2-7CE2B9FB2CE3}"/>
              </a:ext>
            </a:extLst>
          </p:cNvPr>
          <p:cNvSpPr/>
          <p:nvPr/>
        </p:nvSpPr>
        <p:spPr>
          <a:xfrm>
            <a:off x="835114" y="1929607"/>
            <a:ext cx="6042764" cy="1370183"/>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A tear sheet is an actual copy of the published newspaper ad.</a:t>
            </a:r>
          </a:p>
        </p:txBody>
      </p:sp>
      <p:sp>
        <p:nvSpPr>
          <p:cNvPr id="8" name="Rectangle 7">
            <a:extLst>
              <a:ext uri="{FF2B5EF4-FFF2-40B4-BE49-F238E27FC236}">
                <a16:creationId xmlns:a16="http://schemas.microsoft.com/office/drawing/2014/main" id="{5E380B12-7DD5-45D0-AC3D-2A867E708014}"/>
              </a:ext>
            </a:extLst>
          </p:cNvPr>
          <p:cNvSpPr/>
          <p:nvPr/>
        </p:nvSpPr>
        <p:spPr>
          <a:xfrm>
            <a:off x="835114" y="3577223"/>
            <a:ext cx="6042764" cy="1220063"/>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Tear sheets are used as an alternative to submitting a newspaper. </a:t>
            </a:r>
          </a:p>
        </p:txBody>
      </p:sp>
      <p:sp>
        <p:nvSpPr>
          <p:cNvPr id="9" name="Rectangle 8">
            <a:extLst>
              <a:ext uri="{FF2B5EF4-FFF2-40B4-BE49-F238E27FC236}">
                <a16:creationId xmlns:a16="http://schemas.microsoft.com/office/drawing/2014/main" id="{7252843E-EC36-414C-9255-EB00AFC8EDE4}"/>
              </a:ext>
            </a:extLst>
          </p:cNvPr>
          <p:cNvSpPr/>
          <p:nvPr/>
        </p:nvSpPr>
        <p:spPr>
          <a:xfrm>
            <a:off x="835114" y="5101492"/>
            <a:ext cx="6042764" cy="1220062"/>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They can be emailed with the package or individually. </a:t>
            </a:r>
          </a:p>
        </p:txBody>
      </p:sp>
      <p:pic>
        <p:nvPicPr>
          <p:cNvPr id="4" name="Picture 3">
            <a:extLst>
              <a:ext uri="{FF2B5EF4-FFF2-40B4-BE49-F238E27FC236}">
                <a16:creationId xmlns:a16="http://schemas.microsoft.com/office/drawing/2014/main" id="{3ABE9A89-327B-2BED-9F30-B1411F58D9F7}"/>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7375D3F8-1DB9-A7A9-FA25-F35F71D3C67E}"/>
              </a:ext>
            </a:extLst>
          </p:cNvPr>
          <p:cNvSpPr>
            <a:spLocks noGrp="1"/>
          </p:cNvSpPr>
          <p:nvPr>
            <p:ph type="sldNum" sz="quarter" idx="12"/>
          </p:nvPr>
        </p:nvSpPr>
        <p:spPr/>
        <p:txBody>
          <a:bodyPr/>
          <a:lstStyle/>
          <a:p>
            <a:pPr>
              <a:defRPr/>
            </a:pPr>
            <a:fld id="{B8190146-6B94-4DD3-ABD1-8A9DB2995F44}" type="slidenum">
              <a:rPr lang="en-US" smtClean="0"/>
              <a:pPr>
                <a:defRPr/>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D99DEC2A-1BB1-43E5-BD12-07BE88956355}"/>
              </a:ext>
            </a:extLst>
          </p:cNvPr>
          <p:cNvSpPr txBox="1">
            <a:spLocks noChangeArrowheads="1"/>
          </p:cNvSpPr>
          <p:nvPr/>
        </p:nvSpPr>
        <p:spPr bwMode="auto">
          <a:xfrm>
            <a:off x="2552700" y="1785258"/>
            <a:ext cx="7086600" cy="1470025"/>
          </a:xfrm>
          <a:prstGeom prst="rect">
            <a:avLst/>
          </a:prstGeom>
          <a:noFill/>
          <a:ln w="19050">
            <a:noFill/>
          </a:ln>
          <a:effectLst/>
        </p:spPr>
        <p:txBody>
          <a:bodyPr vert="horz" wrap="square" lIns="91440" tIns="45720" rIns="91440" bIns="45720" numCol="1" anchor="ctr" anchorCtr="0" compatLnSpc="1">
            <a:prstTxWarp prst="textNoShape">
              <a:avLst/>
            </a:prstTxWarp>
          </a:bodyPr>
          <a:lstStyle>
            <a:lvl1pPr algn="ctr" eaLnBrk="1" hangingPunct="1">
              <a:defRPr sz="4400" b="1">
                <a:latin typeface="Segoe UI" panose="020B0502040204020203" pitchFamily="34" charset="0"/>
                <a:ea typeface="+mj-ea"/>
                <a:cs typeface="Segoe UI" panose="020B0502040204020203" pitchFamily="34" charset="0"/>
              </a:defRPr>
            </a:lvl1pPr>
            <a:lvl2pPr algn="ctr">
              <a:defRPr sz="4400">
                <a:latin typeface="Calibri" panose="020F0502020204030204" pitchFamily="34" charset="0"/>
              </a:defRPr>
            </a:lvl2pPr>
            <a:lvl3pPr algn="ctr">
              <a:defRPr sz="4400">
                <a:latin typeface="Calibri" panose="020F0502020204030204" pitchFamily="34" charset="0"/>
              </a:defRPr>
            </a:lvl3pPr>
            <a:lvl4pPr algn="ctr">
              <a:defRPr sz="4400">
                <a:latin typeface="Calibri" panose="020F0502020204030204" pitchFamily="34" charset="0"/>
              </a:defRPr>
            </a:lvl4pPr>
            <a:lvl5pPr algn="ctr">
              <a:defRPr sz="4400">
                <a:latin typeface="Calibri" panose="020F0502020204030204" pitchFamily="34" charset="0"/>
              </a:defRPr>
            </a:lvl5pPr>
            <a:lvl6pPr marL="457200" algn="ctr" fontAlgn="base">
              <a:spcBef>
                <a:spcPct val="0"/>
              </a:spcBef>
              <a:spcAft>
                <a:spcPct val="0"/>
              </a:spcAft>
              <a:defRPr sz="4400">
                <a:latin typeface="Calibri" panose="020F0502020204030204" pitchFamily="34" charset="0"/>
              </a:defRPr>
            </a:lvl6pPr>
            <a:lvl7pPr marL="914400" algn="ctr" fontAlgn="base">
              <a:spcBef>
                <a:spcPct val="0"/>
              </a:spcBef>
              <a:spcAft>
                <a:spcPct val="0"/>
              </a:spcAft>
              <a:defRPr sz="4400">
                <a:latin typeface="Calibri" panose="020F0502020204030204" pitchFamily="34" charset="0"/>
              </a:defRPr>
            </a:lvl7pPr>
            <a:lvl8pPr marL="1371600" algn="ctr" fontAlgn="base">
              <a:spcBef>
                <a:spcPct val="0"/>
              </a:spcBef>
              <a:spcAft>
                <a:spcPct val="0"/>
              </a:spcAft>
              <a:defRPr sz="4400">
                <a:latin typeface="Calibri" panose="020F0502020204030204" pitchFamily="34" charset="0"/>
              </a:defRPr>
            </a:lvl8pPr>
            <a:lvl9pPr marL="1828800" algn="ctr" fontAlgn="base">
              <a:spcBef>
                <a:spcPct val="0"/>
              </a:spcBef>
              <a:spcAft>
                <a:spcPct val="0"/>
              </a:spcAft>
              <a:defRPr sz="4400">
                <a:latin typeface="Calibri" panose="020F0502020204030204" pitchFamily="34" charset="0"/>
              </a:defRPr>
            </a:lvl9pPr>
          </a:lstStyle>
          <a:p>
            <a:r>
              <a:rPr lang="en-US" altLang="en-US" dirty="0">
                <a:solidFill>
                  <a:srgbClr val="002060"/>
                </a:solidFill>
              </a:rPr>
              <a:t>Resolutions/Ordinances </a:t>
            </a:r>
          </a:p>
        </p:txBody>
      </p:sp>
      <p:pic>
        <p:nvPicPr>
          <p:cNvPr id="3" name="Picture 2">
            <a:extLst>
              <a:ext uri="{FF2B5EF4-FFF2-40B4-BE49-F238E27FC236}">
                <a16:creationId xmlns:a16="http://schemas.microsoft.com/office/drawing/2014/main" id="{8A1CB189-25DB-9BCC-6C22-130A2C49D864}"/>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4107394E-6895-AF85-054D-DE62AFEB2850}"/>
              </a:ext>
            </a:extLst>
          </p:cNvPr>
          <p:cNvSpPr>
            <a:spLocks noGrp="1"/>
          </p:cNvSpPr>
          <p:nvPr>
            <p:ph type="sldNum" sz="quarter" idx="12"/>
          </p:nvPr>
        </p:nvSpPr>
        <p:spPr/>
        <p:txBody>
          <a:bodyPr/>
          <a:lstStyle/>
          <a:p>
            <a:pPr>
              <a:defRPr/>
            </a:pPr>
            <a:fld id="{B8190146-6B94-4DD3-ABD1-8A9DB2995F44}" type="slidenum">
              <a:rPr lang="en-US" smtClean="0"/>
              <a:pPr>
                <a:defRPr/>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87954D7B-FE1A-4F46-9016-CF41B77F5AD2}"/>
              </a:ext>
            </a:extLst>
          </p:cNvPr>
          <p:cNvSpPr>
            <a:spLocks noGrp="1" noChangeArrowheads="1"/>
          </p:cNvSpPr>
          <p:nvPr>
            <p:ph type="title"/>
          </p:nvPr>
        </p:nvSpPr>
        <p:spPr>
          <a:xfrm>
            <a:off x="1633330" y="828261"/>
            <a:ext cx="8925339" cy="1533939"/>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a:t>
            </a:r>
            <a:b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Resolution/Ordinance</a:t>
            </a:r>
          </a:p>
        </p:txBody>
      </p:sp>
      <p:sp>
        <p:nvSpPr>
          <p:cNvPr id="151555" name="Content Placeholder 2">
            <a:extLst>
              <a:ext uri="{FF2B5EF4-FFF2-40B4-BE49-F238E27FC236}">
                <a16:creationId xmlns:a16="http://schemas.microsoft.com/office/drawing/2014/main" id="{675ED8D0-AF0F-4E43-9199-683671A05D8C}"/>
              </a:ext>
            </a:extLst>
          </p:cNvPr>
          <p:cNvSpPr>
            <a:spLocks noGrp="1" noChangeArrowheads="1"/>
          </p:cNvSpPr>
          <p:nvPr>
            <p:ph idx="1"/>
          </p:nvPr>
        </p:nvSpPr>
        <p:spPr>
          <a:xfrm>
            <a:off x="620486" y="2514600"/>
            <a:ext cx="11070771" cy="3733799"/>
          </a:xfrm>
        </p:spPr>
        <p:txBody>
          <a:bodyPr/>
          <a:lstStyle/>
          <a:p>
            <a:pPr marL="0" indent="0">
              <a:buNone/>
            </a:pPr>
            <a:r>
              <a:rPr lang="en-US" altLang="en-US" sz="2400" dirty="0">
                <a:latin typeface="Segoe UI" panose="020B0502040204020203" pitchFamily="34" charset="0"/>
                <a:cs typeface="Segoe UI" panose="020B0502040204020203" pitchFamily="34" charset="0"/>
              </a:rPr>
              <a:t>The taxing authority cannot levy any millage until its governing board has approved a resolution or ordinance.</a:t>
            </a:r>
          </a:p>
          <a:p>
            <a:pPr marL="0" indent="0">
              <a:buNone/>
            </a:pPr>
            <a:endParaRPr lang="en-US" altLang="en-US" sz="2400" dirty="0">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CD7FBFC3-6E85-5154-F730-B4AC7E346EDE}"/>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71EF8053-5092-7806-B852-8358D7B5C15D}"/>
              </a:ext>
            </a:extLst>
          </p:cNvPr>
          <p:cNvSpPr>
            <a:spLocks noGrp="1"/>
          </p:cNvSpPr>
          <p:nvPr>
            <p:ph type="sldNum" sz="quarter" idx="12"/>
          </p:nvPr>
        </p:nvSpPr>
        <p:spPr/>
        <p:txBody>
          <a:bodyPr/>
          <a:lstStyle/>
          <a:p>
            <a:pPr>
              <a:defRPr/>
            </a:pPr>
            <a:fld id="{B8190146-6B94-4DD3-ABD1-8A9DB2995F44}" type="slidenum">
              <a:rPr lang="en-US" smtClean="0"/>
              <a:pPr>
                <a:defRPr/>
              </a:pPr>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a:extLst>
              <a:ext uri="{FF2B5EF4-FFF2-40B4-BE49-F238E27FC236}">
                <a16:creationId xmlns:a16="http://schemas.microsoft.com/office/drawing/2014/main" id="{3917B93A-99B6-4843-AAA5-E37EC09D9CA5}"/>
              </a:ext>
            </a:extLst>
          </p:cNvPr>
          <p:cNvSpPr>
            <a:spLocks noGrp="1" noChangeArrowheads="1"/>
          </p:cNvSpPr>
          <p:nvPr>
            <p:ph type="title"/>
          </p:nvPr>
        </p:nvSpPr>
        <p:spPr>
          <a:xfrm>
            <a:off x="728869" y="825794"/>
            <a:ext cx="10734261" cy="1496740"/>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a:t>
            </a:r>
            <a:b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Millage Resolution/Ordinance</a:t>
            </a:r>
          </a:p>
        </p:txBody>
      </p:sp>
      <p:sp>
        <p:nvSpPr>
          <p:cNvPr id="157699" name="Content Placeholder 2">
            <a:extLst>
              <a:ext uri="{FF2B5EF4-FFF2-40B4-BE49-F238E27FC236}">
                <a16:creationId xmlns:a16="http://schemas.microsoft.com/office/drawing/2014/main" id="{6B21D9D7-0B6D-4C7C-A920-356C3832A710}"/>
              </a:ext>
            </a:extLst>
          </p:cNvPr>
          <p:cNvSpPr>
            <a:spLocks noGrp="1" noChangeArrowheads="1"/>
          </p:cNvSpPr>
          <p:nvPr>
            <p:ph idx="1"/>
          </p:nvPr>
        </p:nvSpPr>
        <p:spPr>
          <a:xfrm>
            <a:off x="303338" y="2322535"/>
            <a:ext cx="11585323" cy="4078266"/>
          </a:xfrm>
        </p:spPr>
        <p:txBody>
          <a:bodyPr/>
          <a:lstStyle/>
          <a:p>
            <a:pPr marL="0" indent="0">
              <a:buNone/>
            </a:pPr>
            <a:r>
              <a:rPr lang="en-US" altLang="en-US" sz="2400" dirty="0">
                <a:latin typeface="Segoe UI" panose="020B0502040204020203" pitchFamily="34" charset="0"/>
                <a:cs typeface="Segoe UI" panose="020B0502040204020203" pitchFamily="34" charset="0"/>
              </a:rPr>
              <a:t>The </a:t>
            </a:r>
            <a:r>
              <a:rPr lang="en-US" altLang="en-US" sz="2400" b="1" dirty="0">
                <a:latin typeface="Segoe UI" panose="020B0502040204020203" pitchFamily="34" charset="0"/>
                <a:cs typeface="Segoe UI" panose="020B0502040204020203" pitchFamily="34" charset="0"/>
              </a:rPr>
              <a:t>tentative and final </a:t>
            </a:r>
            <a:r>
              <a:rPr lang="en-US" altLang="en-US" sz="2400" dirty="0">
                <a:latin typeface="Segoe UI" panose="020B0502040204020203" pitchFamily="34" charset="0"/>
                <a:cs typeface="Segoe UI" panose="020B0502040204020203" pitchFamily="34" charset="0"/>
              </a:rPr>
              <a:t>resolution/ordinance adopting millage rates must include:</a:t>
            </a:r>
          </a:p>
          <a:p>
            <a:pPr marL="0" indent="0">
              <a:buNone/>
            </a:pPr>
            <a:endParaRPr lang="en-US" altLang="en-US" sz="2400" dirty="0">
              <a:latin typeface="Segoe UI" panose="020B0502040204020203" pitchFamily="34" charset="0"/>
              <a:cs typeface="Segoe UI" panose="020B0502040204020203" pitchFamily="34" charset="0"/>
            </a:endParaRPr>
          </a:p>
          <a:p>
            <a:pPr marL="0" indent="0">
              <a:buNone/>
            </a:pPr>
            <a:r>
              <a:rPr lang="en-US" altLang="en-US" sz="2000" dirty="0">
                <a:latin typeface="Segoe UI" panose="020B0502040204020203" pitchFamily="34" charset="0"/>
                <a:cs typeface="Segoe UI" panose="020B0502040204020203" pitchFamily="34" charset="0"/>
              </a:rPr>
              <a:t>	</a:t>
            </a:r>
          </a:p>
          <a:p>
            <a:pPr marL="0" indent="0">
              <a:buNone/>
            </a:pPr>
            <a:endParaRPr lang="en-US" altLang="en-US" sz="2000" dirty="0">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9BB7E677-0519-47A6-83CC-251489372E1D}"/>
              </a:ext>
            </a:extLst>
          </p:cNvPr>
          <p:cNvSpPr/>
          <p:nvPr/>
        </p:nvSpPr>
        <p:spPr>
          <a:xfrm>
            <a:off x="2113196" y="3015343"/>
            <a:ext cx="7965607" cy="613033"/>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The TA’s name</a:t>
            </a:r>
          </a:p>
        </p:txBody>
      </p:sp>
      <p:sp>
        <p:nvSpPr>
          <p:cNvPr id="5" name="Rectangle 4">
            <a:extLst>
              <a:ext uri="{FF2B5EF4-FFF2-40B4-BE49-F238E27FC236}">
                <a16:creationId xmlns:a16="http://schemas.microsoft.com/office/drawing/2014/main" id="{F8A00D83-D1B2-448C-B264-A23EF7AC033E}"/>
              </a:ext>
            </a:extLst>
          </p:cNvPr>
          <p:cNvSpPr/>
          <p:nvPr/>
        </p:nvSpPr>
        <p:spPr>
          <a:xfrm>
            <a:off x="2113196" y="3721897"/>
            <a:ext cx="7965607" cy="695977"/>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The percentage increase over the rolled-back rate</a:t>
            </a:r>
          </a:p>
        </p:txBody>
      </p:sp>
      <p:sp>
        <p:nvSpPr>
          <p:cNvPr id="6" name="Rectangle 5">
            <a:extLst>
              <a:ext uri="{FF2B5EF4-FFF2-40B4-BE49-F238E27FC236}">
                <a16:creationId xmlns:a16="http://schemas.microsoft.com/office/drawing/2014/main" id="{85FED9FB-B7A2-4B2D-A81F-A089F696B109}"/>
              </a:ext>
            </a:extLst>
          </p:cNvPr>
          <p:cNvSpPr/>
          <p:nvPr/>
        </p:nvSpPr>
        <p:spPr>
          <a:xfrm>
            <a:off x="2109903" y="4521235"/>
            <a:ext cx="7965607" cy="580176"/>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Each adopted millage rate </a:t>
            </a:r>
          </a:p>
        </p:txBody>
      </p:sp>
      <p:sp>
        <p:nvSpPr>
          <p:cNvPr id="7" name="Rectangle 6">
            <a:extLst>
              <a:ext uri="{FF2B5EF4-FFF2-40B4-BE49-F238E27FC236}">
                <a16:creationId xmlns:a16="http://schemas.microsoft.com/office/drawing/2014/main" id="{8B14BE0D-4190-4B0F-B740-DAF6D64CC927}"/>
              </a:ext>
            </a:extLst>
          </p:cNvPr>
          <p:cNvSpPr/>
          <p:nvPr/>
        </p:nvSpPr>
        <p:spPr>
          <a:xfrm>
            <a:off x="2109903" y="5177611"/>
            <a:ext cx="7968900" cy="580176"/>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cs typeface="Segoe UI" panose="020B0502040204020203" pitchFamily="34" charset="0"/>
              </a:rPr>
              <a:t>The rolled-back rate</a:t>
            </a:r>
          </a:p>
        </p:txBody>
      </p:sp>
      <p:pic>
        <p:nvPicPr>
          <p:cNvPr id="3" name="Picture 2">
            <a:extLst>
              <a:ext uri="{FF2B5EF4-FFF2-40B4-BE49-F238E27FC236}">
                <a16:creationId xmlns:a16="http://schemas.microsoft.com/office/drawing/2014/main" id="{9B889B74-D594-5BE9-7FB6-B825D511605B}"/>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836A9B24-B982-8B7A-0741-3D8320FC9BA4}"/>
              </a:ext>
            </a:extLst>
          </p:cNvPr>
          <p:cNvSpPr>
            <a:spLocks noGrp="1"/>
          </p:cNvSpPr>
          <p:nvPr>
            <p:ph type="sldNum" sz="quarter" idx="12"/>
          </p:nvPr>
        </p:nvSpPr>
        <p:spPr/>
        <p:txBody>
          <a:bodyPr/>
          <a:lstStyle/>
          <a:p>
            <a:pPr>
              <a:defRPr/>
            </a:pPr>
            <a:fld id="{B8190146-6B94-4DD3-ABD1-8A9DB2995F44}" type="slidenum">
              <a:rPr lang="en-US" smtClean="0"/>
              <a:pPr>
                <a:defRPr/>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036877-FA3B-12DB-6623-7BEBAF72E4D8}"/>
              </a:ext>
            </a:extLst>
          </p:cNvPr>
          <p:cNvGrpSpPr/>
          <p:nvPr/>
        </p:nvGrpSpPr>
        <p:grpSpPr>
          <a:xfrm>
            <a:off x="328823" y="675962"/>
            <a:ext cx="5879469" cy="5983857"/>
            <a:chOff x="3705792" y="1759716"/>
            <a:chExt cx="4591413" cy="4805327"/>
          </a:xfrm>
        </p:grpSpPr>
        <p:pic>
          <p:nvPicPr>
            <p:cNvPr id="4" name="Picture 3">
              <a:extLst>
                <a:ext uri="{FF2B5EF4-FFF2-40B4-BE49-F238E27FC236}">
                  <a16:creationId xmlns:a16="http://schemas.microsoft.com/office/drawing/2014/main" id="{F72B8D51-6A21-48FC-914B-24B6C4EED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85" t="8298" r="14671" b="34207"/>
            <a:stretch>
              <a:fillRect/>
            </a:stretch>
          </p:blipFill>
          <p:spPr bwMode="auto">
            <a:xfrm>
              <a:off x="3705792" y="1759716"/>
              <a:ext cx="4591413" cy="4805327"/>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Rectangle 5">
              <a:extLst>
                <a:ext uri="{FF2B5EF4-FFF2-40B4-BE49-F238E27FC236}">
                  <a16:creationId xmlns:a16="http://schemas.microsoft.com/office/drawing/2014/main" id="{FBC6750C-B3D3-A2A8-EBC4-57B423E1166F}"/>
                </a:ext>
              </a:extLst>
            </p:cNvPr>
            <p:cNvSpPr/>
            <p:nvPr/>
          </p:nvSpPr>
          <p:spPr>
            <a:xfrm>
              <a:off x="5618205" y="4666881"/>
              <a:ext cx="477796" cy="15414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66802D-C368-9DE9-3963-43F25D2D37D8}"/>
                </a:ext>
              </a:extLst>
            </p:cNvPr>
            <p:cNvSpPr/>
            <p:nvPr/>
          </p:nvSpPr>
          <p:spPr>
            <a:xfrm>
              <a:off x="6348159" y="4508100"/>
              <a:ext cx="212212" cy="1401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F370EC6-AD27-D654-E9F5-41DBE6389D87}"/>
                </a:ext>
              </a:extLst>
            </p:cNvPr>
            <p:cNvSpPr/>
            <p:nvPr/>
          </p:nvSpPr>
          <p:spPr>
            <a:xfrm>
              <a:off x="4744483" y="4720904"/>
              <a:ext cx="407927" cy="863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602" name="Title 1">
            <a:extLst>
              <a:ext uri="{FF2B5EF4-FFF2-40B4-BE49-F238E27FC236}">
                <a16:creationId xmlns:a16="http://schemas.microsoft.com/office/drawing/2014/main" id="{8CEB6D88-B7DB-49BB-BFAE-85EA846601A5}"/>
              </a:ext>
            </a:extLst>
          </p:cNvPr>
          <p:cNvSpPr>
            <a:spLocks noGrp="1" noChangeArrowheads="1"/>
          </p:cNvSpPr>
          <p:nvPr>
            <p:ph type="title"/>
          </p:nvPr>
        </p:nvSpPr>
        <p:spPr>
          <a:xfrm>
            <a:off x="6208292" y="943300"/>
            <a:ext cx="5584371" cy="1200328"/>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Millage Resolution/</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Ordinance Ad</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14" name="TextBox 13">
            <a:extLst>
              <a:ext uri="{FF2B5EF4-FFF2-40B4-BE49-F238E27FC236}">
                <a16:creationId xmlns:a16="http://schemas.microsoft.com/office/drawing/2014/main" id="{11862E0F-C202-316B-CB50-BF0FDC7A4F09}"/>
              </a:ext>
            </a:extLst>
          </p:cNvPr>
          <p:cNvSpPr txBox="1"/>
          <p:nvPr/>
        </p:nvSpPr>
        <p:spPr>
          <a:xfrm>
            <a:off x="6821929" y="4929399"/>
            <a:ext cx="5175114"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Percentage increase reflected from Form DR-420, Line 27</a:t>
            </a:r>
          </a:p>
        </p:txBody>
      </p:sp>
      <p:sp>
        <p:nvSpPr>
          <p:cNvPr id="16" name="TextBox 15">
            <a:extLst>
              <a:ext uri="{FF2B5EF4-FFF2-40B4-BE49-F238E27FC236}">
                <a16:creationId xmlns:a16="http://schemas.microsoft.com/office/drawing/2014/main" id="{A286E31B-C5AA-F086-2065-2C528AFE017A}"/>
              </a:ext>
            </a:extLst>
          </p:cNvPr>
          <p:cNvSpPr txBox="1"/>
          <p:nvPr/>
        </p:nvSpPr>
        <p:spPr>
          <a:xfrm>
            <a:off x="6807416" y="3914616"/>
            <a:ext cx="5041342" cy="1107996"/>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Millage rate reflected from Form DR-420MM, Line 15</a:t>
            </a:r>
          </a:p>
          <a:p>
            <a:endParaRPr lang="en-US" dirty="0"/>
          </a:p>
        </p:txBody>
      </p:sp>
      <p:sp>
        <p:nvSpPr>
          <p:cNvPr id="31" name="TextBox 30">
            <a:extLst>
              <a:ext uri="{FF2B5EF4-FFF2-40B4-BE49-F238E27FC236}">
                <a16:creationId xmlns:a16="http://schemas.microsoft.com/office/drawing/2014/main" id="{B65E46A3-343E-963B-DD8F-08E0B02B4A4C}"/>
              </a:ext>
            </a:extLst>
          </p:cNvPr>
          <p:cNvSpPr txBox="1"/>
          <p:nvPr/>
        </p:nvSpPr>
        <p:spPr>
          <a:xfrm>
            <a:off x="6821929" y="2563545"/>
            <a:ext cx="5175114"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Roll-back rate reflected from</a:t>
            </a:r>
          </a:p>
          <a:p>
            <a:r>
              <a:rPr lang="en-US" sz="2400" dirty="0">
                <a:latin typeface="Segoe UI" panose="020B0502040204020203" pitchFamily="34" charset="0"/>
                <a:cs typeface="Segoe UI" panose="020B0502040204020203" pitchFamily="34" charset="0"/>
              </a:rPr>
              <a:t>Form DR-420, Line 16</a:t>
            </a:r>
          </a:p>
        </p:txBody>
      </p:sp>
      <p:sp>
        <p:nvSpPr>
          <p:cNvPr id="7" name="Arrow: Bent-Up 6">
            <a:extLst>
              <a:ext uri="{FF2B5EF4-FFF2-40B4-BE49-F238E27FC236}">
                <a16:creationId xmlns:a16="http://schemas.microsoft.com/office/drawing/2014/main" id="{EF42A4B7-C8E3-DDEC-F080-48CEFFFA1467}"/>
              </a:ext>
            </a:extLst>
          </p:cNvPr>
          <p:cNvSpPr/>
          <p:nvPr/>
        </p:nvSpPr>
        <p:spPr>
          <a:xfrm flipH="1" flipV="1">
            <a:off x="1683021" y="3000948"/>
            <a:ext cx="5144666" cy="1356857"/>
          </a:xfrm>
          <a:prstGeom prst="bentUpArrow">
            <a:avLst>
              <a:gd name="adj1" fmla="val 7175"/>
              <a:gd name="adj2" fmla="val 18906"/>
              <a:gd name="adj3" fmla="val 25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B814A387-6EFC-7491-6FB9-6E6C75B6F6F9}"/>
              </a:ext>
            </a:extLst>
          </p:cNvPr>
          <p:cNvSpPr/>
          <p:nvPr/>
        </p:nvSpPr>
        <p:spPr>
          <a:xfrm rot="213630">
            <a:off x="4054081" y="4149609"/>
            <a:ext cx="2740007" cy="415482"/>
          </a:xfrm>
          <a:prstGeom prst="leftArrow">
            <a:avLst>
              <a:gd name="adj1" fmla="val 24655"/>
              <a:gd name="adj2" fmla="val 7410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C04271A-E112-5AD5-CF56-B21F4FCCB9AE}"/>
              </a:ext>
            </a:extLst>
          </p:cNvPr>
          <p:cNvSpPr/>
          <p:nvPr/>
        </p:nvSpPr>
        <p:spPr>
          <a:xfrm rot="804631">
            <a:off x="3396078" y="4721658"/>
            <a:ext cx="3465343" cy="415482"/>
          </a:xfrm>
          <a:prstGeom prst="leftArrow">
            <a:avLst>
              <a:gd name="adj1" fmla="val 24655"/>
              <a:gd name="adj2" fmla="val 7410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DCDA31B-051C-EEED-B07E-98E7397519E2}"/>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97248B7F-48B2-FEFF-D3F4-D43647EE2F7F}"/>
              </a:ext>
            </a:extLst>
          </p:cNvPr>
          <p:cNvSpPr>
            <a:spLocks noGrp="1"/>
          </p:cNvSpPr>
          <p:nvPr>
            <p:ph type="sldNum" sz="quarter" idx="12"/>
          </p:nvPr>
        </p:nvSpPr>
        <p:spPr/>
        <p:txBody>
          <a:bodyPr/>
          <a:lstStyle/>
          <a:p>
            <a:pPr>
              <a:defRPr/>
            </a:pPr>
            <a:fld id="{B8190146-6B94-4DD3-ABD1-8A9DB2995F44}" type="slidenum">
              <a:rPr lang="en-US" smtClean="0"/>
              <a:pPr>
                <a:defRPr/>
              </a:pPr>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B5076113-DAEC-4AB3-9CA6-F7393F93CEBB}"/>
              </a:ext>
            </a:extLst>
          </p:cNvPr>
          <p:cNvSpPr>
            <a:spLocks noGrp="1" noChangeArrowheads="1"/>
          </p:cNvSpPr>
          <p:nvPr>
            <p:ph type="title"/>
          </p:nvPr>
        </p:nvSpPr>
        <p:spPr>
          <a:xfrm>
            <a:off x="1280284" y="819459"/>
            <a:ext cx="9631432" cy="1162878"/>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a:t>
            </a:r>
            <a:b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Budget Resolution/Ordinance</a:t>
            </a:r>
          </a:p>
        </p:txBody>
      </p:sp>
      <p:sp>
        <p:nvSpPr>
          <p:cNvPr id="3" name="Content Placeholder 2">
            <a:extLst>
              <a:ext uri="{FF2B5EF4-FFF2-40B4-BE49-F238E27FC236}">
                <a16:creationId xmlns:a16="http://schemas.microsoft.com/office/drawing/2014/main" id="{A149EAC1-B285-40B7-9C6C-932F08F091E0}"/>
              </a:ext>
            </a:extLst>
          </p:cNvPr>
          <p:cNvSpPr>
            <a:spLocks noGrp="1"/>
          </p:cNvSpPr>
          <p:nvPr>
            <p:ph idx="1"/>
          </p:nvPr>
        </p:nvSpPr>
        <p:spPr>
          <a:xfrm>
            <a:off x="750824" y="2593668"/>
            <a:ext cx="10672351" cy="3220278"/>
          </a:xfrm>
        </p:spPr>
        <p:txBody>
          <a:bodyPr rtlCol="0">
            <a:normAutofit/>
          </a:bodyPr>
          <a:lstStyle/>
          <a:p>
            <a:pPr>
              <a:lnSpc>
                <a:spcPct val="100000"/>
              </a:lnSpc>
              <a:defRPr/>
            </a:pPr>
            <a:r>
              <a:rPr lang="en-US" sz="2400" dirty="0">
                <a:latin typeface="Segoe UI" panose="020B0502040204020203" pitchFamily="34" charset="0"/>
                <a:cs typeface="Segoe UI" panose="020B0502040204020203" pitchFamily="34" charset="0"/>
              </a:rPr>
              <a:t>Must be adopted by separate vote after the millage adoption</a:t>
            </a:r>
          </a:p>
          <a:p>
            <a:pPr>
              <a:lnSpc>
                <a:spcPct val="100000"/>
              </a:lnSpc>
              <a:defRPr/>
            </a:pPr>
            <a:r>
              <a:rPr lang="en-US" sz="2400" dirty="0">
                <a:latin typeface="Segoe UI" panose="020B0502040204020203" pitchFamily="34" charset="0"/>
                <a:cs typeface="Segoe UI" panose="020B0502040204020203" pitchFamily="34" charset="0"/>
              </a:rPr>
              <a:t>If order of millage and budget adoption cannot be determined, send minutes of meeting</a:t>
            </a:r>
          </a:p>
          <a:p>
            <a:pPr>
              <a:lnSpc>
                <a:spcPct val="100000"/>
              </a:lnSpc>
              <a:defRPr/>
            </a:pPr>
            <a:r>
              <a:rPr lang="en-US" sz="2400" dirty="0">
                <a:latin typeface="Segoe UI" panose="020B0502040204020203" pitchFamily="34" charset="0"/>
                <a:cs typeface="Segoe UI" panose="020B0502040204020203" pitchFamily="34" charset="0"/>
              </a:rPr>
              <a:t>When the PA receives the resolution or ordinance, it is considered official notice of the millage rate the taxing authority approved.</a:t>
            </a:r>
          </a:p>
          <a:p>
            <a:pPr marL="0" indent="0">
              <a:lnSpc>
                <a:spcPct val="100000"/>
              </a:lnSpc>
              <a:buNone/>
              <a:defRPr/>
            </a:pPr>
            <a:r>
              <a:rPr lang="en-US" sz="2400" dirty="0">
                <a:latin typeface="Segoe UI" panose="020B0502040204020203" pitchFamily="34" charset="0"/>
                <a:cs typeface="Segoe UI" panose="020B0502040204020203" pitchFamily="34" charset="0"/>
              </a:rPr>
              <a:t>	</a:t>
            </a:r>
          </a:p>
          <a:p>
            <a:pPr marL="0" indent="0">
              <a:lnSpc>
                <a:spcPct val="100000"/>
              </a:lnSpc>
              <a:buNone/>
              <a:defRPr/>
            </a:pPr>
            <a:endParaRPr lang="en-US" sz="24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B998E5C1-E787-1E5C-A982-1DC473207DED}"/>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4E388A07-7BF6-D23E-754D-C90281AC588F}"/>
              </a:ext>
            </a:extLst>
          </p:cNvPr>
          <p:cNvSpPr>
            <a:spLocks noGrp="1"/>
          </p:cNvSpPr>
          <p:nvPr>
            <p:ph type="sldNum" sz="quarter" idx="12"/>
          </p:nvPr>
        </p:nvSpPr>
        <p:spPr/>
        <p:txBody>
          <a:bodyPr/>
          <a:lstStyle/>
          <a:p>
            <a:pPr>
              <a:defRPr/>
            </a:pPr>
            <a:fld id="{B8190146-6B94-4DD3-ABD1-8A9DB2995F44}" type="slidenum">
              <a:rPr lang="en-US" smtClean="0"/>
              <a:pPr>
                <a:defRPr/>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501B1-C9D2-4B33-84FA-E7A8BE2E411F}"/>
              </a:ext>
            </a:extLst>
          </p:cNvPr>
          <p:cNvSpPr>
            <a:spLocks noGrp="1"/>
          </p:cNvSpPr>
          <p:nvPr>
            <p:ph idx="1"/>
          </p:nvPr>
        </p:nvSpPr>
        <p:spPr>
          <a:xfrm>
            <a:off x="405604" y="2166292"/>
            <a:ext cx="11382984" cy="4242351"/>
          </a:xfrm>
        </p:spPr>
        <p:txBody>
          <a:bodyPr rtlCol="0">
            <a:noAutofit/>
          </a:bodyPr>
          <a:lstStyle/>
          <a:p>
            <a:pPr marL="109728" indent="0">
              <a:buNone/>
              <a:defRPr/>
            </a:pPr>
            <a:r>
              <a:rPr lang="en-US" sz="2400" dirty="0">
                <a:latin typeface="Segoe UI" panose="020B0502040204020203" pitchFamily="34" charset="0"/>
                <a:ea typeface="Open Sans Extrabold" panose="020B0906030804020204" pitchFamily="34" charset="0"/>
                <a:cs typeface="Segoe UI" panose="020B0502040204020203" pitchFamily="34" charset="0"/>
              </a:rPr>
              <a:t>        If a taxing authority fails to provide the information to the property appraiser within </a:t>
            </a:r>
            <a:r>
              <a:rPr lang="en-US" sz="2400" b="1" dirty="0">
                <a:latin typeface="Segoe UI" panose="020B0502040204020203" pitchFamily="34" charset="0"/>
                <a:ea typeface="Open Sans Extrabold" panose="020B0906030804020204" pitchFamily="34" charset="0"/>
                <a:cs typeface="Segoe UI" panose="020B0502040204020203" pitchFamily="34" charset="0"/>
              </a:rPr>
              <a:t>35 days</a:t>
            </a:r>
            <a:r>
              <a:rPr lang="en-US" sz="2400" dirty="0">
                <a:latin typeface="Segoe UI" panose="020B0502040204020203" pitchFamily="34" charset="0"/>
                <a:ea typeface="Open Sans Extrabold" panose="020B0906030804020204" pitchFamily="34" charset="0"/>
                <a:cs typeface="Segoe UI" panose="020B0502040204020203" pitchFamily="34" charset="0"/>
              </a:rPr>
              <a:t>:</a:t>
            </a:r>
            <a:endParaRPr lang="en-US" sz="2400" i="1" dirty="0">
              <a:latin typeface="Segoe UI" panose="020B0502040204020203" pitchFamily="34" charset="0"/>
              <a:ea typeface="Open Sans Extrabold" panose="020B0906030804020204" pitchFamily="34" charset="0"/>
              <a:cs typeface="Segoe UI" panose="020B0502040204020203" pitchFamily="34" charset="0"/>
            </a:endParaRPr>
          </a:p>
          <a:p>
            <a:pPr marL="566928" indent="-457200">
              <a:defRPr/>
            </a:pPr>
            <a:r>
              <a:rPr lang="en-US" sz="2400" dirty="0">
                <a:latin typeface="Segoe UI" panose="020B0502040204020203" pitchFamily="34" charset="0"/>
                <a:ea typeface="Open Sans Extrabold" panose="020B0906030804020204" pitchFamily="34" charset="0"/>
                <a:cs typeface="Segoe UI" panose="020B0502040204020203" pitchFamily="34" charset="0"/>
              </a:rPr>
              <a:t>The TA will be prohibited from levying a millage rate greater than the rolled-back rate</a:t>
            </a:r>
          </a:p>
          <a:p>
            <a:pPr marL="566928" indent="-457200">
              <a:defRPr/>
            </a:pPr>
            <a:r>
              <a:rPr lang="en-US" sz="2400" dirty="0">
                <a:latin typeface="Segoe UI" panose="020B0502040204020203" pitchFamily="34" charset="0"/>
                <a:ea typeface="Open Sans Extrabold" panose="020B0906030804020204" pitchFamily="34" charset="0"/>
                <a:cs typeface="Segoe UI" panose="020B0502040204020203" pitchFamily="34" charset="0"/>
              </a:rPr>
              <a:t>The PA will compute the rolled-back rate and use it to prepare the </a:t>
            </a:r>
            <a:r>
              <a:rPr lang="en-US" sz="2400" i="1" dirty="0">
                <a:latin typeface="Segoe UI" panose="020B0502040204020203" pitchFamily="34" charset="0"/>
                <a:ea typeface="Open Sans Extrabold" panose="020B0906030804020204" pitchFamily="34" charset="0"/>
                <a:cs typeface="Segoe UI" panose="020B0502040204020203" pitchFamily="34" charset="0"/>
              </a:rPr>
              <a:t>Notice of Proposed Property Taxes</a:t>
            </a: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pic>
        <p:nvPicPr>
          <p:cNvPr id="20484" name="Picture 58" descr="MCj04338830000[1]">
            <a:extLst>
              <a:ext uri="{FF2B5EF4-FFF2-40B4-BE49-F238E27FC236}">
                <a16:creationId xmlns:a16="http://schemas.microsoft.com/office/drawing/2014/main" id="{D2298631-B9E2-4F1C-9DAC-9AA9B8294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24" y="1808872"/>
            <a:ext cx="714839" cy="71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116FC42-A777-4AAE-B582-2FBF35B30931}"/>
              </a:ext>
            </a:extLst>
          </p:cNvPr>
          <p:cNvSpPr>
            <a:spLocks noGrp="1" noChangeArrowheads="1"/>
          </p:cNvSpPr>
          <p:nvPr>
            <p:ph type="title"/>
          </p:nvPr>
        </p:nvSpPr>
        <p:spPr>
          <a:xfrm>
            <a:off x="1828800" y="809778"/>
            <a:ext cx="8534400" cy="817316"/>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Timetable</a:t>
            </a:r>
          </a:p>
        </p:txBody>
      </p:sp>
      <p:pic>
        <p:nvPicPr>
          <p:cNvPr id="4" name="Picture 3">
            <a:extLst>
              <a:ext uri="{FF2B5EF4-FFF2-40B4-BE49-F238E27FC236}">
                <a16:creationId xmlns:a16="http://schemas.microsoft.com/office/drawing/2014/main" id="{F639902D-BEAB-7A45-364E-FF7B6F399FE1}"/>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0C0AF3CC-050B-4575-C46E-9F30A5DD6256}"/>
              </a:ext>
            </a:extLst>
          </p:cNvPr>
          <p:cNvSpPr>
            <a:spLocks noGrp="1"/>
          </p:cNvSpPr>
          <p:nvPr>
            <p:ph type="sldNum" sz="quarter" idx="12"/>
          </p:nvPr>
        </p:nvSpPr>
        <p:spPr/>
        <p:txBody>
          <a:bodyPr/>
          <a:lstStyle/>
          <a:p>
            <a:pPr>
              <a:defRPr/>
            </a:pPr>
            <a:fld id="{B8190146-6B94-4DD3-ABD1-8A9DB2995F44}" type="slidenum">
              <a:rPr lang="en-US" smtClean="0"/>
              <a:pPr>
                <a:defRPr/>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214BDB-7C05-4464-99F8-962605EADFE5}"/>
              </a:ext>
            </a:extLst>
          </p:cNvPr>
          <p:cNvSpPr>
            <a:spLocks noGrp="1" noChangeArrowheads="1"/>
          </p:cNvSpPr>
          <p:nvPr>
            <p:ph type="title"/>
          </p:nvPr>
        </p:nvSpPr>
        <p:spPr>
          <a:xfrm>
            <a:off x="259306" y="1349546"/>
            <a:ext cx="4954139" cy="902334"/>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Budget Resolution</a:t>
            </a:r>
            <a:endParaRPr lang="en-US" altLang="en-US" b="1" dirty="0">
              <a:solidFill>
                <a:srgbClr val="002060"/>
              </a:solidFill>
              <a:latin typeface="Segoe UI" panose="020B0502040204020203" pitchFamily="34" charset="0"/>
              <a:cs typeface="Segoe UI" panose="020B0502040204020203" pitchFamily="34" charset="0"/>
            </a:endParaRPr>
          </a:p>
        </p:txBody>
      </p:sp>
      <p:pic>
        <p:nvPicPr>
          <p:cNvPr id="6" name="Picture 2">
            <a:extLst>
              <a:ext uri="{FF2B5EF4-FFF2-40B4-BE49-F238E27FC236}">
                <a16:creationId xmlns:a16="http://schemas.microsoft.com/office/drawing/2014/main" id="{54C856E5-212E-4C43-B609-A23BE8242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39" t="8463" r="11378" b="27518"/>
          <a:stretch>
            <a:fillRect/>
          </a:stretch>
        </p:blipFill>
        <p:spPr bwMode="auto">
          <a:xfrm>
            <a:off x="4973584" y="323306"/>
            <a:ext cx="6003276" cy="6253919"/>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BCFAFEC-BE0C-7E28-9ACF-62736820A84A}"/>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EC3D2722-C951-0322-B5BE-A049A5AFE0D8}"/>
              </a:ext>
            </a:extLst>
          </p:cNvPr>
          <p:cNvSpPr>
            <a:spLocks noGrp="1"/>
          </p:cNvSpPr>
          <p:nvPr>
            <p:ph type="sldNum" sz="quarter" idx="12"/>
          </p:nvPr>
        </p:nvSpPr>
        <p:spPr/>
        <p:txBody>
          <a:bodyPr/>
          <a:lstStyle/>
          <a:p>
            <a:pPr>
              <a:defRPr/>
            </a:pPr>
            <a:fld id="{B8190146-6B94-4DD3-ABD1-8A9DB2995F44}" type="slidenum">
              <a:rPr lang="en-US" smtClean="0"/>
              <a:pPr>
                <a:defRPr/>
              </a:p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140A4144-A4AE-4CF1-8715-77134FB0F4DF}"/>
              </a:ext>
            </a:extLst>
          </p:cNvPr>
          <p:cNvSpPr>
            <a:spLocks noGrp="1" noChangeArrowheads="1"/>
          </p:cNvSpPr>
          <p:nvPr>
            <p:ph type="title"/>
          </p:nvPr>
        </p:nvSpPr>
        <p:spPr>
          <a:xfrm>
            <a:off x="1179443" y="818833"/>
            <a:ext cx="9833113" cy="1427922"/>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a:t>
            </a:r>
            <a:br>
              <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Resolution/Ordinance</a:t>
            </a:r>
          </a:p>
        </p:txBody>
      </p:sp>
      <p:sp>
        <p:nvSpPr>
          <p:cNvPr id="3" name="Content Placeholder 2">
            <a:extLst>
              <a:ext uri="{FF2B5EF4-FFF2-40B4-BE49-F238E27FC236}">
                <a16:creationId xmlns:a16="http://schemas.microsoft.com/office/drawing/2014/main" id="{711A2C9F-E7DE-4D74-A16A-88F3FDE7537A}"/>
              </a:ext>
            </a:extLst>
          </p:cNvPr>
          <p:cNvSpPr>
            <a:spLocks noGrp="1"/>
          </p:cNvSpPr>
          <p:nvPr>
            <p:ph idx="1"/>
          </p:nvPr>
        </p:nvSpPr>
        <p:spPr>
          <a:xfrm>
            <a:off x="696037" y="2246755"/>
            <a:ext cx="10931856" cy="4154045"/>
          </a:xfrm>
        </p:spPr>
        <p:txBody>
          <a:bodyPr rtlCol="0">
            <a:normAutofit/>
          </a:bodyPr>
          <a:lstStyle/>
          <a:p>
            <a:pPr marL="0" indent="0">
              <a:buNone/>
              <a:defRPr/>
            </a:pPr>
            <a:r>
              <a:rPr lang="en-US" sz="2400" dirty="0">
                <a:latin typeface="Segoe UI" panose="020B0502040204020203" pitchFamily="34" charset="0"/>
                <a:cs typeface="Segoe UI" panose="020B0502040204020203" pitchFamily="34" charset="0"/>
              </a:rPr>
              <a:t>Within </a:t>
            </a:r>
            <a:r>
              <a:rPr lang="en-US" sz="2400" b="1" dirty="0">
                <a:latin typeface="Segoe UI" panose="020B0502040204020203" pitchFamily="34" charset="0"/>
                <a:cs typeface="Segoe UI" panose="020B0502040204020203" pitchFamily="34" charset="0"/>
              </a:rPr>
              <a:t>three</a:t>
            </a: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days </a:t>
            </a:r>
            <a:r>
              <a:rPr lang="en-US" sz="2400" dirty="0">
                <a:latin typeface="Segoe UI" panose="020B0502040204020203" pitchFamily="34" charset="0"/>
                <a:cs typeface="Segoe UI" panose="020B0502040204020203" pitchFamily="34" charset="0"/>
              </a:rPr>
              <a:t>following the final hearing, forward the resolution/ordinance adopting final millage to the:</a:t>
            </a:r>
          </a:p>
          <a:p>
            <a:pPr marL="0" indent="0">
              <a:buNone/>
              <a:defRPr/>
            </a:pPr>
            <a:endParaRPr lang="en-US" sz="2400" dirty="0">
              <a:latin typeface="Segoe UI" panose="020B0502040204020203" pitchFamily="34" charset="0"/>
              <a:cs typeface="Segoe UI" panose="020B0502040204020203" pitchFamily="34" charset="0"/>
            </a:endParaRPr>
          </a:p>
          <a:p>
            <a:pPr marL="0" indent="0">
              <a:buNone/>
              <a:defRPr/>
            </a:pPr>
            <a:r>
              <a:rPr lang="en-US" sz="2400" dirty="0">
                <a:latin typeface="Segoe UI" panose="020B0502040204020203" pitchFamily="34" charset="0"/>
                <a:cs typeface="Segoe UI" panose="020B0502040204020203" pitchFamily="34" charset="0"/>
              </a:rPr>
              <a:t>	</a:t>
            </a:r>
          </a:p>
          <a:p>
            <a:pPr marL="0" indent="0">
              <a:buNone/>
              <a:defRPr/>
            </a:pPr>
            <a:endParaRPr lang="en-US" sz="2400" dirty="0">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0D81D3B4-8779-43C2-9F5A-6464BF336DAF}"/>
              </a:ext>
            </a:extLst>
          </p:cNvPr>
          <p:cNvSpPr/>
          <p:nvPr/>
        </p:nvSpPr>
        <p:spPr>
          <a:xfrm>
            <a:off x="2186609" y="4138571"/>
            <a:ext cx="7818780" cy="797693"/>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Tax collector</a:t>
            </a:r>
          </a:p>
        </p:txBody>
      </p:sp>
      <p:sp>
        <p:nvSpPr>
          <p:cNvPr id="6" name="Rectangle 5">
            <a:extLst>
              <a:ext uri="{FF2B5EF4-FFF2-40B4-BE49-F238E27FC236}">
                <a16:creationId xmlns:a16="http://schemas.microsoft.com/office/drawing/2014/main" id="{75EFDA93-59CD-49FD-AD43-CF13C733036F}"/>
              </a:ext>
            </a:extLst>
          </p:cNvPr>
          <p:cNvSpPr/>
          <p:nvPr/>
        </p:nvSpPr>
        <p:spPr>
          <a:xfrm>
            <a:off x="2186608" y="3170293"/>
            <a:ext cx="7818781" cy="797693"/>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Property appraiser</a:t>
            </a:r>
          </a:p>
        </p:txBody>
      </p:sp>
      <p:pic>
        <p:nvPicPr>
          <p:cNvPr id="7" name="Picture 6">
            <a:extLst>
              <a:ext uri="{FF2B5EF4-FFF2-40B4-BE49-F238E27FC236}">
                <a16:creationId xmlns:a16="http://schemas.microsoft.com/office/drawing/2014/main" id="{4E7DE81C-B843-36DE-8B7A-235824A89841}"/>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Rectangle 1">
            <a:extLst>
              <a:ext uri="{FF2B5EF4-FFF2-40B4-BE49-F238E27FC236}">
                <a16:creationId xmlns:a16="http://schemas.microsoft.com/office/drawing/2014/main" id="{9272046C-837A-D4FF-D282-269424491EA5}"/>
              </a:ext>
            </a:extLst>
          </p:cNvPr>
          <p:cNvSpPr/>
          <p:nvPr/>
        </p:nvSpPr>
        <p:spPr>
          <a:xfrm>
            <a:off x="2186608" y="5106849"/>
            <a:ext cx="7818780" cy="797693"/>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The Department of Revenue</a:t>
            </a:r>
          </a:p>
        </p:txBody>
      </p:sp>
      <p:sp>
        <p:nvSpPr>
          <p:cNvPr id="9" name="Slide Number Placeholder 8">
            <a:extLst>
              <a:ext uri="{FF2B5EF4-FFF2-40B4-BE49-F238E27FC236}">
                <a16:creationId xmlns:a16="http://schemas.microsoft.com/office/drawing/2014/main" id="{E483E429-26B5-66B6-6781-D8079A2DC009}"/>
              </a:ext>
            </a:extLst>
          </p:cNvPr>
          <p:cNvSpPr>
            <a:spLocks noGrp="1"/>
          </p:cNvSpPr>
          <p:nvPr>
            <p:ph type="sldNum" sz="quarter" idx="12"/>
          </p:nvPr>
        </p:nvSpPr>
        <p:spPr/>
        <p:txBody>
          <a:bodyPr/>
          <a:lstStyle/>
          <a:p>
            <a:pPr>
              <a:defRPr/>
            </a:pPr>
            <a:fld id="{B8190146-6B94-4DD3-ABD1-8A9DB2995F44}" type="slidenum">
              <a:rPr lang="en-US" smtClean="0"/>
              <a:pPr>
                <a:defRPr/>
              </a:pPr>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9F4C6AF4-2CD4-4ABC-818D-5879E23F5EBD}"/>
              </a:ext>
            </a:extLst>
          </p:cNvPr>
          <p:cNvSpPr txBox="1">
            <a:spLocks noChangeArrowheads="1"/>
          </p:cNvSpPr>
          <p:nvPr/>
        </p:nvSpPr>
        <p:spPr bwMode="auto">
          <a:xfrm>
            <a:off x="2705100" y="1600200"/>
            <a:ext cx="6781800" cy="1828800"/>
          </a:xfrm>
          <a:prstGeom prst="rect">
            <a:avLst/>
          </a:prstGeom>
          <a:noFill/>
          <a:ln w="19050">
            <a:noFill/>
          </a:ln>
          <a:effectLst/>
        </p:spPr>
        <p:txBody>
          <a:bodyPr vert="horz" wrap="square" lIns="91440" tIns="45720" rIns="91440" bIns="45720" numCol="1" anchor="ctr" anchorCtr="0" compatLnSpc="1">
            <a:prstTxWarp prst="textNoShape">
              <a:avLst/>
            </a:prstTxWarp>
          </a:bodyPr>
          <a:lstStyle>
            <a:defPPr>
              <a:defRPr lang="en-US"/>
            </a:defPPr>
            <a:lvl1pPr algn="ctr" eaLnBrk="1" hangingPunct="1">
              <a:defRPr sz="4400" b="1">
                <a:latin typeface="Segoe UI" panose="020B0502040204020203" pitchFamily="34" charset="0"/>
                <a:ea typeface="+mj-ea"/>
                <a:cs typeface="Segoe UI" panose="020B0502040204020203" pitchFamily="34" charset="0"/>
              </a:defRPr>
            </a:lvl1pPr>
            <a:lvl2pPr algn="ctr">
              <a:defRPr sz="4400">
                <a:latin typeface="Calibri" panose="020F0502020204030204" pitchFamily="34" charset="0"/>
              </a:defRPr>
            </a:lvl2pPr>
            <a:lvl3pPr algn="ctr">
              <a:defRPr sz="4400">
                <a:latin typeface="Calibri" panose="020F0502020204030204" pitchFamily="34" charset="0"/>
              </a:defRPr>
            </a:lvl3pPr>
            <a:lvl4pPr algn="ctr">
              <a:defRPr sz="4400">
                <a:latin typeface="Calibri" panose="020F0502020204030204" pitchFamily="34" charset="0"/>
              </a:defRPr>
            </a:lvl4pPr>
            <a:lvl5pPr algn="ctr">
              <a:defRPr sz="4400">
                <a:latin typeface="Calibri" panose="020F0502020204030204" pitchFamily="34" charset="0"/>
              </a:defRPr>
            </a:lvl5pPr>
            <a:lvl6pPr marL="457200" algn="ctr" fontAlgn="base">
              <a:spcBef>
                <a:spcPct val="0"/>
              </a:spcBef>
              <a:spcAft>
                <a:spcPct val="0"/>
              </a:spcAft>
              <a:defRPr sz="4400">
                <a:latin typeface="Calibri" panose="020F0502020204030204" pitchFamily="34" charset="0"/>
              </a:defRPr>
            </a:lvl6pPr>
            <a:lvl7pPr marL="914400" algn="ctr" fontAlgn="base">
              <a:spcBef>
                <a:spcPct val="0"/>
              </a:spcBef>
              <a:spcAft>
                <a:spcPct val="0"/>
              </a:spcAft>
              <a:defRPr sz="4400">
                <a:latin typeface="Calibri" panose="020F0502020204030204" pitchFamily="34" charset="0"/>
              </a:defRPr>
            </a:lvl7pPr>
            <a:lvl8pPr marL="1371600" algn="ctr" fontAlgn="base">
              <a:spcBef>
                <a:spcPct val="0"/>
              </a:spcBef>
              <a:spcAft>
                <a:spcPct val="0"/>
              </a:spcAft>
              <a:defRPr sz="4400">
                <a:latin typeface="Calibri" panose="020F0502020204030204" pitchFamily="34" charset="0"/>
              </a:defRPr>
            </a:lvl8pPr>
            <a:lvl9pPr marL="1828800" algn="ctr" fontAlgn="base">
              <a:spcBef>
                <a:spcPct val="0"/>
              </a:spcBef>
              <a:spcAft>
                <a:spcPct val="0"/>
              </a:spcAft>
              <a:defRPr sz="4400">
                <a:latin typeface="Calibri" panose="020F0502020204030204" pitchFamily="34" charset="0"/>
              </a:defRPr>
            </a:lvl9pPr>
          </a:lstStyle>
          <a:p>
            <a:r>
              <a:rPr lang="en-US" altLang="en-US" dirty="0">
                <a:solidFill>
                  <a:srgbClr val="002060"/>
                </a:solidFill>
              </a:rPr>
              <a:t>Certifying Compliance </a:t>
            </a:r>
          </a:p>
          <a:p>
            <a:r>
              <a:rPr lang="en-US" altLang="en-US" dirty="0">
                <a:solidFill>
                  <a:srgbClr val="002060"/>
                </a:solidFill>
              </a:rPr>
              <a:t>to the Department</a:t>
            </a:r>
          </a:p>
        </p:txBody>
      </p:sp>
      <p:pic>
        <p:nvPicPr>
          <p:cNvPr id="3" name="Picture 2">
            <a:extLst>
              <a:ext uri="{FF2B5EF4-FFF2-40B4-BE49-F238E27FC236}">
                <a16:creationId xmlns:a16="http://schemas.microsoft.com/office/drawing/2014/main" id="{334811E3-8744-9184-20AE-C607334C2745}"/>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BB1D5F2C-E8E8-5EAD-A746-D02448265AD2}"/>
              </a:ext>
            </a:extLst>
          </p:cNvPr>
          <p:cNvSpPr>
            <a:spLocks noGrp="1"/>
          </p:cNvSpPr>
          <p:nvPr>
            <p:ph type="sldNum" sz="quarter" idx="12"/>
          </p:nvPr>
        </p:nvSpPr>
        <p:spPr/>
        <p:txBody>
          <a:bodyPr/>
          <a:lstStyle/>
          <a:p>
            <a:pPr>
              <a:defRPr/>
            </a:pPr>
            <a:fld id="{B8190146-6B94-4DD3-ABD1-8A9DB2995F44}" type="slidenum">
              <a:rPr lang="en-US" smtClean="0"/>
              <a:pPr>
                <a:defRPr/>
              </a:pPr>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3B3D674A-3907-4C3B-BF69-65A74917E6D7}"/>
              </a:ext>
            </a:extLst>
          </p:cNvPr>
          <p:cNvSpPr>
            <a:spLocks noGrp="1" noChangeArrowheads="1"/>
          </p:cNvSpPr>
          <p:nvPr>
            <p:ph type="title"/>
          </p:nvPr>
        </p:nvSpPr>
        <p:spPr>
          <a:xfrm>
            <a:off x="1590261" y="1080102"/>
            <a:ext cx="8620539" cy="1205898"/>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Certification of TRIM Compliance</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4" name="Rectangle 3">
            <a:extLst>
              <a:ext uri="{FF2B5EF4-FFF2-40B4-BE49-F238E27FC236}">
                <a16:creationId xmlns:a16="http://schemas.microsoft.com/office/drawing/2014/main" id="{F1D9816E-93AB-4FE8-9B5D-F700106D4665}"/>
              </a:ext>
            </a:extLst>
          </p:cNvPr>
          <p:cNvSpPr/>
          <p:nvPr/>
        </p:nvSpPr>
        <p:spPr>
          <a:xfrm>
            <a:off x="1140775" y="1767624"/>
            <a:ext cx="9910450" cy="833798"/>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Certification of Compliance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(Form DR-487)</a:t>
            </a:r>
          </a:p>
        </p:txBody>
      </p:sp>
      <p:sp>
        <p:nvSpPr>
          <p:cNvPr id="5" name="Rectangle 4">
            <a:extLst>
              <a:ext uri="{FF2B5EF4-FFF2-40B4-BE49-F238E27FC236}">
                <a16:creationId xmlns:a16="http://schemas.microsoft.com/office/drawing/2014/main" id="{1767F599-82AE-4447-B297-045281C5BDEE}"/>
              </a:ext>
            </a:extLst>
          </p:cNvPr>
          <p:cNvSpPr/>
          <p:nvPr/>
        </p:nvSpPr>
        <p:spPr>
          <a:xfrm>
            <a:off x="1140775" y="2726881"/>
            <a:ext cx="9910450" cy="833798"/>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Maximum Millage Levy Calculation – Final Disclosure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(Form DR-420MM)</a:t>
            </a:r>
          </a:p>
        </p:txBody>
      </p:sp>
      <p:sp>
        <p:nvSpPr>
          <p:cNvPr id="6" name="Rectangle 5">
            <a:extLst>
              <a:ext uri="{FF2B5EF4-FFF2-40B4-BE49-F238E27FC236}">
                <a16:creationId xmlns:a16="http://schemas.microsoft.com/office/drawing/2014/main" id="{9381F34F-04D3-42B5-A324-29FE9F23D196}"/>
              </a:ext>
            </a:extLst>
          </p:cNvPr>
          <p:cNvSpPr/>
          <p:nvPr/>
        </p:nvSpPr>
        <p:spPr>
          <a:xfrm>
            <a:off x="1140775" y="3717455"/>
            <a:ext cx="9910450" cy="833798"/>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Vote Record for Final Adoption of Millage Levy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(Form DR-487V)</a:t>
            </a:r>
          </a:p>
        </p:txBody>
      </p:sp>
      <p:pic>
        <p:nvPicPr>
          <p:cNvPr id="3" name="Picture 2">
            <a:extLst>
              <a:ext uri="{FF2B5EF4-FFF2-40B4-BE49-F238E27FC236}">
                <a16:creationId xmlns:a16="http://schemas.microsoft.com/office/drawing/2014/main" id="{82320C48-A69B-ED3B-AEE2-9E0186980D14}"/>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Rectangle 1">
            <a:extLst>
              <a:ext uri="{FF2B5EF4-FFF2-40B4-BE49-F238E27FC236}">
                <a16:creationId xmlns:a16="http://schemas.microsoft.com/office/drawing/2014/main" id="{47A665B1-3924-A7E6-3299-1212804CDC9E}"/>
              </a:ext>
            </a:extLst>
          </p:cNvPr>
          <p:cNvSpPr/>
          <p:nvPr/>
        </p:nvSpPr>
        <p:spPr>
          <a:xfrm>
            <a:off x="1140775" y="4708702"/>
            <a:ext cx="9910450" cy="833798"/>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Certification of  Voted Debt Millage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(Form DR-420DEBT)</a:t>
            </a:r>
          </a:p>
        </p:txBody>
      </p:sp>
      <p:sp>
        <p:nvSpPr>
          <p:cNvPr id="7" name="Rectangle 6">
            <a:extLst>
              <a:ext uri="{FF2B5EF4-FFF2-40B4-BE49-F238E27FC236}">
                <a16:creationId xmlns:a16="http://schemas.microsoft.com/office/drawing/2014/main" id="{BD6CAC7C-BA53-A83D-94D1-63F307379B75}"/>
              </a:ext>
            </a:extLst>
          </p:cNvPr>
          <p:cNvSpPr/>
          <p:nvPr/>
        </p:nvSpPr>
        <p:spPr>
          <a:xfrm>
            <a:off x="1140775" y="5699949"/>
            <a:ext cx="9910450" cy="833798"/>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Certification of Final Taxable Value </a:t>
            </a: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(Form DR-422)</a:t>
            </a:r>
          </a:p>
        </p:txBody>
      </p:sp>
      <p:sp>
        <p:nvSpPr>
          <p:cNvPr id="8" name="Slide Number Placeholder 7">
            <a:extLst>
              <a:ext uri="{FF2B5EF4-FFF2-40B4-BE49-F238E27FC236}">
                <a16:creationId xmlns:a16="http://schemas.microsoft.com/office/drawing/2014/main" id="{F7DC8B9D-2A1F-5EAE-6CF0-6AB3772A161F}"/>
              </a:ext>
            </a:extLst>
          </p:cNvPr>
          <p:cNvSpPr>
            <a:spLocks noGrp="1"/>
          </p:cNvSpPr>
          <p:nvPr>
            <p:ph type="sldNum" sz="quarter" idx="12"/>
          </p:nvPr>
        </p:nvSpPr>
        <p:spPr/>
        <p:txBody>
          <a:bodyPr/>
          <a:lstStyle/>
          <a:p>
            <a:pPr>
              <a:defRPr/>
            </a:pPr>
            <a:fld id="{B8190146-6B94-4DD3-ABD1-8A9DB2995F44}" type="slidenum">
              <a:rPr lang="en-US" smtClean="0"/>
              <a:pPr>
                <a:defRPr/>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1E4F-F0BA-4808-A96B-74A127540B65}"/>
              </a:ext>
            </a:extLst>
          </p:cNvPr>
          <p:cNvSpPr>
            <a:spLocks noGrp="1"/>
          </p:cNvSpPr>
          <p:nvPr>
            <p:ph type="title"/>
          </p:nvPr>
        </p:nvSpPr>
        <p:spPr>
          <a:xfrm>
            <a:off x="163773" y="1476793"/>
            <a:ext cx="6155140" cy="1371600"/>
          </a:xfrm>
        </p:spPr>
        <p:txBody>
          <a:bodyPr rtlCol="0">
            <a:norm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Certification of Compliance</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DR-487)</a:t>
            </a:r>
            <a:endPar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6" name="Picture 2">
            <a:extLst>
              <a:ext uri="{FF2B5EF4-FFF2-40B4-BE49-F238E27FC236}">
                <a16:creationId xmlns:a16="http://schemas.microsoft.com/office/drawing/2014/main" id="{74CC5D79-6D63-4210-8B4E-AC8211CD8DCC}"/>
              </a:ext>
            </a:extLst>
          </p:cNvPr>
          <p:cNvPicPr>
            <a:picLocks noChangeAspect="1" noChangeArrowheads="1"/>
          </p:cNvPicPr>
          <p:nvPr/>
        </p:nvPicPr>
        <p:blipFill>
          <a:blip r:embed="rId3"/>
          <a:srcRect/>
          <a:stretch/>
        </p:blipFill>
        <p:spPr bwMode="auto">
          <a:xfrm rot="515050">
            <a:off x="6289000" y="196170"/>
            <a:ext cx="4893007" cy="6332127"/>
          </a:xfrm>
          <a:prstGeom prst="rect">
            <a:avLst/>
          </a:prstGeom>
          <a:noFill/>
          <a:ln>
            <a:solidFill>
              <a:schemeClr val="tx1"/>
            </a:solidFill>
          </a:ln>
          <a:effectLst>
            <a:glow rad="76200">
              <a:srgbClr val="DBF5F9">
                <a:alpha val="40000"/>
              </a:srgbClr>
            </a:glow>
            <a:outerShdw blurRad="50800" dist="38100" dir="8100000" algn="tr" rotWithShape="0">
              <a:prstClr val="black">
                <a:alpha val="40000"/>
              </a:prstClr>
            </a:outerShdw>
          </a:effectLst>
        </p:spPr>
      </p:pic>
      <p:pic>
        <p:nvPicPr>
          <p:cNvPr id="4" name="Picture 3">
            <a:extLst>
              <a:ext uri="{FF2B5EF4-FFF2-40B4-BE49-F238E27FC236}">
                <a16:creationId xmlns:a16="http://schemas.microsoft.com/office/drawing/2014/main" id="{78D2AA5B-15C4-D0DA-3163-E2706C717791}"/>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E046B7BF-D932-ED29-EE60-B45CC369A64A}"/>
              </a:ext>
            </a:extLst>
          </p:cNvPr>
          <p:cNvSpPr>
            <a:spLocks noGrp="1"/>
          </p:cNvSpPr>
          <p:nvPr>
            <p:ph type="sldNum" sz="quarter" idx="12"/>
          </p:nvPr>
        </p:nvSpPr>
        <p:spPr/>
        <p:txBody>
          <a:bodyPr/>
          <a:lstStyle/>
          <a:p>
            <a:pPr>
              <a:defRPr/>
            </a:pPr>
            <a:fld id="{B8190146-6B94-4DD3-ABD1-8A9DB2995F44}" type="slidenum">
              <a:rPr lang="en-US" smtClean="0"/>
              <a:pPr>
                <a:defRPr/>
              </a:pPr>
              <a:t>84</a:t>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A47F9E2D-5089-4EC5-8BB5-6CE8FF55C272}"/>
              </a:ext>
            </a:extLst>
          </p:cNvPr>
          <p:cNvSpPr>
            <a:spLocks noGrp="1" noChangeArrowheads="1"/>
          </p:cNvSpPr>
          <p:nvPr>
            <p:ph type="title"/>
          </p:nvPr>
        </p:nvSpPr>
        <p:spPr>
          <a:xfrm>
            <a:off x="0" y="1195361"/>
            <a:ext cx="6400800" cy="2530477"/>
          </a:xfrm>
        </p:spPr>
        <p:txBody>
          <a:bodyPr/>
          <a:lstStyle/>
          <a:p>
            <a:pPr algn="ctr" eaLnBrk="1" hangingPunct="1"/>
            <a: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t>Maximum Millage </a:t>
            </a:r>
            <a:b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t>Levy Calculation </a:t>
            </a:r>
            <a:b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t>Final Disclosure </a:t>
            </a:r>
            <a:br>
              <a:rPr lang="en-US" altLang="en-US" sz="3600" b="1" i="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(Form DR-420MM)</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pic>
        <p:nvPicPr>
          <p:cNvPr id="3" name="Picture 2">
            <a:extLst>
              <a:ext uri="{FF2B5EF4-FFF2-40B4-BE49-F238E27FC236}">
                <a16:creationId xmlns:a16="http://schemas.microsoft.com/office/drawing/2014/main" id="{96EEB960-4BB5-45AF-5C3F-8D60388FBB00}"/>
              </a:ext>
            </a:extLst>
          </p:cNvPr>
          <p:cNvPicPr>
            <a:picLocks noChangeAspect="1"/>
          </p:cNvPicPr>
          <p:nvPr/>
        </p:nvPicPr>
        <p:blipFill>
          <a:blip r:embed="rId3"/>
          <a:stretch>
            <a:fillRect/>
          </a:stretch>
        </p:blipFill>
        <p:spPr>
          <a:xfrm rot="356628">
            <a:off x="5813948" y="207684"/>
            <a:ext cx="4988562" cy="6409253"/>
          </a:xfrm>
          <a:prstGeom prst="rect">
            <a:avLst/>
          </a:prstGeom>
        </p:spPr>
      </p:pic>
      <p:pic>
        <p:nvPicPr>
          <p:cNvPr id="5" name="Picture 4">
            <a:extLst>
              <a:ext uri="{FF2B5EF4-FFF2-40B4-BE49-F238E27FC236}">
                <a16:creationId xmlns:a16="http://schemas.microsoft.com/office/drawing/2014/main" id="{B62FE199-44BE-F20B-47F3-098B045ADE13}"/>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9D4AFF04-AE40-CC2D-D02C-E38972D7EFBE}"/>
              </a:ext>
            </a:extLst>
          </p:cNvPr>
          <p:cNvSpPr>
            <a:spLocks noGrp="1"/>
          </p:cNvSpPr>
          <p:nvPr>
            <p:ph type="sldNum" sz="quarter" idx="12"/>
          </p:nvPr>
        </p:nvSpPr>
        <p:spPr/>
        <p:txBody>
          <a:bodyPr/>
          <a:lstStyle/>
          <a:p>
            <a:pPr>
              <a:defRPr/>
            </a:pPr>
            <a:fld id="{B8190146-6B94-4DD3-ABD1-8A9DB2995F44}" type="slidenum">
              <a:rPr lang="en-US" smtClean="0"/>
              <a:pPr>
                <a:defRPr/>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92A8-B288-48E9-AE5B-038CBCD7A2D0}"/>
              </a:ext>
            </a:extLst>
          </p:cNvPr>
          <p:cNvSpPr>
            <a:spLocks noGrp="1"/>
          </p:cNvSpPr>
          <p:nvPr>
            <p:ph type="title"/>
          </p:nvPr>
        </p:nvSpPr>
        <p:spPr>
          <a:xfrm>
            <a:off x="175823" y="1224626"/>
            <a:ext cx="6170386" cy="2801464"/>
          </a:xfrm>
        </p:spPr>
        <p:txBody>
          <a:bodyPr rtlCol="0">
            <a:norm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Vote Record for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Final Adoption of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Millage Levy</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DR-487V)</a:t>
            </a:r>
            <a:endParaRPr lang="en-US" sz="32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174083" name="Picture 4">
            <a:extLst>
              <a:ext uri="{FF2B5EF4-FFF2-40B4-BE49-F238E27FC236}">
                <a16:creationId xmlns:a16="http://schemas.microsoft.com/office/drawing/2014/main" id="{359F1F2C-79DE-4EC1-9D04-521B41B92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5844">
            <a:off x="5988309" y="242045"/>
            <a:ext cx="4902603" cy="6343334"/>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16F6E2F6-3377-F106-D480-7B2859ADAF25}"/>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153F8C7B-D96A-24BD-C34B-B722EF72C79B}"/>
              </a:ext>
            </a:extLst>
          </p:cNvPr>
          <p:cNvSpPr>
            <a:spLocks noGrp="1"/>
          </p:cNvSpPr>
          <p:nvPr>
            <p:ph type="sldNum" sz="quarter" idx="12"/>
          </p:nvPr>
        </p:nvSpPr>
        <p:spPr/>
        <p:txBody>
          <a:bodyPr/>
          <a:lstStyle/>
          <a:p>
            <a:pPr>
              <a:defRPr/>
            </a:pPr>
            <a:fld id="{B8190146-6B94-4DD3-ABD1-8A9DB2995F44}" type="slidenum">
              <a:rPr lang="en-US" smtClean="0"/>
              <a:pPr>
                <a:defRPr/>
              </a:pPr>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05F34DF3-5F0C-4B71-A37E-BC3BEBCF7DF4}"/>
              </a:ext>
            </a:extLst>
          </p:cNvPr>
          <p:cNvSpPr>
            <a:spLocks noGrp="1" noChangeArrowheads="1"/>
          </p:cNvSpPr>
          <p:nvPr>
            <p:ph type="title"/>
          </p:nvPr>
        </p:nvSpPr>
        <p:spPr>
          <a:xfrm>
            <a:off x="204716" y="740228"/>
            <a:ext cx="11758479" cy="957943"/>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Electronic Submission</a:t>
            </a:r>
          </a:p>
        </p:txBody>
      </p:sp>
      <p:sp>
        <p:nvSpPr>
          <p:cNvPr id="3" name="Content Placeholder 2">
            <a:extLst>
              <a:ext uri="{FF2B5EF4-FFF2-40B4-BE49-F238E27FC236}">
                <a16:creationId xmlns:a16="http://schemas.microsoft.com/office/drawing/2014/main" id="{76E8E278-E780-4B10-BDB6-3B9E90361B4E}"/>
              </a:ext>
            </a:extLst>
          </p:cNvPr>
          <p:cNvSpPr>
            <a:spLocks noGrp="1"/>
          </p:cNvSpPr>
          <p:nvPr>
            <p:ph idx="1"/>
          </p:nvPr>
        </p:nvSpPr>
        <p:spPr>
          <a:xfrm>
            <a:off x="436728" y="1698171"/>
            <a:ext cx="11382233" cy="4894390"/>
          </a:xfrm>
        </p:spPr>
        <p:txBody>
          <a:bodyPr rtlCol="0">
            <a:noAutofit/>
          </a:bodyPr>
          <a:lstStyle/>
          <a:p>
            <a:pPr marL="0" indent="0">
              <a:buNone/>
              <a:defRPr/>
            </a:pPr>
            <a:r>
              <a:rPr lang="en-US" sz="2400" dirty="0">
                <a:latin typeface="Segoe UI" panose="020B0502040204020203" pitchFamily="34" charset="0"/>
                <a:cs typeface="Segoe UI" panose="020B0502040204020203" pitchFamily="34" charset="0"/>
              </a:rPr>
              <a:t>When submitting the TRIM compliance package to the Department’s TRIM section electronically, the package must include:</a:t>
            </a:r>
          </a:p>
          <a:p>
            <a:pPr lvl="1">
              <a:defRPr/>
            </a:pPr>
            <a:r>
              <a:rPr lang="en-US" dirty="0">
                <a:latin typeface="Segoe UI" panose="020B0502040204020203" pitchFamily="34" charset="0"/>
                <a:cs typeface="Segoe UI" panose="020B0502040204020203" pitchFamily="34" charset="0"/>
              </a:rPr>
              <a:t>Form DR-487</a:t>
            </a:r>
          </a:p>
          <a:p>
            <a:pPr lvl="1">
              <a:defRPr/>
            </a:pPr>
            <a:r>
              <a:rPr lang="en-US" dirty="0">
                <a:latin typeface="Segoe UI" panose="020B0502040204020203" pitchFamily="34" charset="0"/>
                <a:cs typeface="Segoe UI" panose="020B0502040204020203" pitchFamily="34" charset="0"/>
              </a:rPr>
              <a:t>Resolution/ordinance adopting the final millage rate</a:t>
            </a:r>
          </a:p>
          <a:p>
            <a:pPr lvl="1">
              <a:defRPr/>
            </a:pPr>
            <a:r>
              <a:rPr lang="en-US" dirty="0">
                <a:latin typeface="Segoe UI" panose="020B0502040204020203" pitchFamily="34" charset="0"/>
                <a:cs typeface="Segoe UI" panose="020B0502040204020203" pitchFamily="34" charset="0"/>
              </a:rPr>
              <a:t>Resolution/ordinance adopting the final budget</a:t>
            </a:r>
          </a:p>
          <a:p>
            <a:pPr lvl="1">
              <a:defRPr/>
            </a:pPr>
            <a:r>
              <a:rPr lang="en-US" dirty="0">
                <a:latin typeface="Segoe UI" panose="020B0502040204020203" pitchFamily="34" charset="0"/>
                <a:cs typeface="Segoe UI" panose="020B0502040204020203" pitchFamily="34" charset="0"/>
              </a:rPr>
              <a:t>Entire page of the newspaper or screenshots for the publicly accessible website for TRIM advertisements</a:t>
            </a:r>
          </a:p>
          <a:p>
            <a:pPr lvl="1">
              <a:defRPr/>
            </a:pPr>
            <a:r>
              <a:rPr lang="en-US" dirty="0">
                <a:latin typeface="Segoe UI" panose="020B0502040204020203" pitchFamily="34" charset="0"/>
                <a:cs typeface="Segoe UI" panose="020B0502040204020203" pitchFamily="34" charset="0"/>
              </a:rPr>
              <a:t>Proof of publications for </a:t>
            </a:r>
            <a:r>
              <a:rPr lang="en-US" b="1" dirty="0">
                <a:latin typeface="Segoe UI" panose="020B0502040204020203" pitchFamily="34" charset="0"/>
                <a:cs typeface="Segoe UI" panose="020B0502040204020203" pitchFamily="34" charset="0"/>
              </a:rPr>
              <a:t>all</a:t>
            </a:r>
            <a:r>
              <a:rPr lang="en-US" dirty="0">
                <a:latin typeface="Segoe UI" panose="020B0502040204020203" pitchFamily="34" charset="0"/>
                <a:cs typeface="Segoe UI" panose="020B0502040204020203" pitchFamily="34" charset="0"/>
              </a:rPr>
              <a:t> TRIM advertisements</a:t>
            </a:r>
          </a:p>
          <a:p>
            <a:pPr lvl="1">
              <a:defRPr/>
            </a:pPr>
            <a:r>
              <a:rPr lang="en-US" dirty="0">
                <a:latin typeface="Segoe UI" panose="020B0502040204020203" pitchFamily="34" charset="0"/>
                <a:cs typeface="Segoe UI" panose="020B0502040204020203" pitchFamily="34" charset="0"/>
              </a:rPr>
              <a:t>All TRIM forms </a:t>
            </a:r>
          </a:p>
          <a:p>
            <a:pPr lvl="1">
              <a:defRPr/>
            </a:pPr>
            <a:endParaRPr lang="en-US" dirty="0">
              <a:latin typeface="Segoe UI" panose="020B0502040204020203" pitchFamily="34" charset="0"/>
              <a:cs typeface="Segoe UI" panose="020B0502040204020203" pitchFamily="34" charset="0"/>
            </a:endParaRPr>
          </a:p>
          <a:p>
            <a:pPr marL="0" indent="0">
              <a:buNone/>
              <a:defRPr/>
            </a:pPr>
            <a:endParaRPr lang="en-US" sz="2400" dirty="0">
              <a:latin typeface="Segoe UI" panose="020B0502040204020203" pitchFamily="34" charset="0"/>
              <a:cs typeface="Segoe UI" panose="020B0502040204020203" pitchFamily="34" charset="0"/>
            </a:endParaRPr>
          </a:p>
          <a:p>
            <a:pPr marL="0" indent="0">
              <a:buNone/>
              <a:defRPr/>
            </a:pPr>
            <a:endParaRPr lang="en-US" sz="2400" dirty="0">
              <a:latin typeface="Segoe UI" panose="020B0502040204020203" pitchFamily="34" charset="0"/>
              <a:cs typeface="Segoe UI" panose="020B0502040204020203" pitchFamily="34" charset="0"/>
            </a:endParaRPr>
          </a:p>
          <a:p>
            <a:pPr marL="0" indent="0">
              <a:buNone/>
              <a:defRPr/>
            </a:pPr>
            <a:endParaRPr lang="en-US" sz="24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2655FF5F-A178-50A5-3BC8-38EFC8D0FB3C}"/>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A5D6C6A9-84AB-0467-9BE2-1A2DABC15FF4}"/>
              </a:ext>
            </a:extLst>
          </p:cNvPr>
          <p:cNvSpPr>
            <a:spLocks noGrp="1"/>
          </p:cNvSpPr>
          <p:nvPr>
            <p:ph type="sldNum" sz="quarter" idx="12"/>
          </p:nvPr>
        </p:nvSpPr>
        <p:spPr/>
        <p:txBody>
          <a:bodyPr/>
          <a:lstStyle/>
          <a:p>
            <a:pPr>
              <a:defRPr/>
            </a:pPr>
            <a:fld id="{3B1E2641-8B68-47D5-98D5-415E63705D18}" type="slidenum">
              <a:rPr lang="en-US" smtClean="0"/>
              <a:t>87</a:t>
            </a:fld>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75D053D3-9CE4-4961-9801-B5CECC937F01}"/>
              </a:ext>
            </a:extLst>
          </p:cNvPr>
          <p:cNvSpPr>
            <a:spLocks noGrp="1" noChangeArrowheads="1"/>
          </p:cNvSpPr>
          <p:nvPr>
            <p:ph type="title"/>
          </p:nvPr>
        </p:nvSpPr>
        <p:spPr>
          <a:xfrm>
            <a:off x="887896" y="876299"/>
            <a:ext cx="10507985" cy="1237595"/>
          </a:xfrm>
        </p:spPr>
        <p:txBody>
          <a:bodyPr/>
          <a:lstStyle/>
          <a:p>
            <a:pPr algn="ctr">
              <a:lnSpc>
                <a:spcPts val="3600"/>
              </a:lnSpc>
            </a:pPr>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Value Adjustment Board Information</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4" name="Rectangle 3">
            <a:extLst>
              <a:ext uri="{FF2B5EF4-FFF2-40B4-BE49-F238E27FC236}">
                <a16:creationId xmlns:a16="http://schemas.microsoft.com/office/drawing/2014/main" id="{600D674D-55F0-49D0-9AC2-7BDE1AD6BB13}"/>
              </a:ext>
            </a:extLst>
          </p:cNvPr>
          <p:cNvSpPr/>
          <p:nvPr/>
        </p:nvSpPr>
        <p:spPr>
          <a:xfrm>
            <a:off x="636104" y="2113894"/>
            <a:ext cx="9780105" cy="1981200"/>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The VAB has five members: </a:t>
            </a:r>
          </a:p>
          <a:p>
            <a:pPr marL="342900" indent="-342900">
              <a:buFont typeface="Arial" panose="020B0604020202020204" pitchFamily="34" charset="0"/>
              <a:buChar char="•"/>
            </a:pP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Two from the county’s board of county commissioners</a:t>
            </a:r>
          </a:p>
          <a:p>
            <a:pPr marL="342900" indent="-342900">
              <a:buFont typeface="Arial" panose="020B0604020202020204" pitchFamily="34" charset="0"/>
              <a:buChar char="•"/>
            </a:pP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One from the county’s school board</a:t>
            </a:r>
          </a:p>
          <a:p>
            <a:pPr marL="342900" indent="-342900">
              <a:buFont typeface="Arial" panose="020B0604020202020204" pitchFamily="34" charset="0"/>
              <a:buChar char="•"/>
            </a:pP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Two citizens</a:t>
            </a:r>
          </a:p>
        </p:txBody>
      </p:sp>
      <p:sp>
        <p:nvSpPr>
          <p:cNvPr id="5" name="Rectangle 4">
            <a:extLst>
              <a:ext uri="{FF2B5EF4-FFF2-40B4-BE49-F238E27FC236}">
                <a16:creationId xmlns:a16="http://schemas.microsoft.com/office/drawing/2014/main" id="{952F25D5-998D-42CE-BDC8-93F67F4C5C7A}"/>
              </a:ext>
            </a:extLst>
          </p:cNvPr>
          <p:cNvSpPr/>
          <p:nvPr/>
        </p:nvSpPr>
        <p:spPr>
          <a:xfrm>
            <a:off x="636105" y="4248805"/>
            <a:ext cx="9780104" cy="1981200"/>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The purpose of the VAB is to hear appeals regarding: </a:t>
            </a:r>
          </a:p>
          <a:p>
            <a:pPr marL="342900" indent="-342900">
              <a:buFont typeface="Arial" panose="020B0604020202020204" pitchFamily="34" charset="0"/>
              <a:buChar char="•"/>
            </a:pP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Property value assessments</a:t>
            </a:r>
          </a:p>
          <a:p>
            <a:pPr marL="342900" indent="-342900">
              <a:buFont typeface="Arial" panose="020B0604020202020204" pitchFamily="34" charset="0"/>
              <a:buChar char="•"/>
            </a:pP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Denied exemptions or classifications</a:t>
            </a:r>
          </a:p>
          <a:p>
            <a:pPr marL="342900" indent="-342900">
              <a:buFont typeface="Arial" panose="020B0604020202020204" pitchFamily="34" charset="0"/>
              <a:buChar char="•"/>
            </a:pP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Ad valorem tax deferrals, portability decisions, </a:t>
            </a:r>
            <a:b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b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and change of ownership or control</a:t>
            </a:r>
          </a:p>
        </p:txBody>
      </p:sp>
      <p:pic>
        <p:nvPicPr>
          <p:cNvPr id="3" name="Picture 2">
            <a:extLst>
              <a:ext uri="{FF2B5EF4-FFF2-40B4-BE49-F238E27FC236}">
                <a16:creationId xmlns:a16="http://schemas.microsoft.com/office/drawing/2014/main" id="{3FB6D30F-72E8-DFCA-D010-2CC1926320B4}"/>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A5AFDCAC-6061-9994-D124-61FF0F58287D}"/>
              </a:ext>
            </a:extLst>
          </p:cNvPr>
          <p:cNvSpPr>
            <a:spLocks noGrp="1"/>
          </p:cNvSpPr>
          <p:nvPr>
            <p:ph type="sldNum" sz="quarter" idx="12"/>
          </p:nvPr>
        </p:nvSpPr>
        <p:spPr/>
        <p:txBody>
          <a:bodyPr/>
          <a:lstStyle/>
          <a:p>
            <a:pPr>
              <a:defRPr/>
            </a:pPr>
            <a:fld id="{B8190146-6B94-4DD3-ABD1-8A9DB2995F44}" type="slidenum">
              <a:rPr lang="en-US" smtClean="0"/>
              <a:pPr>
                <a:defRPr/>
              </a:pPr>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4191CF-CB1D-44A9-A41E-D033048E991A}"/>
              </a:ext>
            </a:extLst>
          </p:cNvPr>
          <p:cNvSpPr/>
          <p:nvPr/>
        </p:nvSpPr>
        <p:spPr>
          <a:xfrm>
            <a:off x="1036704" y="2445213"/>
            <a:ext cx="10071653" cy="1285461"/>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The </a:t>
            </a:r>
            <a:r>
              <a:rPr lang="en-US" sz="2400" dirty="0">
                <a:solidFill>
                  <a:schemeClr val="tx1"/>
                </a:solidFill>
                <a:latin typeface="Segoe UI" panose="020B0502040204020203" pitchFamily="34" charset="0"/>
                <a:cs typeface="Segoe UI" panose="020B0502040204020203" pitchFamily="34" charset="0"/>
              </a:rPr>
              <a:t>VAB meets </a:t>
            </a:r>
            <a:r>
              <a:rPr lang="en-US" sz="2400" b="1" dirty="0">
                <a:solidFill>
                  <a:schemeClr val="tx1"/>
                </a:solidFill>
                <a:latin typeface="Segoe UI" panose="020B0502040204020203" pitchFamily="34" charset="0"/>
                <a:cs typeface="Segoe UI" panose="020B0502040204020203" pitchFamily="34" charset="0"/>
              </a:rPr>
              <a:t>30 – 60 days </a:t>
            </a:r>
            <a:r>
              <a:rPr lang="en-US" sz="2400" dirty="0">
                <a:solidFill>
                  <a:schemeClr val="tx1"/>
                </a:solidFill>
                <a:latin typeface="Segoe UI" panose="020B0502040204020203" pitchFamily="34" charset="0"/>
                <a:cs typeface="Segoe UI" panose="020B0502040204020203" pitchFamily="34" charset="0"/>
              </a:rPr>
              <a:t>after mailing of the TRIM notice.</a:t>
            </a:r>
          </a:p>
        </p:txBody>
      </p:sp>
      <p:sp>
        <p:nvSpPr>
          <p:cNvPr id="5" name="Rectangle 4">
            <a:extLst>
              <a:ext uri="{FF2B5EF4-FFF2-40B4-BE49-F238E27FC236}">
                <a16:creationId xmlns:a16="http://schemas.microsoft.com/office/drawing/2014/main" id="{555CF73D-F888-4C63-9296-2CDA9588E0CF}"/>
              </a:ext>
            </a:extLst>
          </p:cNvPr>
          <p:cNvSpPr/>
          <p:nvPr/>
        </p:nvSpPr>
        <p:spPr>
          <a:xfrm>
            <a:off x="1036704" y="3983496"/>
            <a:ext cx="10071653" cy="1285461"/>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The </a:t>
            </a:r>
            <a:r>
              <a:rPr lang="en-US" sz="2400" dirty="0">
                <a:solidFill>
                  <a:schemeClr val="tx1"/>
                </a:solidFill>
                <a:latin typeface="Segoe UI" panose="020B0502040204020203" pitchFamily="34" charset="0"/>
                <a:cs typeface="Segoe UI" panose="020B0502040204020203" pitchFamily="34" charset="0"/>
              </a:rPr>
              <a:t>VAB remains in session from day to day until the board has heard all petitions, complaints, appeals, and disputes.</a:t>
            </a:r>
          </a:p>
        </p:txBody>
      </p:sp>
      <p:sp>
        <p:nvSpPr>
          <p:cNvPr id="7" name="Title 1">
            <a:extLst>
              <a:ext uri="{FF2B5EF4-FFF2-40B4-BE49-F238E27FC236}">
                <a16:creationId xmlns:a16="http://schemas.microsoft.com/office/drawing/2014/main" id="{3B458C2B-7641-DD38-D4B1-44433BA92EFD}"/>
              </a:ext>
            </a:extLst>
          </p:cNvPr>
          <p:cNvSpPr>
            <a:spLocks noGrp="1" noChangeArrowheads="1"/>
          </p:cNvSpPr>
          <p:nvPr>
            <p:ph type="title"/>
          </p:nvPr>
        </p:nvSpPr>
        <p:spPr>
          <a:xfrm>
            <a:off x="887896" y="876299"/>
            <a:ext cx="10507985" cy="1237595"/>
          </a:xfrm>
        </p:spPr>
        <p:txBody>
          <a:bodyPr/>
          <a:lstStyle/>
          <a:p>
            <a:pPr algn="ctr">
              <a:lnSpc>
                <a:spcPts val="3600"/>
              </a:lnSpc>
            </a:pPr>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TRIM </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Value Adjustment Board Information</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pic>
        <p:nvPicPr>
          <p:cNvPr id="8" name="Picture 7">
            <a:extLst>
              <a:ext uri="{FF2B5EF4-FFF2-40B4-BE49-F238E27FC236}">
                <a16:creationId xmlns:a16="http://schemas.microsoft.com/office/drawing/2014/main" id="{E5009DE7-ABD2-1C8C-5F09-4EFF38B9FC0F}"/>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3A0081B2-F515-847E-D374-D83763141DCC}"/>
              </a:ext>
            </a:extLst>
          </p:cNvPr>
          <p:cNvSpPr>
            <a:spLocks noGrp="1"/>
          </p:cNvSpPr>
          <p:nvPr>
            <p:ph type="sldNum" sz="quarter" idx="12"/>
          </p:nvPr>
        </p:nvSpPr>
        <p:spPr/>
        <p:txBody>
          <a:bodyPr/>
          <a:lstStyle/>
          <a:p>
            <a:pPr>
              <a:defRPr/>
            </a:pPr>
            <a:fld id="{B8190146-6B94-4DD3-ABD1-8A9DB2995F44}" type="slidenum">
              <a:rPr lang="en-US" smtClean="0"/>
              <a:pPr>
                <a:defRPr/>
              </a:pPr>
              <a:t>89</a:t>
            </a:fld>
            <a:endParaRPr lang="en-US"/>
          </a:p>
        </p:txBody>
      </p:sp>
    </p:spTree>
    <p:extLst>
      <p:ext uri="{BB962C8B-B14F-4D97-AF65-F5344CB8AC3E}">
        <p14:creationId xmlns:p14="http://schemas.microsoft.com/office/powerpoint/2010/main" val="1585641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BC3B04-7B29-42D3-B1B0-FB77ECBDA326}"/>
              </a:ext>
            </a:extLst>
          </p:cNvPr>
          <p:cNvSpPr/>
          <p:nvPr/>
        </p:nvSpPr>
        <p:spPr>
          <a:xfrm>
            <a:off x="9533449" y="5486400"/>
            <a:ext cx="820227" cy="1131234"/>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2" name="Content Placeholder 2">
            <a:extLst>
              <a:ext uri="{FF2B5EF4-FFF2-40B4-BE49-F238E27FC236}">
                <a16:creationId xmlns:a16="http://schemas.microsoft.com/office/drawing/2014/main" id="{33F0ECE3-082C-40BF-B1EE-C5564A319DD3}"/>
              </a:ext>
            </a:extLst>
          </p:cNvPr>
          <p:cNvSpPr>
            <a:spLocks noGrp="1"/>
          </p:cNvSpPr>
          <p:nvPr>
            <p:ph idx="1"/>
          </p:nvPr>
        </p:nvSpPr>
        <p:spPr>
          <a:xfrm>
            <a:off x="305931" y="2312894"/>
            <a:ext cx="11295017" cy="3328568"/>
          </a:xfrm>
        </p:spPr>
        <p:txBody>
          <a:bodyPr rtlCol="0">
            <a:normAutofit/>
          </a:bodyPr>
          <a:lstStyle/>
          <a:p>
            <a:pPr marL="109728" indent="0">
              <a:lnSpc>
                <a:spcPct val="100000"/>
              </a:lnSpc>
              <a:spcAft>
                <a:spcPts val="1200"/>
              </a:spcAft>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PA should mail the </a:t>
            </a:r>
            <a:r>
              <a:rPr lang="en-US" sz="2400" i="1" dirty="0">
                <a:latin typeface="Segoe UI" panose="020B0502040204020203" pitchFamily="34" charset="0"/>
                <a:ea typeface="Open Sans Semibold" panose="020B0706030804020204" pitchFamily="34" charset="0"/>
                <a:cs typeface="Segoe UI" panose="020B0502040204020203" pitchFamily="34" charset="0"/>
              </a:rPr>
              <a:t>Notice of Proposed Property Taxes </a:t>
            </a:r>
            <a:r>
              <a:rPr lang="en-US" sz="2400" dirty="0">
                <a:latin typeface="Segoe UI" panose="020B0502040204020203" pitchFamily="34" charset="0"/>
                <a:ea typeface="Open Sans Semibold" panose="020B0706030804020204" pitchFamily="34" charset="0"/>
                <a:cs typeface="Segoe UI" panose="020B0502040204020203" pitchFamily="34" charset="0"/>
              </a:rPr>
              <a:t>(TRIM notice) no later than </a:t>
            </a:r>
            <a:r>
              <a:rPr lang="en-US" sz="2400" b="1" dirty="0">
                <a:latin typeface="Segoe UI" panose="020B0502040204020203" pitchFamily="34" charset="0"/>
                <a:ea typeface="Open Sans Semibold" panose="020B0706030804020204" pitchFamily="34" charset="0"/>
                <a:cs typeface="Segoe UI" panose="020B0502040204020203" pitchFamily="34" charset="0"/>
              </a:rPr>
              <a:t>55 days </a:t>
            </a:r>
            <a:r>
              <a:rPr lang="en-US" sz="2400" dirty="0">
                <a:latin typeface="Segoe UI" panose="020B0502040204020203" pitchFamily="34" charset="0"/>
                <a:ea typeface="Open Sans Semibold" panose="020B0706030804020204" pitchFamily="34" charset="0"/>
                <a:cs typeface="Segoe UI" panose="020B0502040204020203" pitchFamily="34" charset="0"/>
              </a:rPr>
              <a:t>after certification of value.</a:t>
            </a:r>
          </a:p>
          <a:p>
            <a:pPr marL="109728" indent="0">
              <a:lnSpc>
                <a:spcPct val="100000"/>
              </a:lnSpc>
              <a:spcAft>
                <a:spcPts val="1200"/>
              </a:spcAft>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If the Department issues a review notice, the PA cannot send the TRIM notice until the Department of Revenue (Department) has approved the assessment roll.</a:t>
            </a:r>
          </a:p>
          <a:p>
            <a:pPr marL="109728" indent="0">
              <a:buNone/>
              <a:defRPr/>
            </a:pPr>
            <a:endParaRPr lang="en-US" sz="2400" dirty="0">
              <a:latin typeface="Segoe UI" panose="020B0502040204020203" pitchFamily="34" charset="0"/>
              <a:ea typeface="Open Sans Semibold" panose="020B0706030804020204" pitchFamily="34" charset="0"/>
              <a:cs typeface="Segoe UI" panose="020B0502040204020203" pitchFamily="34" charset="0"/>
            </a:endParaRPr>
          </a:p>
        </p:txBody>
      </p:sp>
      <p:sp>
        <p:nvSpPr>
          <p:cNvPr id="13" name="Title 1">
            <a:extLst>
              <a:ext uri="{FF2B5EF4-FFF2-40B4-BE49-F238E27FC236}">
                <a16:creationId xmlns:a16="http://schemas.microsoft.com/office/drawing/2014/main" id="{7BD0476A-80F0-4528-9CCB-EA6D0E1C39E7}"/>
              </a:ext>
            </a:extLst>
          </p:cNvPr>
          <p:cNvSpPr>
            <a:spLocks noGrp="1"/>
          </p:cNvSpPr>
          <p:nvPr>
            <p:ph type="title"/>
          </p:nvPr>
        </p:nvSpPr>
        <p:spPr>
          <a:xfrm>
            <a:off x="0" y="742973"/>
            <a:ext cx="12192000" cy="1169905"/>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br>
              <a:rPr lang="en-US" altLang="en-US" sz="3600" b="1" dirty="0">
                <a:solidFill>
                  <a:srgbClr val="002060"/>
                </a:solidFill>
                <a:latin typeface="Segoe UI" panose="020B0502040204020203" pitchFamily="34" charset="0"/>
                <a:cs typeface="Segoe UI" panose="020B0502040204020203" pitchFamily="34" charset="0"/>
              </a:rPr>
            </a:br>
            <a:r>
              <a:rPr lang="en-US" altLang="en-US" sz="3600" dirty="0">
                <a:solidFill>
                  <a:srgbClr val="002060"/>
                </a:solidFill>
                <a:latin typeface="Segoe UI" panose="020B0502040204020203" pitchFamily="34" charset="0"/>
                <a:cs typeface="Segoe UI" panose="020B0502040204020203" pitchFamily="34" charset="0"/>
              </a:rPr>
              <a:t>Day 55 = August 24 </a:t>
            </a:r>
          </a:p>
        </p:txBody>
      </p:sp>
      <p:grpSp>
        <p:nvGrpSpPr>
          <p:cNvPr id="14" name="Group 13">
            <a:extLst>
              <a:ext uri="{FF2B5EF4-FFF2-40B4-BE49-F238E27FC236}">
                <a16:creationId xmlns:a16="http://schemas.microsoft.com/office/drawing/2014/main" id="{52ABEC9D-1373-402F-8BDA-A5E7DDB7FA13}"/>
              </a:ext>
            </a:extLst>
          </p:cNvPr>
          <p:cNvGrpSpPr/>
          <p:nvPr/>
        </p:nvGrpSpPr>
        <p:grpSpPr>
          <a:xfrm>
            <a:off x="305931" y="5017359"/>
            <a:ext cx="11580138" cy="741459"/>
            <a:chOff x="1139799" y="4113552"/>
            <a:chExt cx="6478014" cy="458448"/>
          </a:xfrm>
        </p:grpSpPr>
        <p:sp>
          <p:nvSpPr>
            <p:cNvPr id="15" name="Rectangle 14">
              <a:extLst>
                <a:ext uri="{FF2B5EF4-FFF2-40B4-BE49-F238E27FC236}">
                  <a16:creationId xmlns:a16="http://schemas.microsoft.com/office/drawing/2014/main" id="{2C92F257-E800-4037-8116-5B2943231BD7}"/>
                </a:ext>
              </a:extLst>
            </p:cNvPr>
            <p:cNvSpPr/>
            <p:nvPr/>
          </p:nvSpPr>
          <p:spPr>
            <a:xfrm>
              <a:off x="1720232"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Feb</a:t>
              </a:r>
              <a:endParaRPr lang="en-US"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16" name="Rectangle 15">
              <a:extLst>
                <a:ext uri="{FF2B5EF4-FFF2-40B4-BE49-F238E27FC236}">
                  <a16:creationId xmlns:a16="http://schemas.microsoft.com/office/drawing/2014/main" id="{89B91A7E-927A-47CC-A839-E7DCAFAF2C23}"/>
                </a:ext>
              </a:extLst>
            </p:cNvPr>
            <p:cNvSpPr/>
            <p:nvPr/>
          </p:nvSpPr>
          <p:spPr>
            <a:xfrm>
              <a:off x="2257228"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Mar</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7C8E55B8-7E6A-45E8-8EF0-2CB4C75E29F0}"/>
                </a:ext>
              </a:extLst>
            </p:cNvPr>
            <p:cNvSpPr/>
            <p:nvPr/>
          </p:nvSpPr>
          <p:spPr>
            <a:xfrm>
              <a:off x="2794224"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Apr</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A0CF3621-BE5B-47EE-B703-7C785BD68A3E}"/>
                </a:ext>
              </a:extLst>
            </p:cNvPr>
            <p:cNvSpPr/>
            <p:nvPr/>
          </p:nvSpPr>
          <p:spPr>
            <a:xfrm>
              <a:off x="3331220" y="4114800"/>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May</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4F61B02-9304-434C-87FF-BE2C14128367}"/>
                </a:ext>
              </a:extLst>
            </p:cNvPr>
            <p:cNvSpPr/>
            <p:nvPr/>
          </p:nvSpPr>
          <p:spPr>
            <a:xfrm>
              <a:off x="3868216"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Jun</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4468A99-93D3-4BBF-B372-5082CDCC7BCF}"/>
                </a:ext>
              </a:extLst>
            </p:cNvPr>
            <p:cNvSpPr/>
            <p:nvPr/>
          </p:nvSpPr>
          <p:spPr>
            <a:xfrm>
              <a:off x="4405212"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Jul</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D8697E3-931C-4832-B16A-45EB119308AE}"/>
                </a:ext>
              </a:extLst>
            </p:cNvPr>
            <p:cNvSpPr/>
            <p:nvPr/>
          </p:nvSpPr>
          <p:spPr>
            <a:xfrm>
              <a:off x="4942208"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Aug</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02FD909-01EB-43C2-A70B-26C321782EC6}"/>
                </a:ext>
              </a:extLst>
            </p:cNvPr>
            <p:cNvSpPr/>
            <p:nvPr/>
          </p:nvSpPr>
          <p:spPr>
            <a:xfrm>
              <a:off x="5479204"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Sep</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FF11F6D-1638-45E5-A0BB-D9A7DE25B95C}"/>
                </a:ext>
              </a:extLst>
            </p:cNvPr>
            <p:cNvSpPr/>
            <p:nvPr/>
          </p:nvSpPr>
          <p:spPr>
            <a:xfrm>
              <a:off x="6016200"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Oct</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9A0E3ABC-5E1F-4757-A237-8B5F0D22A438}"/>
                </a:ext>
              </a:extLst>
            </p:cNvPr>
            <p:cNvSpPr/>
            <p:nvPr/>
          </p:nvSpPr>
          <p:spPr>
            <a:xfrm>
              <a:off x="6553200" y="4113552"/>
              <a:ext cx="4572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Nov</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25" name="Arrow: Chevron 24">
              <a:extLst>
                <a:ext uri="{FF2B5EF4-FFF2-40B4-BE49-F238E27FC236}">
                  <a16:creationId xmlns:a16="http://schemas.microsoft.com/office/drawing/2014/main" id="{FAA1A071-5645-47F3-A9BB-7C523BC36729}"/>
                </a:ext>
              </a:extLst>
            </p:cNvPr>
            <p:cNvSpPr/>
            <p:nvPr/>
          </p:nvSpPr>
          <p:spPr>
            <a:xfrm>
              <a:off x="7010400" y="4113552"/>
              <a:ext cx="607413" cy="457200"/>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Dec</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4D1C90A6-27D4-44B1-8526-5E4ECE96C22C}"/>
                </a:ext>
              </a:extLst>
            </p:cNvPr>
            <p:cNvSpPr/>
            <p:nvPr/>
          </p:nvSpPr>
          <p:spPr>
            <a:xfrm>
              <a:off x="7013035" y="4113552"/>
              <a:ext cx="77165" cy="457200"/>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27" name="Arrow: Chevron 26">
              <a:extLst>
                <a:ext uri="{FF2B5EF4-FFF2-40B4-BE49-F238E27FC236}">
                  <a16:creationId xmlns:a16="http://schemas.microsoft.com/office/drawing/2014/main" id="{2D005BE9-E62F-453A-B20F-D9FACA31A3D4}"/>
                </a:ext>
              </a:extLst>
            </p:cNvPr>
            <p:cNvSpPr/>
            <p:nvPr/>
          </p:nvSpPr>
          <p:spPr>
            <a:xfrm>
              <a:off x="1139799" y="4113552"/>
              <a:ext cx="607413" cy="457200"/>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rPr>
                <a:t>Jan</a:t>
              </a:r>
              <a:endParaRPr lang="en-US" b="1" dirty="0">
                <a:solidFill>
                  <a:schemeClr val="tx1"/>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28" name="Rectangle 27">
              <a:extLst>
                <a:ext uri="{FF2B5EF4-FFF2-40B4-BE49-F238E27FC236}">
                  <a16:creationId xmlns:a16="http://schemas.microsoft.com/office/drawing/2014/main" id="{939C799B-C619-4E5B-B3BB-AED87D92D0B7}"/>
                </a:ext>
              </a:extLst>
            </p:cNvPr>
            <p:cNvSpPr/>
            <p:nvPr/>
          </p:nvSpPr>
          <p:spPr>
            <a:xfrm>
              <a:off x="1637266" y="4113552"/>
              <a:ext cx="80780" cy="457200"/>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5AE0CD9D-AC33-4497-B277-4ABE421ED243}"/>
              </a:ext>
            </a:extLst>
          </p:cNvPr>
          <p:cNvGrpSpPr/>
          <p:nvPr/>
        </p:nvGrpSpPr>
        <p:grpSpPr>
          <a:xfrm>
            <a:off x="7365776" y="4445064"/>
            <a:ext cx="677255" cy="677255"/>
            <a:chOff x="3788628" y="3790595"/>
            <a:chExt cx="677255" cy="677255"/>
          </a:xfrm>
        </p:grpSpPr>
        <p:pic>
          <p:nvPicPr>
            <p:cNvPr id="32" name="Picture 31" descr="Icon&#10;&#10;Description automatically generated">
              <a:extLst>
                <a:ext uri="{FF2B5EF4-FFF2-40B4-BE49-F238E27FC236}">
                  <a16:creationId xmlns:a16="http://schemas.microsoft.com/office/drawing/2014/main" id="{30C28B27-096E-47E1-A76B-0B5787A0B28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88628" y="3790595"/>
              <a:ext cx="677255" cy="677255"/>
            </a:xfrm>
            <a:prstGeom prst="rect">
              <a:avLst/>
            </a:prstGeom>
            <a:effectLst>
              <a:outerShdw blurRad="50800" dist="38100" dir="8100000" algn="tr" rotWithShape="0">
                <a:prstClr val="black">
                  <a:alpha val="40000"/>
                </a:prstClr>
              </a:outerShdw>
            </a:effectLst>
          </p:spPr>
        </p:pic>
        <p:sp>
          <p:nvSpPr>
            <p:cNvPr id="33" name="Oval 32">
              <a:extLst>
                <a:ext uri="{FF2B5EF4-FFF2-40B4-BE49-F238E27FC236}">
                  <a16:creationId xmlns:a16="http://schemas.microsoft.com/office/drawing/2014/main" id="{79072F96-BA5A-4730-932D-8E86B44E77AD}"/>
                </a:ext>
              </a:extLst>
            </p:cNvPr>
            <p:cNvSpPr/>
            <p:nvPr/>
          </p:nvSpPr>
          <p:spPr>
            <a:xfrm>
              <a:off x="4012955" y="3927877"/>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34" name="TextBox 33">
              <a:extLst>
                <a:ext uri="{FF2B5EF4-FFF2-40B4-BE49-F238E27FC236}">
                  <a16:creationId xmlns:a16="http://schemas.microsoft.com/office/drawing/2014/main" id="{375EE721-4E2A-4F55-807F-567F0F20395D}"/>
                </a:ext>
              </a:extLst>
            </p:cNvPr>
            <p:cNvSpPr txBox="1"/>
            <p:nvPr/>
          </p:nvSpPr>
          <p:spPr>
            <a:xfrm>
              <a:off x="3916710" y="3872900"/>
              <a:ext cx="504120" cy="338554"/>
            </a:xfrm>
            <a:prstGeom prst="rect">
              <a:avLst/>
            </a:prstGeom>
            <a:noFill/>
          </p:spPr>
          <p:txBody>
            <a:bodyPr wrap="square" rtlCol="0">
              <a:spAutoFit/>
            </a:bodyPr>
            <a:lstStyle/>
            <a:p>
              <a:r>
                <a:rPr lang="en-US" sz="1600" b="1" dirty="0">
                  <a:solidFill>
                    <a:srgbClr val="FFFFFF"/>
                  </a:solidFill>
                  <a:latin typeface="Segoe UI" panose="020B0502040204020203" pitchFamily="34" charset="0"/>
                  <a:cs typeface="Segoe UI" panose="020B0502040204020203" pitchFamily="34" charset="0"/>
                </a:rPr>
                <a:t>24</a:t>
              </a:r>
            </a:p>
          </p:txBody>
        </p:sp>
      </p:grpSp>
      <p:sp>
        <p:nvSpPr>
          <p:cNvPr id="31" name="TextBox 30">
            <a:extLst>
              <a:ext uri="{FF2B5EF4-FFF2-40B4-BE49-F238E27FC236}">
                <a16:creationId xmlns:a16="http://schemas.microsoft.com/office/drawing/2014/main" id="{D92B2AE6-2CF9-46DD-9C46-E6D1FC5A20E6}"/>
              </a:ext>
            </a:extLst>
          </p:cNvPr>
          <p:cNvSpPr txBox="1"/>
          <p:nvPr/>
        </p:nvSpPr>
        <p:spPr>
          <a:xfrm>
            <a:off x="7103141" y="5831746"/>
            <a:ext cx="990600" cy="369332"/>
          </a:xfrm>
          <a:prstGeom prst="rect">
            <a:avLst/>
          </a:prstGeom>
          <a:noFill/>
        </p:spPr>
        <p:txBody>
          <a:bodyPr wrap="square" rtlCol="0">
            <a:spAutoFit/>
          </a:bodyPr>
          <a:lstStyle/>
          <a:p>
            <a:r>
              <a:rPr lang="en-US" b="1" dirty="0">
                <a:latin typeface="Segoe UI" panose="020B0502040204020203" pitchFamily="34" charset="0"/>
                <a:cs typeface="Segoe UI" panose="020B0502040204020203" pitchFamily="34" charset="0"/>
              </a:rPr>
              <a:t>Day 55</a:t>
            </a:r>
          </a:p>
        </p:txBody>
      </p:sp>
      <p:sp>
        <p:nvSpPr>
          <p:cNvPr id="2" name="Slide Number Placeholder 1">
            <a:extLst>
              <a:ext uri="{FF2B5EF4-FFF2-40B4-BE49-F238E27FC236}">
                <a16:creationId xmlns:a16="http://schemas.microsoft.com/office/drawing/2014/main" id="{78AF82DE-F134-2CFE-EB98-A7DB3657AD07}"/>
              </a:ext>
            </a:extLst>
          </p:cNvPr>
          <p:cNvSpPr>
            <a:spLocks noGrp="1"/>
          </p:cNvSpPr>
          <p:nvPr>
            <p:ph type="sldNum" sz="quarter" idx="12"/>
          </p:nvPr>
        </p:nvSpPr>
        <p:spPr/>
        <p:txBody>
          <a:bodyPr/>
          <a:lstStyle/>
          <a:p>
            <a:pPr>
              <a:defRPr/>
            </a:pPr>
            <a:fld id="{B8190146-6B94-4DD3-ABD1-8A9DB2995F44}" type="slidenum">
              <a:rPr lang="en-US" smtClean="0"/>
              <a:pPr>
                <a:defRPr/>
              </a:pPr>
              <a:t>9</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83349FB5-E834-409A-8298-7B3A1731EB64}"/>
              </a:ext>
            </a:extLst>
          </p:cNvPr>
          <p:cNvSpPr>
            <a:spLocks noGrp="1" noChangeArrowheads="1"/>
          </p:cNvSpPr>
          <p:nvPr>
            <p:ph type="title"/>
          </p:nvPr>
        </p:nvSpPr>
        <p:spPr>
          <a:xfrm>
            <a:off x="543338" y="1090088"/>
            <a:ext cx="5896624" cy="1494183"/>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Final Taxable Value</a:t>
            </a:r>
            <a:b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br>
            <a:r>
              <a:rPr lang="en-US" altLang="en-US" sz="3600" dirty="0">
                <a:solidFill>
                  <a:srgbClr val="002060"/>
                </a:solidFill>
                <a:latin typeface="Segoe UI" panose="020B0502040204020203" pitchFamily="34" charset="0"/>
                <a:ea typeface="Open Sans Semibold" pitchFamily="2" charset="0"/>
                <a:cs typeface="Segoe UI" panose="020B0502040204020203" pitchFamily="34" charset="0"/>
              </a:rPr>
              <a:t>Forms</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pic>
        <p:nvPicPr>
          <p:cNvPr id="6" name="Picture 2">
            <a:extLst>
              <a:ext uri="{FF2B5EF4-FFF2-40B4-BE49-F238E27FC236}">
                <a16:creationId xmlns:a16="http://schemas.microsoft.com/office/drawing/2014/main" id="{322D26AC-96FC-4BA3-BB6B-C212F3C40E07}"/>
              </a:ext>
            </a:extLst>
          </p:cNvPr>
          <p:cNvPicPr>
            <a:picLocks noChangeAspect="1" noChangeArrowheads="1"/>
          </p:cNvPicPr>
          <p:nvPr/>
        </p:nvPicPr>
        <p:blipFill>
          <a:blip r:embed="rId3" cstate="print"/>
          <a:stretch>
            <a:fillRect/>
          </a:stretch>
        </p:blipFill>
        <p:spPr bwMode="auto">
          <a:xfrm rot="414336">
            <a:off x="6494522" y="356277"/>
            <a:ext cx="4748754" cy="6145446"/>
          </a:xfrm>
          <a:prstGeom prst="rect">
            <a:avLst/>
          </a:prstGeom>
          <a:noFill/>
          <a:ln>
            <a:solidFill>
              <a:schemeClr val="tx1"/>
            </a:solidFill>
          </a:ln>
          <a:effectLst>
            <a:glow rad="76200">
              <a:srgbClr val="DBF5F9">
                <a:alpha val="40000"/>
              </a:srgbClr>
            </a:glow>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C6D71743-4C74-4DCB-AE1E-A667051D4F9B}"/>
              </a:ext>
            </a:extLst>
          </p:cNvPr>
          <p:cNvSpPr/>
          <p:nvPr/>
        </p:nvSpPr>
        <p:spPr>
          <a:xfrm>
            <a:off x="543339" y="2656676"/>
            <a:ext cx="5552661" cy="1399840"/>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i="1"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Certification </a:t>
            </a:r>
            <a:r>
              <a:rPr lang="en-US" sz="2400" i="1" dirty="0">
                <a:solidFill>
                  <a:schemeClr val="tx1"/>
                </a:solidFill>
                <a:latin typeface="Segoe UI" panose="020B0502040204020203" pitchFamily="34" charset="0"/>
                <a:cs typeface="Segoe UI" panose="020B0502040204020203" pitchFamily="34" charset="0"/>
              </a:rPr>
              <a:t>of Final Taxable Value </a:t>
            </a:r>
            <a:br>
              <a:rPr lang="en-US" sz="2400" i="1" dirty="0">
                <a:solidFill>
                  <a:schemeClr val="tx1"/>
                </a:solidFill>
                <a:latin typeface="Segoe UI" panose="020B0502040204020203" pitchFamily="34" charset="0"/>
                <a:cs typeface="Segoe UI" panose="020B0502040204020203" pitchFamily="34" charset="0"/>
              </a:rPr>
            </a:br>
            <a:r>
              <a:rPr lang="en-US" sz="2400" dirty="0">
                <a:solidFill>
                  <a:schemeClr val="tx1"/>
                </a:solidFill>
                <a:latin typeface="Segoe UI" panose="020B0502040204020203" pitchFamily="34" charset="0"/>
                <a:cs typeface="Segoe UI" panose="020B0502040204020203" pitchFamily="34" charset="0"/>
              </a:rPr>
              <a:t>(Form DR-422)</a:t>
            </a:r>
          </a:p>
        </p:txBody>
      </p:sp>
      <p:sp>
        <p:nvSpPr>
          <p:cNvPr id="5" name="Rectangle 4">
            <a:extLst>
              <a:ext uri="{FF2B5EF4-FFF2-40B4-BE49-F238E27FC236}">
                <a16:creationId xmlns:a16="http://schemas.microsoft.com/office/drawing/2014/main" id="{7FC0469F-B243-4C0A-9108-55A050E6669D}"/>
              </a:ext>
            </a:extLst>
          </p:cNvPr>
          <p:cNvSpPr/>
          <p:nvPr/>
        </p:nvSpPr>
        <p:spPr>
          <a:xfrm>
            <a:off x="543339" y="4201325"/>
            <a:ext cx="5552661" cy="1636258"/>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i="1" dirty="0">
                <a:solidFill>
                  <a:schemeClr val="tx1"/>
                </a:solidFill>
                <a:latin typeface="Segoe UI" panose="020B0502040204020203" pitchFamily="34" charset="0"/>
                <a:ea typeface="Open Sans Semibold" panose="020B0706030804020204" pitchFamily="34" charset="0"/>
                <a:cs typeface="Segoe UI" panose="020B0502040204020203" pitchFamily="34" charset="0"/>
              </a:rPr>
              <a:t>Certification </a:t>
            </a:r>
            <a:r>
              <a:rPr lang="en-US" sz="2400" i="1" dirty="0">
                <a:solidFill>
                  <a:schemeClr val="tx1"/>
                </a:solidFill>
                <a:latin typeface="Segoe UI" panose="020B0502040204020203" pitchFamily="34" charset="0"/>
                <a:cs typeface="Segoe UI" panose="020B0502040204020203" pitchFamily="34" charset="0"/>
              </a:rPr>
              <a:t>of Final Voted Debt Millage </a:t>
            </a:r>
            <a:r>
              <a:rPr lang="en-US" sz="2400" dirty="0">
                <a:solidFill>
                  <a:schemeClr val="tx1"/>
                </a:solidFill>
                <a:latin typeface="Segoe UI" panose="020B0502040204020203" pitchFamily="34" charset="0"/>
                <a:cs typeface="Segoe UI" panose="020B0502040204020203" pitchFamily="34" charset="0"/>
              </a:rPr>
              <a:t>(Form DR-422DEBT)</a:t>
            </a:r>
          </a:p>
        </p:txBody>
      </p:sp>
      <p:pic>
        <p:nvPicPr>
          <p:cNvPr id="3" name="Picture 2">
            <a:extLst>
              <a:ext uri="{FF2B5EF4-FFF2-40B4-BE49-F238E27FC236}">
                <a16:creationId xmlns:a16="http://schemas.microsoft.com/office/drawing/2014/main" id="{E3752C30-312F-4F71-DBF0-AC2598896DEA}"/>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5E3E7A6D-A045-E077-0D4B-9BA73E761E84}"/>
              </a:ext>
            </a:extLst>
          </p:cNvPr>
          <p:cNvSpPr>
            <a:spLocks noGrp="1"/>
          </p:cNvSpPr>
          <p:nvPr>
            <p:ph type="sldNum" sz="quarter" idx="12"/>
          </p:nvPr>
        </p:nvSpPr>
        <p:spPr/>
        <p:txBody>
          <a:bodyPr/>
          <a:lstStyle/>
          <a:p>
            <a:pPr>
              <a:defRPr/>
            </a:pPr>
            <a:fld id="{B8190146-6B94-4DD3-ABD1-8A9DB2995F44}" type="slidenum">
              <a:rPr lang="en-US" smtClean="0"/>
              <a:pPr>
                <a:defRPr/>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B742-3A11-458F-BB16-82EA85CB3485}"/>
              </a:ext>
            </a:extLst>
          </p:cNvPr>
          <p:cNvSpPr>
            <a:spLocks noGrp="1"/>
          </p:cNvSpPr>
          <p:nvPr>
            <p:ph type="title"/>
          </p:nvPr>
        </p:nvSpPr>
        <p:spPr>
          <a:xfrm>
            <a:off x="-64477" y="1479374"/>
            <a:ext cx="6050238" cy="2328352"/>
          </a:xfrm>
        </p:spPr>
        <p:txBody>
          <a:bodyPr rtlCol="0">
            <a:no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Certification of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Final Taxable Value</a:t>
            </a: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DR-422)</a:t>
            </a:r>
            <a:endPar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182275" name="Picture 2">
            <a:extLst>
              <a:ext uri="{FF2B5EF4-FFF2-40B4-BE49-F238E27FC236}">
                <a16:creationId xmlns:a16="http://schemas.microsoft.com/office/drawing/2014/main" id="{4A10E67B-16B7-4B5D-BFB0-D7EA4082C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6669">
            <a:off x="5840539" y="348987"/>
            <a:ext cx="5154932" cy="6357070"/>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890C1DC-E403-47D3-6288-50D58FDF17F5}"/>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F9D7B807-96B1-5ED5-0659-C63AFEF10D7C}"/>
              </a:ext>
            </a:extLst>
          </p:cNvPr>
          <p:cNvSpPr>
            <a:spLocks noGrp="1"/>
          </p:cNvSpPr>
          <p:nvPr>
            <p:ph type="sldNum" sz="quarter" idx="12"/>
          </p:nvPr>
        </p:nvSpPr>
        <p:spPr/>
        <p:txBody>
          <a:bodyPr/>
          <a:lstStyle/>
          <a:p>
            <a:pPr>
              <a:defRPr/>
            </a:pPr>
            <a:fld id="{B8190146-6B94-4DD3-ABD1-8A9DB2995F44}" type="slidenum">
              <a:rPr lang="en-US" smtClean="0"/>
              <a:pPr>
                <a:defRPr/>
              </a:pPr>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FFF8-3835-41CA-B463-9DC1B0E663BE}"/>
              </a:ext>
            </a:extLst>
          </p:cNvPr>
          <p:cNvSpPr>
            <a:spLocks noGrp="1"/>
          </p:cNvSpPr>
          <p:nvPr>
            <p:ph type="title"/>
          </p:nvPr>
        </p:nvSpPr>
        <p:spPr>
          <a:xfrm>
            <a:off x="512701" y="1285658"/>
            <a:ext cx="5110176" cy="2324653"/>
          </a:xfrm>
        </p:spPr>
        <p:txBody>
          <a:bodyPr rtlCol="0">
            <a:no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Certification of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Final Taxable Value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DR-422)</a:t>
            </a:r>
            <a:endPar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FA4A60F-CE6A-4389-A4E2-8BF6B2F8D1EC}"/>
              </a:ext>
            </a:extLst>
          </p:cNvPr>
          <p:cNvSpPr>
            <a:spLocks noGrp="1"/>
          </p:cNvSpPr>
          <p:nvPr>
            <p:ph idx="1"/>
          </p:nvPr>
        </p:nvSpPr>
        <p:spPr>
          <a:xfrm>
            <a:off x="942487" y="3218697"/>
            <a:ext cx="5000617" cy="1517176"/>
          </a:xfrm>
        </p:spPr>
        <p:txBody>
          <a:bodyPr rtlCol="0">
            <a:normAutofit/>
          </a:bodyPr>
          <a:lstStyle/>
          <a:p>
            <a:pPr marL="566928" indent="-457200">
              <a:buFont typeface="Arial" panose="020B0604020202020204" pitchFamily="34" charset="0"/>
              <a:buChar char="-"/>
              <a:defRPr/>
            </a:pPr>
            <a:endParaRPr lang="en-US" dirty="0">
              <a:solidFill>
                <a:srgbClr val="000000"/>
              </a:solidFill>
              <a:latin typeface="Arial" panose="020B0604020202020204" pitchFamily="34" charset="0"/>
              <a:ea typeface="Open Sans Semibold" panose="020B0706030804020204" pitchFamily="34" charset="0"/>
              <a:cs typeface="Arial" panose="020B0604020202020204" pitchFamily="34" charset="0"/>
            </a:endParaRPr>
          </a:p>
          <a:p>
            <a:pPr marL="109728" indent="0">
              <a:buNone/>
              <a:defRPr/>
            </a:pPr>
            <a:r>
              <a:rPr lang="en-US" sz="2400" dirty="0">
                <a:latin typeface="Segoe UI" panose="020B0502040204020203" pitchFamily="34" charset="0"/>
                <a:ea typeface="Open Sans Semibold" panose="020B0706030804020204" pitchFamily="34" charset="0"/>
                <a:cs typeface="Segoe UI" panose="020B0502040204020203" pitchFamily="34" charset="0"/>
              </a:rPr>
              <a:t>The TA may adjust millage rate.</a:t>
            </a:r>
          </a:p>
        </p:txBody>
      </p:sp>
      <p:pic>
        <p:nvPicPr>
          <p:cNvPr id="184324" name="Picture 2">
            <a:extLst>
              <a:ext uri="{FF2B5EF4-FFF2-40B4-BE49-F238E27FC236}">
                <a16:creationId xmlns:a16="http://schemas.microsoft.com/office/drawing/2014/main" id="{AA28F245-C856-4676-AC13-43C11402B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6511">
            <a:off x="6064675" y="380677"/>
            <a:ext cx="4711136" cy="6096647"/>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44AA86D-FC63-C837-5A27-1174945C9ACA}"/>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4" name="Slide Number Placeholder 3">
            <a:extLst>
              <a:ext uri="{FF2B5EF4-FFF2-40B4-BE49-F238E27FC236}">
                <a16:creationId xmlns:a16="http://schemas.microsoft.com/office/drawing/2014/main" id="{B3544C95-1C80-0D78-53E8-9309D441A595}"/>
              </a:ext>
            </a:extLst>
          </p:cNvPr>
          <p:cNvSpPr>
            <a:spLocks noGrp="1"/>
          </p:cNvSpPr>
          <p:nvPr>
            <p:ph type="sldNum" sz="quarter" idx="12"/>
          </p:nvPr>
        </p:nvSpPr>
        <p:spPr/>
        <p:txBody>
          <a:bodyPr/>
          <a:lstStyle/>
          <a:p>
            <a:pPr>
              <a:defRPr/>
            </a:pPr>
            <a:fld id="{B8190146-6B94-4DD3-ABD1-8A9DB2995F44}" type="slidenum">
              <a:rPr lang="en-US" smtClean="0"/>
              <a:pPr>
                <a:defRPr/>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05BD-3D9C-4C9F-B82B-33E88A74872F}"/>
              </a:ext>
            </a:extLst>
          </p:cNvPr>
          <p:cNvSpPr>
            <a:spLocks noGrp="1"/>
          </p:cNvSpPr>
          <p:nvPr>
            <p:ph type="title"/>
          </p:nvPr>
        </p:nvSpPr>
        <p:spPr>
          <a:xfrm>
            <a:off x="467503" y="1534237"/>
            <a:ext cx="4813402" cy="2355374"/>
          </a:xfrm>
        </p:spPr>
        <p:txBody>
          <a:bodyPr rtlCol="0">
            <a:noAutofit/>
          </a:bodyPr>
          <a:lstStyle/>
          <a:p>
            <a:pPr algn="ctr">
              <a:defRPr/>
            </a:pP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Certification of Final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Voted Debt Millage </a:t>
            </a:r>
            <a:br>
              <a:rPr lang="en-US" sz="3600" b="1"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(Form DR-422DEBT)</a:t>
            </a:r>
            <a:endPar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5" name="Picture 2">
            <a:extLst>
              <a:ext uri="{FF2B5EF4-FFF2-40B4-BE49-F238E27FC236}">
                <a16:creationId xmlns:a16="http://schemas.microsoft.com/office/drawing/2014/main" id="{06560B3D-167B-4F35-80B8-2E2F7FE30079}"/>
              </a:ext>
            </a:extLst>
          </p:cNvPr>
          <p:cNvPicPr>
            <a:picLocks noChangeAspect="1" noChangeArrowheads="1"/>
          </p:cNvPicPr>
          <p:nvPr/>
        </p:nvPicPr>
        <p:blipFill>
          <a:blip r:embed="rId3" cstate="print"/>
          <a:stretch>
            <a:fillRect/>
          </a:stretch>
        </p:blipFill>
        <p:spPr bwMode="auto">
          <a:xfrm rot="458149">
            <a:off x="6056374" y="298198"/>
            <a:ext cx="4912619" cy="6357507"/>
          </a:xfrm>
          <a:prstGeom prst="rect">
            <a:avLst/>
          </a:prstGeom>
          <a:noFill/>
          <a:ln>
            <a:solidFill>
              <a:schemeClr val="tx1"/>
            </a:solidFill>
          </a:ln>
          <a:effectLst>
            <a:glow rad="76200">
              <a:srgbClr val="DBF5F9">
                <a:alpha val="40000"/>
              </a:srgbClr>
            </a:glow>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47813658-711E-D481-FDD7-CEBFFE4B7974}"/>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C4EDC555-1B3A-BAC3-95C5-6FF34B2835F6}"/>
              </a:ext>
            </a:extLst>
          </p:cNvPr>
          <p:cNvSpPr>
            <a:spLocks noGrp="1"/>
          </p:cNvSpPr>
          <p:nvPr>
            <p:ph type="sldNum" sz="quarter" idx="12"/>
          </p:nvPr>
        </p:nvSpPr>
        <p:spPr/>
        <p:txBody>
          <a:bodyPr/>
          <a:lstStyle/>
          <a:p>
            <a:pPr>
              <a:defRPr/>
            </a:pPr>
            <a:fld id="{B8190146-6B94-4DD3-ABD1-8A9DB2995F44}" type="slidenum">
              <a:rPr lang="en-US" smtClean="0"/>
              <a:pPr>
                <a:defRPr/>
              </a:pPr>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a:extLst>
              <a:ext uri="{FF2B5EF4-FFF2-40B4-BE49-F238E27FC236}">
                <a16:creationId xmlns:a16="http://schemas.microsoft.com/office/drawing/2014/main" id="{A18E7226-380F-4DE3-917E-F3BF18387E1A}"/>
              </a:ext>
            </a:extLst>
          </p:cNvPr>
          <p:cNvSpPr>
            <a:spLocks noGrp="1" noChangeArrowheads="1"/>
          </p:cNvSpPr>
          <p:nvPr>
            <p:ph type="title"/>
          </p:nvPr>
        </p:nvSpPr>
        <p:spPr>
          <a:xfrm>
            <a:off x="191070" y="916379"/>
            <a:ext cx="11805312" cy="1475961"/>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2023 Top Infractions and Violations </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188419" name="Content Placeholder 2">
            <a:extLst>
              <a:ext uri="{FF2B5EF4-FFF2-40B4-BE49-F238E27FC236}">
                <a16:creationId xmlns:a16="http://schemas.microsoft.com/office/drawing/2014/main" id="{1B0C73C3-AE0B-4F0F-8BDA-6D1614D720EC}"/>
              </a:ext>
            </a:extLst>
          </p:cNvPr>
          <p:cNvSpPr>
            <a:spLocks noGrp="1" noChangeArrowheads="1"/>
          </p:cNvSpPr>
          <p:nvPr>
            <p:ph idx="1"/>
          </p:nvPr>
        </p:nvSpPr>
        <p:spPr>
          <a:xfrm>
            <a:off x="1361476" y="2228343"/>
            <a:ext cx="9720505" cy="4240696"/>
          </a:xfrm>
        </p:spPr>
        <p:txBody>
          <a:bodyPr/>
          <a:lstStyle/>
          <a:p>
            <a:pPr marL="0" indent="0">
              <a:buNone/>
            </a:pPr>
            <a:r>
              <a:rPr lang="en-US" altLang="en-US" sz="2400" dirty="0">
                <a:latin typeface="Segoe UI" panose="020B0502040204020203" pitchFamily="34" charset="0"/>
                <a:cs typeface="Segoe UI" panose="020B0502040204020203" pitchFamily="34" charset="0"/>
              </a:rPr>
              <a:t>1.  Tax levy incorrect/percent increase incorrect</a:t>
            </a:r>
          </a:p>
          <a:p>
            <a:pPr marL="0" indent="0">
              <a:buNone/>
            </a:pPr>
            <a:r>
              <a:rPr lang="en-US" altLang="en-US" sz="2400" dirty="0">
                <a:latin typeface="Segoe UI" panose="020B0502040204020203" pitchFamily="34" charset="0"/>
                <a:cs typeface="Segoe UI" panose="020B0502040204020203" pitchFamily="34" charset="0"/>
              </a:rPr>
              <a:t>2.  Percent Increase over the Roll-Back-Rate is not shown or is incorrect (ordinance/resolution)     </a:t>
            </a:r>
          </a:p>
          <a:p>
            <a:pPr marL="0" indent="0">
              <a:buNone/>
            </a:pPr>
            <a:r>
              <a:rPr lang="en-US" altLang="en-US" sz="2400" dirty="0">
                <a:latin typeface="Segoe UI" panose="020B0502040204020203" pitchFamily="34" charset="0"/>
                <a:cs typeface="Segoe UI" panose="020B0502040204020203" pitchFamily="34" charset="0"/>
              </a:rPr>
              <a:t>3.  Late package</a:t>
            </a:r>
          </a:p>
          <a:p>
            <a:pPr marL="0" indent="0">
              <a:buNone/>
            </a:pPr>
            <a:r>
              <a:rPr lang="en-US" altLang="en-US" sz="2400" dirty="0">
                <a:latin typeface="Segoe UI" panose="020B0502040204020203" pitchFamily="34" charset="0"/>
                <a:cs typeface="Segoe UI" panose="020B0502040204020203" pitchFamily="34" charset="0"/>
              </a:rPr>
              <a:t>4.  Incorrect verbiage in advertisement</a:t>
            </a:r>
          </a:p>
          <a:p>
            <a:pPr marL="0" indent="0">
              <a:buNone/>
            </a:pPr>
            <a:r>
              <a:rPr lang="en-US" altLang="en-US" sz="2400" dirty="0">
                <a:latin typeface="Segoe UI" panose="020B0502040204020203" pitchFamily="34" charset="0"/>
                <a:cs typeface="Segoe UI" panose="020B0502040204020203" pitchFamily="34" charset="0"/>
              </a:rPr>
              <a:t>5.  Budget not balanced</a:t>
            </a:r>
          </a:p>
          <a:p>
            <a:pPr marL="0" indent="0">
              <a:buNone/>
            </a:pPr>
            <a:endParaRPr lang="en-US" altLang="en-US" sz="2400" dirty="0">
              <a:solidFill>
                <a:schemeClr val="tx2"/>
              </a:solidFill>
              <a:latin typeface="Segoe UI" panose="020B0502040204020203" pitchFamily="34" charset="0"/>
              <a:cs typeface="Segoe UI" panose="020B0502040204020203" pitchFamily="34" charset="0"/>
            </a:endParaRPr>
          </a:p>
          <a:p>
            <a:pPr marL="0" indent="0">
              <a:buNone/>
            </a:pPr>
            <a:endParaRPr lang="en-US" altLang="en-US" sz="2400" dirty="0">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7C751E7A-8836-1BC5-4218-3923CC35470D}"/>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C0C877AF-4ED1-B5EA-710C-FA3EAE0789FC}"/>
              </a:ext>
            </a:extLst>
          </p:cNvPr>
          <p:cNvSpPr>
            <a:spLocks noGrp="1"/>
          </p:cNvSpPr>
          <p:nvPr>
            <p:ph type="sldNum" sz="quarter" idx="12"/>
          </p:nvPr>
        </p:nvSpPr>
        <p:spPr/>
        <p:txBody>
          <a:bodyPr/>
          <a:lstStyle/>
          <a:p>
            <a:pPr>
              <a:defRPr/>
            </a:pPr>
            <a:fld id="{B8190146-6B94-4DD3-ABD1-8A9DB2995F44}" type="slidenum">
              <a:rPr lang="en-US" smtClean="0"/>
              <a:pPr>
                <a:defRPr/>
              </a:pPr>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CBDD64D1-E955-43FA-9787-810DF6C009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9" r="5049"/>
          <a:stretch/>
        </p:blipFill>
        <p:spPr>
          <a:xfrm>
            <a:off x="1378425" y="2607046"/>
            <a:ext cx="4615806" cy="3946154"/>
          </a:xfrm>
          <a:prstGeom prst="rect">
            <a:avLst/>
          </a:prstGeom>
          <a:ln w="6350">
            <a:solidFill>
              <a:schemeClr val="tx1"/>
            </a:solidFill>
          </a:ln>
          <a:effectLst>
            <a:outerShdw blurRad="50800" dist="38100" dir="8100000" algn="tr" rotWithShape="0">
              <a:prstClr val="black">
                <a:alpha val="40000"/>
              </a:prstClr>
            </a:outerShdw>
          </a:effectLst>
        </p:spPr>
      </p:pic>
      <p:pic>
        <p:nvPicPr>
          <p:cNvPr id="7" name="Content Placeholder 9">
            <a:extLst>
              <a:ext uri="{FF2B5EF4-FFF2-40B4-BE49-F238E27FC236}">
                <a16:creationId xmlns:a16="http://schemas.microsoft.com/office/drawing/2014/main" id="{C1FEA247-480F-4DB7-8428-7BA791BC5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1" r="7163"/>
          <a:stretch/>
        </p:blipFill>
        <p:spPr>
          <a:xfrm>
            <a:off x="6335814" y="2592109"/>
            <a:ext cx="4715305" cy="3961091"/>
          </a:xfrm>
          <a:prstGeom prst="rect">
            <a:avLst/>
          </a:prstGeom>
          <a:ln w="9525">
            <a:solidFill>
              <a:schemeClr val="tx1"/>
            </a:solidFill>
          </a:ln>
          <a:effectLst>
            <a:outerShdw blurRad="50800" dist="38100" dir="8100000" algn="tr" rotWithShape="0">
              <a:prstClr val="black">
                <a:alpha val="40000"/>
              </a:prstClr>
            </a:outerShdw>
          </a:effectLst>
        </p:spPr>
      </p:pic>
      <p:sp>
        <p:nvSpPr>
          <p:cNvPr id="8" name="Title 5">
            <a:extLst>
              <a:ext uri="{FF2B5EF4-FFF2-40B4-BE49-F238E27FC236}">
                <a16:creationId xmlns:a16="http://schemas.microsoft.com/office/drawing/2014/main" id="{A6CEEA17-9D25-4072-8BBD-6E37EB6CA46A}"/>
              </a:ext>
            </a:extLst>
          </p:cNvPr>
          <p:cNvSpPr>
            <a:spLocks noGrp="1"/>
          </p:cNvSpPr>
          <p:nvPr>
            <p:ph type="title"/>
          </p:nvPr>
        </p:nvSpPr>
        <p:spPr>
          <a:xfrm>
            <a:off x="1981200" y="881372"/>
            <a:ext cx="8229600" cy="914400"/>
          </a:xfrm>
        </p:spPr>
        <p:txBody>
          <a:bodyPr rtlCol="0">
            <a:noAutofit/>
          </a:bodyPr>
          <a:lstStyle/>
          <a:p>
            <a:pPr algn="ctr">
              <a:defRPr/>
            </a:pPr>
            <a:r>
              <a:rPr lang="en-US" sz="3600" b="1" dirty="0">
                <a:solidFill>
                  <a:srgbClr val="002060"/>
                </a:solidFill>
                <a:latin typeface="Segoe UI" panose="020B0502040204020203" pitchFamily="34" charset="0"/>
                <a:cs typeface="Segoe UI" panose="020B0502040204020203" pitchFamily="34" charset="0"/>
              </a:rPr>
              <a:t>Notice of Proposed Tax Increase Ad</a:t>
            </a:r>
          </a:p>
        </p:txBody>
      </p:sp>
      <p:sp>
        <p:nvSpPr>
          <p:cNvPr id="9" name="Text Placeholder 1">
            <a:extLst>
              <a:ext uri="{FF2B5EF4-FFF2-40B4-BE49-F238E27FC236}">
                <a16:creationId xmlns:a16="http://schemas.microsoft.com/office/drawing/2014/main" id="{446E5652-7935-4E1B-BB6A-8FAB39166F93}"/>
              </a:ext>
            </a:extLst>
          </p:cNvPr>
          <p:cNvSpPr txBox="1">
            <a:spLocks noChangeArrowheads="1"/>
          </p:cNvSpPr>
          <p:nvPr/>
        </p:nvSpPr>
        <p:spPr bwMode="auto">
          <a:xfrm>
            <a:off x="1866841" y="1710076"/>
            <a:ext cx="40401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hangingPunct="1">
              <a:buNone/>
            </a:pPr>
            <a:r>
              <a:rPr lang="en-US" altLang="en-US" sz="2400" b="1" dirty="0">
                <a:latin typeface="Segoe UI" panose="020B0502040204020203" pitchFamily="34" charset="0"/>
                <a:cs typeface="Segoe UI" panose="020B0502040204020203" pitchFamily="34" charset="0"/>
              </a:rPr>
              <a:t>If Line A Is Less </a:t>
            </a:r>
            <a:br>
              <a:rPr lang="en-US" altLang="en-US" sz="2400" b="1" dirty="0">
                <a:latin typeface="Segoe UI" panose="020B0502040204020203" pitchFamily="34" charset="0"/>
                <a:cs typeface="Segoe UI" panose="020B0502040204020203" pitchFamily="34" charset="0"/>
              </a:rPr>
            </a:br>
            <a:r>
              <a:rPr lang="en-US" altLang="en-US" sz="2400" b="1" dirty="0">
                <a:latin typeface="Segoe UI" panose="020B0502040204020203" pitchFamily="34" charset="0"/>
                <a:cs typeface="Segoe UI" panose="020B0502040204020203" pitchFamily="34" charset="0"/>
              </a:rPr>
              <a:t>than Line C</a:t>
            </a:r>
          </a:p>
        </p:txBody>
      </p:sp>
      <p:sp>
        <p:nvSpPr>
          <p:cNvPr id="10" name="Text Placeholder 3">
            <a:extLst>
              <a:ext uri="{FF2B5EF4-FFF2-40B4-BE49-F238E27FC236}">
                <a16:creationId xmlns:a16="http://schemas.microsoft.com/office/drawing/2014/main" id="{CB178812-846C-44E6-A7F9-6D84CD445B59}"/>
              </a:ext>
            </a:extLst>
          </p:cNvPr>
          <p:cNvSpPr txBox="1">
            <a:spLocks noChangeArrowheads="1"/>
          </p:cNvSpPr>
          <p:nvPr/>
        </p:nvSpPr>
        <p:spPr>
          <a:xfrm>
            <a:off x="6070059" y="1710076"/>
            <a:ext cx="3988760" cy="639763"/>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hangingPunct="1">
              <a:buNone/>
            </a:pPr>
            <a:r>
              <a:rPr lang="en-US" altLang="en-US" sz="2400" b="1" dirty="0">
                <a:latin typeface="Segoe UI" panose="020B0502040204020203" pitchFamily="34" charset="0"/>
                <a:cs typeface="Segoe UI" panose="020B0502040204020203" pitchFamily="34" charset="0"/>
              </a:rPr>
              <a:t>If Line A is Greater </a:t>
            </a:r>
            <a:br>
              <a:rPr lang="en-US" altLang="en-US" sz="2400" b="1" dirty="0">
                <a:latin typeface="Segoe UI" panose="020B0502040204020203" pitchFamily="34" charset="0"/>
                <a:cs typeface="Segoe UI" panose="020B0502040204020203" pitchFamily="34" charset="0"/>
              </a:rPr>
            </a:br>
            <a:r>
              <a:rPr lang="en-US" altLang="en-US" sz="2400" b="1" dirty="0">
                <a:latin typeface="Segoe UI" panose="020B0502040204020203" pitchFamily="34" charset="0"/>
                <a:cs typeface="Segoe UI" panose="020B0502040204020203" pitchFamily="34" charset="0"/>
              </a:rPr>
              <a:t>than Line C</a:t>
            </a:r>
          </a:p>
        </p:txBody>
      </p:sp>
      <p:sp>
        <p:nvSpPr>
          <p:cNvPr id="11" name="Arrow: Bent 10">
            <a:extLst>
              <a:ext uri="{FF2B5EF4-FFF2-40B4-BE49-F238E27FC236}">
                <a16:creationId xmlns:a16="http://schemas.microsoft.com/office/drawing/2014/main" id="{7360B578-CFF2-4A8E-B790-051FFBE32DBF}"/>
              </a:ext>
            </a:extLst>
          </p:cNvPr>
          <p:cNvSpPr/>
          <p:nvPr/>
        </p:nvSpPr>
        <p:spPr>
          <a:xfrm rot="5400000">
            <a:off x="4791705" y="2252315"/>
            <a:ext cx="347870" cy="331718"/>
          </a:xfrm>
          <a:prstGeom prst="bentArrow">
            <a:avLst>
              <a:gd name="adj1" fmla="val 25000"/>
              <a:gd name="adj2" fmla="val 35726"/>
              <a:gd name="adj3" fmla="val 27145"/>
              <a:gd name="adj4" fmla="val 40533"/>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Segoe UI" panose="020B0502040204020203" pitchFamily="34" charset="0"/>
              <a:cs typeface="Segoe UI" panose="020B0502040204020203" pitchFamily="34" charset="0"/>
            </a:endParaRPr>
          </a:p>
        </p:txBody>
      </p:sp>
      <p:sp>
        <p:nvSpPr>
          <p:cNvPr id="12" name="Arrow: Bent 11">
            <a:extLst>
              <a:ext uri="{FF2B5EF4-FFF2-40B4-BE49-F238E27FC236}">
                <a16:creationId xmlns:a16="http://schemas.microsoft.com/office/drawing/2014/main" id="{A01781E0-6173-4964-8080-8FC5BAFB8B91}"/>
              </a:ext>
            </a:extLst>
          </p:cNvPr>
          <p:cNvSpPr/>
          <p:nvPr/>
        </p:nvSpPr>
        <p:spPr>
          <a:xfrm rot="5400000">
            <a:off x="8895844" y="2252315"/>
            <a:ext cx="347870" cy="331718"/>
          </a:xfrm>
          <a:prstGeom prst="bentArrow">
            <a:avLst>
              <a:gd name="adj1" fmla="val 25000"/>
              <a:gd name="adj2" fmla="val 35726"/>
              <a:gd name="adj3" fmla="val 27145"/>
              <a:gd name="adj4" fmla="val 40533"/>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0E879484-D6E2-C271-2FE1-8A2D5FFCA626}"/>
              </a:ext>
            </a:extLst>
          </p:cNvPr>
          <p:cNvPicPr>
            <a:picLocks noChangeAspect="1"/>
          </p:cNvPicPr>
          <p:nvPr/>
        </p:nvPicPr>
        <p:blipFill>
          <a:blip r:embed="rId5"/>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1EFCA72C-2DE0-C38E-F390-289567847B01}"/>
              </a:ext>
            </a:extLst>
          </p:cNvPr>
          <p:cNvSpPr>
            <a:spLocks noGrp="1"/>
          </p:cNvSpPr>
          <p:nvPr>
            <p:ph type="sldNum" sz="quarter" idx="12"/>
          </p:nvPr>
        </p:nvSpPr>
        <p:spPr/>
        <p:txBody>
          <a:bodyPr/>
          <a:lstStyle/>
          <a:p>
            <a:pPr>
              <a:defRPr/>
            </a:pPr>
            <a:fld id="{B8190146-6B94-4DD3-ABD1-8A9DB2995F44}" type="slidenum">
              <a:rPr lang="en-US" smtClean="0"/>
              <a:pPr>
                <a:defRPr/>
              </a:pPr>
              <a:t>95</a:t>
            </a:fld>
            <a:endParaRPr lang="en-US"/>
          </a:p>
        </p:txBody>
      </p:sp>
    </p:spTree>
    <p:extLst>
      <p:ext uri="{BB962C8B-B14F-4D97-AF65-F5344CB8AC3E}">
        <p14:creationId xmlns:p14="http://schemas.microsoft.com/office/powerpoint/2010/main" val="37243891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660424-795D-40FB-A833-E67762880E5E}"/>
              </a:ext>
            </a:extLst>
          </p:cNvPr>
          <p:cNvSpPr>
            <a:spLocks noGrp="1"/>
          </p:cNvSpPr>
          <p:nvPr>
            <p:ph type="title"/>
          </p:nvPr>
        </p:nvSpPr>
        <p:spPr>
          <a:xfrm>
            <a:off x="216760" y="937740"/>
            <a:ext cx="11758479" cy="1005585"/>
          </a:xfrm>
        </p:spPr>
        <p:txBody>
          <a:bodyPr rtlCol="0">
            <a:noAutofit/>
          </a:bodyPr>
          <a:lstStyle/>
          <a:p>
            <a:pPr algn="ctr">
              <a:defRPr/>
            </a:pPr>
            <a:r>
              <a:rPr lang="en-US" sz="3600" b="1" dirty="0">
                <a:solidFill>
                  <a:srgbClr val="002060"/>
                </a:solidFill>
                <a:latin typeface="Segoe UI" panose="020B0502040204020203" pitchFamily="34" charset="0"/>
                <a:cs typeface="Segoe UI" panose="020B0502040204020203" pitchFamily="34" charset="0"/>
              </a:rPr>
              <a:t>Percent Increase Over RBR Not Shown or Incorrect</a:t>
            </a:r>
          </a:p>
        </p:txBody>
      </p:sp>
      <p:sp>
        <p:nvSpPr>
          <p:cNvPr id="7" name="Content Placeholder 2">
            <a:extLst>
              <a:ext uri="{FF2B5EF4-FFF2-40B4-BE49-F238E27FC236}">
                <a16:creationId xmlns:a16="http://schemas.microsoft.com/office/drawing/2014/main" id="{8B46E0D6-0543-424A-A348-4510CDFBBD4F}"/>
              </a:ext>
            </a:extLst>
          </p:cNvPr>
          <p:cNvSpPr>
            <a:spLocks noGrp="1"/>
          </p:cNvSpPr>
          <p:nvPr>
            <p:ph idx="1"/>
          </p:nvPr>
        </p:nvSpPr>
        <p:spPr>
          <a:xfrm>
            <a:off x="436728" y="2504661"/>
            <a:ext cx="6562014" cy="3926303"/>
          </a:xfrm>
        </p:spPr>
        <p:txBody>
          <a:bodyPr rtlCol="0">
            <a:noAutofit/>
          </a:bodyPr>
          <a:lstStyle/>
          <a:p>
            <a:pPr marL="0" indent="0">
              <a:buNone/>
              <a:defRPr/>
            </a:pPr>
            <a:r>
              <a:rPr lang="en-US" sz="2400" dirty="0">
                <a:latin typeface="Segoe UI" panose="020B0502040204020203" pitchFamily="34" charset="0"/>
                <a:cs typeface="Segoe UI" panose="020B0502040204020203" pitchFamily="34" charset="0"/>
              </a:rPr>
              <a:t>The resolution or ordinance must include the:</a:t>
            </a:r>
          </a:p>
          <a:p>
            <a:pPr>
              <a:defRPr/>
            </a:pPr>
            <a:r>
              <a:rPr lang="en-US" sz="2400" dirty="0">
                <a:latin typeface="Segoe UI" panose="020B0502040204020203" pitchFamily="34" charset="0"/>
                <a:cs typeface="Segoe UI" panose="020B0502040204020203" pitchFamily="34" charset="0"/>
              </a:rPr>
              <a:t> Name of the taxing authority</a:t>
            </a:r>
          </a:p>
          <a:p>
            <a:pPr>
              <a:defRPr/>
            </a:pPr>
            <a:r>
              <a:rPr lang="en-US" sz="2400" dirty="0">
                <a:latin typeface="Segoe UI" panose="020B0502040204020203" pitchFamily="34" charset="0"/>
                <a:cs typeface="Segoe UI" panose="020B0502040204020203" pitchFamily="34" charset="0"/>
              </a:rPr>
              <a:t> Rolled-back rate</a:t>
            </a:r>
          </a:p>
          <a:p>
            <a:pPr>
              <a:defRPr/>
            </a:pPr>
            <a:r>
              <a:rPr lang="en-US" sz="2400" dirty="0">
                <a:latin typeface="Segoe UI" panose="020B0502040204020203" pitchFamily="34" charset="0"/>
                <a:cs typeface="Segoe UI" panose="020B0502040204020203" pitchFamily="34" charset="0"/>
              </a:rPr>
              <a:t> Percentage increase over the rolled-back rate</a:t>
            </a:r>
          </a:p>
          <a:p>
            <a:pPr>
              <a:defRPr/>
            </a:pPr>
            <a:r>
              <a:rPr lang="en-US" sz="2400" dirty="0">
                <a:latin typeface="Segoe UI" panose="020B0502040204020203" pitchFamily="34" charset="0"/>
                <a:cs typeface="Segoe UI" panose="020B0502040204020203" pitchFamily="34" charset="0"/>
              </a:rPr>
              <a:t> Final adopted millage rate</a:t>
            </a:r>
          </a:p>
        </p:txBody>
      </p:sp>
      <p:graphicFrame>
        <p:nvGraphicFramePr>
          <p:cNvPr id="2" name="Object 1">
            <a:hlinkClick r:id="" action="ppaction://ole?verb=0"/>
            <a:extLst>
              <a:ext uri="{FF2B5EF4-FFF2-40B4-BE49-F238E27FC236}">
                <a16:creationId xmlns:a16="http://schemas.microsoft.com/office/drawing/2014/main" id="{4FE84B0F-90FA-4629-BF3D-460CD2C77251}"/>
              </a:ext>
            </a:extLst>
          </p:cNvPr>
          <p:cNvGraphicFramePr>
            <a:graphicFrameLocks noChangeAspect="1"/>
          </p:cNvGraphicFramePr>
          <p:nvPr>
            <p:extLst>
              <p:ext uri="{D42A27DB-BD31-4B8C-83A1-F6EECF244321}">
                <p14:modId xmlns:p14="http://schemas.microsoft.com/office/powerpoint/2010/main" val="2024165111"/>
              </p:ext>
            </p:extLst>
          </p:nvPr>
        </p:nvGraphicFramePr>
        <p:xfrm>
          <a:off x="6998742" y="1586760"/>
          <a:ext cx="3864876" cy="5002063"/>
        </p:xfrm>
        <a:graphic>
          <a:graphicData uri="http://schemas.openxmlformats.org/presentationml/2006/ole">
            <mc:AlternateContent xmlns:mc="http://schemas.openxmlformats.org/markup-compatibility/2006">
              <mc:Choice xmlns:v="urn:schemas-microsoft-com:vml" Requires="v">
                <p:oleObj name="Acrobat Document" r:id="rId3" imgW="5829298" imgH="7543706" progId="Acrobat.Document.11">
                  <p:embed/>
                </p:oleObj>
              </mc:Choice>
              <mc:Fallback>
                <p:oleObj name="Acrobat Document" r:id="rId3" imgW="5829298" imgH="7543706" progId="Acrobat.Document.11">
                  <p:embed/>
                  <p:pic>
                    <p:nvPicPr>
                      <p:cNvPr id="2" name="Object 1">
                        <a:hlinkClick r:id="" action="ppaction://ole?verb=0"/>
                        <a:extLst>
                          <a:ext uri="{FF2B5EF4-FFF2-40B4-BE49-F238E27FC236}">
                            <a16:creationId xmlns:a16="http://schemas.microsoft.com/office/drawing/2014/main" id="{4FE84B0F-90FA-4629-BF3D-460CD2C77251}"/>
                          </a:ext>
                        </a:extLst>
                      </p:cNvPr>
                      <p:cNvPicPr/>
                      <p:nvPr/>
                    </p:nvPicPr>
                    <p:blipFill>
                      <a:blip r:embed="rId4"/>
                      <a:stretch>
                        <a:fillRect/>
                      </a:stretch>
                    </p:blipFill>
                    <p:spPr>
                      <a:xfrm>
                        <a:off x="6998742" y="1586760"/>
                        <a:ext cx="3864876" cy="5002063"/>
                      </a:xfrm>
                      <a:prstGeom prst="rect">
                        <a:avLst/>
                      </a:prstGeom>
                      <a:ln w="19050">
                        <a:solidFill>
                          <a:schemeClr val="tx1"/>
                        </a:solidFill>
                      </a:ln>
                    </p:spPr>
                  </p:pic>
                </p:oleObj>
              </mc:Fallback>
            </mc:AlternateContent>
          </a:graphicData>
        </a:graphic>
      </p:graphicFrame>
      <p:pic>
        <p:nvPicPr>
          <p:cNvPr id="4" name="Picture 3">
            <a:extLst>
              <a:ext uri="{FF2B5EF4-FFF2-40B4-BE49-F238E27FC236}">
                <a16:creationId xmlns:a16="http://schemas.microsoft.com/office/drawing/2014/main" id="{8C6C5E9E-1BC3-A5C5-B66C-4A11952B336B}"/>
              </a:ext>
            </a:extLst>
          </p:cNvPr>
          <p:cNvPicPr>
            <a:picLocks noChangeAspect="1"/>
          </p:cNvPicPr>
          <p:nvPr/>
        </p:nvPicPr>
        <p:blipFill>
          <a:blip r:embed="rId5"/>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65D2FD02-EF60-EC24-1B78-302F0A285DC5}"/>
              </a:ext>
            </a:extLst>
          </p:cNvPr>
          <p:cNvSpPr>
            <a:spLocks noGrp="1"/>
          </p:cNvSpPr>
          <p:nvPr>
            <p:ph type="sldNum" sz="quarter" idx="12"/>
          </p:nvPr>
        </p:nvSpPr>
        <p:spPr/>
        <p:txBody>
          <a:bodyPr/>
          <a:lstStyle/>
          <a:p>
            <a:pPr>
              <a:defRPr/>
            </a:pPr>
            <a:fld id="{B8190146-6B94-4DD3-ABD1-8A9DB2995F44}" type="slidenum">
              <a:rPr lang="en-US" smtClean="0"/>
              <a:pPr>
                <a:defRPr/>
              </a:pPr>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CB921B59-975B-4D0F-8EC4-E95CA4EAC6AC}"/>
              </a:ext>
            </a:extLst>
          </p:cNvPr>
          <p:cNvSpPr>
            <a:spLocks noGrp="1" noChangeArrowheads="1"/>
          </p:cNvSpPr>
          <p:nvPr>
            <p:ph type="title"/>
          </p:nvPr>
        </p:nvSpPr>
        <p:spPr>
          <a:xfrm>
            <a:off x="6459072" y="2590800"/>
            <a:ext cx="4114800" cy="914400"/>
          </a:xfrm>
        </p:spPr>
        <p:txBody>
          <a:bodyPr/>
          <a:lstStyle/>
          <a:p>
            <a:pPr eaLnBrk="1" hangingPunct="1">
              <a:defRPr/>
            </a:pPr>
            <a:br>
              <a:rPr lang="en-US" altLang="en-US" sz="3600" b="1" dirty="0">
                <a:solidFill>
                  <a:schemeClr val="tx2"/>
                </a:solidFill>
                <a:latin typeface="Segoe UI" panose="020B0502040204020203" pitchFamily="34" charset="0"/>
                <a:cs typeface="Segoe UI" panose="020B0502040204020203" pitchFamily="34" charset="0"/>
              </a:rPr>
            </a:br>
            <a:br>
              <a:rPr lang="en-US" altLang="en-US" sz="3600" b="1" dirty="0">
                <a:solidFill>
                  <a:schemeClr val="tx2"/>
                </a:solidFill>
                <a:latin typeface="Segoe UI" panose="020B0502040204020203" pitchFamily="34" charset="0"/>
                <a:cs typeface="Segoe UI" panose="020B0502040204020203" pitchFamily="34" charset="0"/>
              </a:rPr>
            </a:br>
            <a:br>
              <a:rPr lang="en-US" altLang="en-US" sz="3600" b="1" dirty="0">
                <a:solidFill>
                  <a:schemeClr val="tx2"/>
                </a:solidFill>
                <a:latin typeface="Segoe UI" panose="020B0502040204020203" pitchFamily="34" charset="0"/>
                <a:cs typeface="Segoe UI" panose="020B0502040204020203" pitchFamily="34" charset="0"/>
              </a:rPr>
            </a:br>
            <a:endParaRPr lang="en-US" altLang="en-US" sz="3200" b="1" dirty="0">
              <a:solidFill>
                <a:schemeClr val="tx2"/>
              </a:solidFill>
              <a:latin typeface="Segoe UI" panose="020B0502040204020203" pitchFamily="34" charset="0"/>
              <a:cs typeface="Segoe UI" panose="020B0502040204020203" pitchFamily="34" charset="0"/>
            </a:endParaRPr>
          </a:p>
        </p:txBody>
      </p:sp>
      <p:graphicFrame>
        <p:nvGraphicFramePr>
          <p:cNvPr id="3" name="Object 2">
            <a:hlinkClick r:id="" action="ppaction://ole?verb=0"/>
            <a:extLst>
              <a:ext uri="{FF2B5EF4-FFF2-40B4-BE49-F238E27FC236}">
                <a16:creationId xmlns:a16="http://schemas.microsoft.com/office/drawing/2014/main" id="{6227C3D5-5292-4E51-80A5-D6BBE5313990}"/>
              </a:ext>
            </a:extLst>
          </p:cNvPr>
          <p:cNvGraphicFramePr>
            <a:graphicFrameLocks noChangeAspect="1"/>
          </p:cNvGraphicFramePr>
          <p:nvPr>
            <p:extLst>
              <p:ext uri="{D42A27DB-BD31-4B8C-83A1-F6EECF244321}">
                <p14:modId xmlns:p14="http://schemas.microsoft.com/office/powerpoint/2010/main" val="2281896182"/>
              </p:ext>
            </p:extLst>
          </p:nvPr>
        </p:nvGraphicFramePr>
        <p:xfrm>
          <a:off x="5725849" y="506996"/>
          <a:ext cx="5219731" cy="6351004"/>
        </p:xfrm>
        <a:graphic>
          <a:graphicData uri="http://schemas.openxmlformats.org/presentationml/2006/ole">
            <mc:AlternateContent xmlns:mc="http://schemas.openxmlformats.org/markup-compatibility/2006">
              <mc:Choice xmlns:v="urn:schemas-microsoft-com:vml" Requires="v">
                <p:oleObj name="Acrobat Document" r:id="rId3" imgW="8077320" imgH="9829800" progId="Acrobat.Document.11">
                  <p:embed/>
                </p:oleObj>
              </mc:Choice>
              <mc:Fallback>
                <p:oleObj name="Acrobat Document" r:id="rId3" imgW="8077320" imgH="9829800" progId="Acrobat.Document.11">
                  <p:embed/>
                  <p:pic>
                    <p:nvPicPr>
                      <p:cNvPr id="3" name="Object 2">
                        <a:hlinkClick r:id="" action="ppaction://ole?verb=0"/>
                        <a:extLst>
                          <a:ext uri="{FF2B5EF4-FFF2-40B4-BE49-F238E27FC236}">
                            <a16:creationId xmlns:a16="http://schemas.microsoft.com/office/drawing/2014/main" id="{6227C3D5-5292-4E51-80A5-D6BBE5313990}"/>
                          </a:ext>
                        </a:extLst>
                      </p:cNvPr>
                      <p:cNvPicPr/>
                      <p:nvPr/>
                    </p:nvPicPr>
                    <p:blipFill>
                      <a:blip r:embed="rId4"/>
                      <a:stretch>
                        <a:fillRect/>
                      </a:stretch>
                    </p:blipFill>
                    <p:spPr>
                      <a:xfrm>
                        <a:off x="5725849" y="506996"/>
                        <a:ext cx="5219731" cy="6351004"/>
                      </a:xfrm>
                      <a:prstGeom prst="rect">
                        <a:avLst/>
                      </a:prstGeom>
                      <a:ln w="19050">
                        <a:solidFill>
                          <a:schemeClr val="tx1"/>
                        </a:solidFill>
                      </a:ln>
                    </p:spPr>
                  </p:pic>
                </p:oleObj>
              </mc:Fallback>
            </mc:AlternateContent>
          </a:graphicData>
        </a:graphic>
      </p:graphicFrame>
      <p:sp>
        <p:nvSpPr>
          <p:cNvPr id="2" name="Rectangle 1">
            <a:extLst>
              <a:ext uri="{FF2B5EF4-FFF2-40B4-BE49-F238E27FC236}">
                <a16:creationId xmlns:a16="http://schemas.microsoft.com/office/drawing/2014/main" id="{00F43024-A91E-6423-9AB1-25CE77EA28AC}"/>
              </a:ext>
            </a:extLst>
          </p:cNvPr>
          <p:cNvSpPr/>
          <p:nvPr/>
        </p:nvSpPr>
        <p:spPr>
          <a:xfrm rot="843942">
            <a:off x="9499065" y="4478946"/>
            <a:ext cx="1112743" cy="762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EC648E-0071-D6FE-2723-DC613227DC92}"/>
              </a:ext>
            </a:extLst>
          </p:cNvPr>
          <p:cNvSpPr txBox="1"/>
          <p:nvPr/>
        </p:nvSpPr>
        <p:spPr>
          <a:xfrm>
            <a:off x="524575" y="1157990"/>
            <a:ext cx="4943303" cy="1200329"/>
          </a:xfrm>
          <a:prstGeom prst="rect">
            <a:avLst/>
          </a:prstGeom>
          <a:noFill/>
        </p:spPr>
        <p:txBody>
          <a:bodyPr wrap="square" rtlCol="0">
            <a:spAutoFit/>
          </a:bodyPr>
          <a:lstStyle/>
          <a:p>
            <a:pPr algn="ctr"/>
            <a:r>
              <a:rPr lang="en-US" sz="3600" b="1" dirty="0">
                <a:solidFill>
                  <a:srgbClr val="002060"/>
                </a:solidFill>
                <a:latin typeface="Segoe UI" panose="020B0502040204020203" pitchFamily="34" charset="0"/>
                <a:cs typeface="Segoe UI" panose="020B0502040204020203" pitchFamily="34" charset="0"/>
              </a:rPr>
              <a:t>Late Package Example </a:t>
            </a:r>
            <a:br>
              <a:rPr lang="en-US" sz="3600" b="1" dirty="0">
                <a:solidFill>
                  <a:srgbClr val="002060"/>
                </a:solidFill>
                <a:latin typeface="Segoe UI" panose="020B0502040204020203" pitchFamily="34" charset="0"/>
                <a:cs typeface="Segoe UI" panose="020B0502040204020203" pitchFamily="34" charset="0"/>
              </a:rPr>
            </a:br>
            <a:r>
              <a:rPr lang="en-US" sz="3600" b="1" dirty="0">
                <a:solidFill>
                  <a:srgbClr val="002060"/>
                </a:solidFill>
                <a:latin typeface="Segoe UI" panose="020B0502040204020203" pitchFamily="34" charset="0"/>
                <a:cs typeface="Segoe UI" panose="020B0502040204020203" pitchFamily="34" charset="0"/>
              </a:rPr>
              <a:t>Continued</a:t>
            </a:r>
          </a:p>
        </p:txBody>
      </p:sp>
      <p:pic>
        <p:nvPicPr>
          <p:cNvPr id="6" name="Picture 5">
            <a:extLst>
              <a:ext uri="{FF2B5EF4-FFF2-40B4-BE49-F238E27FC236}">
                <a16:creationId xmlns:a16="http://schemas.microsoft.com/office/drawing/2014/main" id="{ACF28026-A53B-FF3D-5E0D-E672D91165A8}"/>
              </a:ext>
            </a:extLst>
          </p:cNvPr>
          <p:cNvPicPr>
            <a:picLocks noChangeAspect="1"/>
          </p:cNvPicPr>
          <p:nvPr/>
        </p:nvPicPr>
        <p:blipFill>
          <a:blip r:embed="rId5"/>
          <a:stretch>
            <a:fillRect/>
          </a:stretch>
        </p:blipFill>
        <p:spPr>
          <a:xfrm>
            <a:off x="11102131" y="5354966"/>
            <a:ext cx="847417" cy="1237595"/>
          </a:xfrm>
          <a:prstGeom prst="rect">
            <a:avLst/>
          </a:prstGeom>
        </p:spPr>
      </p:pic>
      <p:sp>
        <p:nvSpPr>
          <p:cNvPr id="5" name="Slide Number Placeholder 4">
            <a:extLst>
              <a:ext uri="{FF2B5EF4-FFF2-40B4-BE49-F238E27FC236}">
                <a16:creationId xmlns:a16="http://schemas.microsoft.com/office/drawing/2014/main" id="{C79625E1-00D9-CEBE-DEAB-BD91BABF05D0}"/>
              </a:ext>
            </a:extLst>
          </p:cNvPr>
          <p:cNvSpPr>
            <a:spLocks noGrp="1"/>
          </p:cNvSpPr>
          <p:nvPr>
            <p:ph type="sldNum" sz="quarter" idx="12"/>
          </p:nvPr>
        </p:nvSpPr>
        <p:spPr/>
        <p:txBody>
          <a:bodyPr/>
          <a:lstStyle/>
          <a:p>
            <a:pPr>
              <a:defRPr/>
            </a:pPr>
            <a:fld id="{7B97EC1A-CD6D-4AE5-828D-4F5069C3C1F1}" type="slidenum">
              <a:rPr lang="en-US" smtClean="0"/>
              <a:pPr>
                <a:defRPr/>
              </a:pPr>
              <a:t>97</a:t>
            </a:fld>
            <a:endParaRPr lang="en-US"/>
          </a:p>
        </p:txBody>
      </p:sp>
    </p:spTree>
    <p:extLst>
      <p:ext uri="{BB962C8B-B14F-4D97-AF65-F5344CB8AC3E}">
        <p14:creationId xmlns:p14="http://schemas.microsoft.com/office/powerpoint/2010/main" val="34549832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34B7B2-4456-495C-A7AC-D6CE6D161D53}"/>
              </a:ext>
            </a:extLst>
          </p:cNvPr>
          <p:cNvSpPr>
            <a:spLocks noGrp="1"/>
          </p:cNvSpPr>
          <p:nvPr>
            <p:ph type="title"/>
          </p:nvPr>
        </p:nvSpPr>
        <p:spPr>
          <a:xfrm>
            <a:off x="904410" y="1531686"/>
            <a:ext cx="4495800" cy="914400"/>
          </a:xfrm>
        </p:spPr>
        <p:txBody>
          <a:bodyPr/>
          <a:lstStyle/>
          <a:p>
            <a:r>
              <a:rPr lang="en-US" altLang="en-US" sz="3600" b="1" dirty="0">
                <a:solidFill>
                  <a:srgbClr val="002060"/>
                </a:solidFill>
                <a:latin typeface="Segoe UI" panose="020B0502040204020203" pitchFamily="34" charset="0"/>
                <a:cs typeface="Segoe UI" panose="020B0502040204020203" pitchFamily="34" charset="0"/>
              </a:rPr>
              <a:t>Incorrect Verbiage </a:t>
            </a:r>
          </a:p>
        </p:txBody>
      </p:sp>
      <p:pic>
        <p:nvPicPr>
          <p:cNvPr id="7" name="Content Placeholder 4" descr="Table&#10;&#10;Description automatically generated">
            <a:extLst>
              <a:ext uri="{FF2B5EF4-FFF2-40B4-BE49-F238E27FC236}">
                <a16:creationId xmlns:a16="http://schemas.microsoft.com/office/drawing/2014/main" id="{600C0223-B546-40A2-AF34-157AE06CDDD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909" t="10122" r="15424" b="19022"/>
          <a:stretch/>
        </p:blipFill>
        <p:spPr>
          <a:xfrm rot="21285302">
            <a:off x="1797976" y="1313782"/>
            <a:ext cx="4282074" cy="5262554"/>
          </a:xfrm>
          <a:ln>
            <a:solidFill>
              <a:schemeClr val="tx1"/>
            </a:solidFill>
          </a:ln>
          <a:effectLst>
            <a:outerShdw blurRad="50800" dist="38100" dir="8100000" algn="tr" rotWithShape="0">
              <a:prstClr val="black">
                <a:alpha val="40000"/>
              </a:prstClr>
            </a:outerShdw>
          </a:effectLst>
        </p:spPr>
      </p:pic>
      <p:pic>
        <p:nvPicPr>
          <p:cNvPr id="2" name="Picture 1">
            <a:extLst>
              <a:ext uri="{FF2B5EF4-FFF2-40B4-BE49-F238E27FC236}">
                <a16:creationId xmlns:a16="http://schemas.microsoft.com/office/drawing/2014/main" id="{1B77ED60-2710-76C5-FEBB-2713D8C4AE5F}"/>
              </a:ext>
            </a:extLst>
          </p:cNvPr>
          <p:cNvPicPr>
            <a:picLocks noChangeAspect="1"/>
          </p:cNvPicPr>
          <p:nvPr/>
        </p:nvPicPr>
        <p:blipFill>
          <a:blip r:embed="rId4"/>
          <a:stretch>
            <a:fillRect/>
          </a:stretch>
        </p:blipFill>
        <p:spPr>
          <a:xfrm rot="756845">
            <a:off x="4949551" y="-47641"/>
            <a:ext cx="5997391" cy="7105063"/>
          </a:xfrm>
          <a:prstGeom prst="rect">
            <a:avLst/>
          </a:prstGeom>
        </p:spPr>
      </p:pic>
      <p:pic>
        <p:nvPicPr>
          <p:cNvPr id="4" name="Picture 3">
            <a:extLst>
              <a:ext uri="{FF2B5EF4-FFF2-40B4-BE49-F238E27FC236}">
                <a16:creationId xmlns:a16="http://schemas.microsoft.com/office/drawing/2014/main" id="{40D5DD68-AC13-27D6-0DD1-8B9F6D7561F1}"/>
              </a:ext>
            </a:extLst>
          </p:cNvPr>
          <p:cNvPicPr>
            <a:picLocks noChangeAspect="1"/>
          </p:cNvPicPr>
          <p:nvPr/>
        </p:nvPicPr>
        <p:blipFill>
          <a:blip r:embed="rId5"/>
          <a:stretch>
            <a:fillRect/>
          </a:stretch>
        </p:blipFill>
        <p:spPr>
          <a:xfrm>
            <a:off x="11102131" y="5354966"/>
            <a:ext cx="847417" cy="1237595"/>
          </a:xfrm>
          <a:prstGeom prst="rect">
            <a:avLst/>
          </a:prstGeom>
        </p:spPr>
      </p:pic>
      <p:sp>
        <p:nvSpPr>
          <p:cNvPr id="3" name="Slide Number Placeholder 2">
            <a:extLst>
              <a:ext uri="{FF2B5EF4-FFF2-40B4-BE49-F238E27FC236}">
                <a16:creationId xmlns:a16="http://schemas.microsoft.com/office/drawing/2014/main" id="{54F2E04D-7D5E-BE0E-22FB-49E6BCE36E41}"/>
              </a:ext>
            </a:extLst>
          </p:cNvPr>
          <p:cNvSpPr>
            <a:spLocks noGrp="1"/>
          </p:cNvSpPr>
          <p:nvPr>
            <p:ph type="sldNum" sz="quarter" idx="12"/>
          </p:nvPr>
        </p:nvSpPr>
        <p:spPr/>
        <p:txBody>
          <a:bodyPr/>
          <a:lstStyle/>
          <a:p>
            <a:pPr>
              <a:defRPr/>
            </a:pPr>
            <a:fld id="{7B97EC1A-CD6D-4AE5-828D-4F5069C3C1F1}" type="slidenum">
              <a:rPr lang="en-US" smtClean="0"/>
              <a:pPr>
                <a:defRPr/>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085F27-09DE-425F-A921-69C400DFD9E4}"/>
              </a:ext>
            </a:extLst>
          </p:cNvPr>
          <p:cNvSpPr>
            <a:spLocks noGrp="1"/>
          </p:cNvSpPr>
          <p:nvPr>
            <p:ph type="title"/>
          </p:nvPr>
        </p:nvSpPr>
        <p:spPr>
          <a:xfrm>
            <a:off x="-376452" y="1808496"/>
            <a:ext cx="7768905" cy="1447800"/>
          </a:xfrm>
        </p:spPr>
        <p:txBody>
          <a:bodyPr/>
          <a:lstStyle/>
          <a:p>
            <a:pPr algn="ctr"/>
            <a:r>
              <a:rPr lang="en-US" altLang="en-US" sz="3600" b="1" dirty="0">
                <a:solidFill>
                  <a:srgbClr val="002060"/>
                </a:solidFill>
                <a:latin typeface="Segoe UI" panose="020B0502040204020203" pitchFamily="34" charset="0"/>
                <a:cs typeface="Segoe UI" panose="020B0502040204020203" pitchFamily="34" charset="0"/>
              </a:rPr>
              <a:t>Budget is Not Balanced</a:t>
            </a:r>
          </a:p>
        </p:txBody>
      </p:sp>
      <p:pic>
        <p:nvPicPr>
          <p:cNvPr id="4" name="Content Placeholder 3">
            <a:extLst>
              <a:ext uri="{FF2B5EF4-FFF2-40B4-BE49-F238E27FC236}">
                <a16:creationId xmlns:a16="http://schemas.microsoft.com/office/drawing/2014/main" id="{03D2894B-C13F-8E45-48F8-3177C30BDBFE}"/>
              </a:ext>
            </a:extLst>
          </p:cNvPr>
          <p:cNvPicPr>
            <a:picLocks noGrp="1" noChangeAspect="1"/>
          </p:cNvPicPr>
          <p:nvPr>
            <p:ph idx="1"/>
          </p:nvPr>
        </p:nvPicPr>
        <p:blipFill>
          <a:blip r:embed="rId3"/>
          <a:stretch>
            <a:fillRect/>
          </a:stretch>
        </p:blipFill>
        <p:spPr>
          <a:xfrm rot="479531">
            <a:off x="6369774" y="234784"/>
            <a:ext cx="4870755" cy="6289714"/>
          </a:xfrm>
          <a:prstGeom prst="rect">
            <a:avLst/>
          </a:prstGeom>
        </p:spPr>
      </p:pic>
      <p:pic>
        <p:nvPicPr>
          <p:cNvPr id="3" name="Picture 2">
            <a:extLst>
              <a:ext uri="{FF2B5EF4-FFF2-40B4-BE49-F238E27FC236}">
                <a16:creationId xmlns:a16="http://schemas.microsoft.com/office/drawing/2014/main" id="{70DB515B-364A-77C4-3741-C85B5C01FBE8}"/>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2" name="Slide Number Placeholder 1">
            <a:extLst>
              <a:ext uri="{FF2B5EF4-FFF2-40B4-BE49-F238E27FC236}">
                <a16:creationId xmlns:a16="http://schemas.microsoft.com/office/drawing/2014/main" id="{BBDF4589-1604-08C6-DFDD-A728BACA7FC4}"/>
              </a:ext>
            </a:extLst>
          </p:cNvPr>
          <p:cNvSpPr>
            <a:spLocks noGrp="1"/>
          </p:cNvSpPr>
          <p:nvPr>
            <p:ph type="sldNum" sz="quarter" idx="12"/>
          </p:nvPr>
        </p:nvSpPr>
        <p:spPr/>
        <p:txBody>
          <a:bodyPr/>
          <a:lstStyle/>
          <a:p>
            <a:pPr>
              <a:defRPr/>
            </a:pPr>
            <a:fld id="{7B97EC1A-CD6D-4AE5-828D-4F5069C3C1F1}" type="slidenum">
              <a:rPr lang="en-US" smtClean="0"/>
              <a:pPr>
                <a:defRPr/>
              </a:pPr>
              <a:t>99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8CCF48F7F21843AAD247617866AB0F" ma:contentTypeVersion="26" ma:contentTypeDescription="Create a new document." ma:contentTypeScope="" ma:versionID="035bff02668bf00af84ba8f60763016b">
  <xsd:schema xmlns:xsd="http://www.w3.org/2001/XMLSchema" xmlns:xs="http://www.w3.org/2001/XMLSchema" xmlns:p="http://schemas.microsoft.com/office/2006/metadata/properties" xmlns:ns1="http://schemas.microsoft.com/sharepoint/v3" xmlns:ns2="971ecb86-dbcb-4cad-aa0a-8e3edd121c88" targetNamespace="http://schemas.microsoft.com/office/2006/metadata/properties" ma:root="true" ma:fieldsID="4eb80cc09e6d4e7765fe98acf63822e8" ns1:_="" ns2:_="">
    <xsd:import namespace="http://schemas.microsoft.com/sharepoint/v3"/>
    <xsd:import namespace="971ecb86-dbcb-4cad-aa0a-8e3edd121c88"/>
    <xsd:element name="properties">
      <xsd:complexType>
        <xsd:sequence>
          <xsd:element name="documentManagement">
            <xsd:complexType>
              <xsd:all>
                <xsd:element ref="ns2:DocumentName" minOccurs="0"/>
                <xsd:element ref="ns2:Web_x0020_Category" minOccurs="0"/>
                <xsd:element ref="ns2:DocumentDescription" minOccurs="0"/>
                <xsd:element ref="ns2:Forms_Description" minOccurs="0"/>
                <xsd:element ref="ns2:Review_x0020_Frequency_x0020_Period" minOccurs="0"/>
                <xsd:element ref="ns2:Review_x0020_Frequency_x0020_by_x0020_Month" minOccurs="0"/>
                <xsd:element ref="ns2:Legal_x0020_Review_x0020_Date" minOccurs="0"/>
                <xsd:element ref="ns2:Language_x0020_Review_x0020_Date" minOccurs="0"/>
                <xsd:element ref="ns2:Date_x0020_last_x0020_reviewed" minOccurs="0"/>
                <xsd:element ref="ns2:Is_x0020_this_x0020_Legally_x0020_required_x003f_" minOccurs="0"/>
                <xsd:element ref="ns2:Notes0" minOccurs="0"/>
                <xsd:element ref="ns2:Automated_x0020_Content" minOccurs="0"/>
                <xsd:element ref="ns2:statutesRulesPolicies" minOccurs="0"/>
                <xsd:element ref="ns2:Historical"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6"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17"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1ecb86-dbcb-4cad-aa0a-8e3edd121c88" elementFormDefault="qualified">
    <xsd:import namespace="http://schemas.microsoft.com/office/2006/documentManagement/types"/>
    <xsd:import namespace="http://schemas.microsoft.com/office/infopath/2007/PartnerControls"/>
    <xsd:element name="DocumentName" ma:index="2" nillable="true" ma:displayName="Document" ma:description="This is the formatted name of the document and MUST be filled out for all documents." ma:internalName="DocumentName" ma:readOnly="false">
      <xsd:simpleType>
        <xsd:restriction base="dms:Text">
          <xsd:maxLength value="255"/>
        </xsd:restriction>
      </xsd:simpleType>
    </xsd:element>
    <xsd:element name="Web_x0020_Category" ma:index="3" nillable="true" ma:displayName="Web Category" ma:list="{68a30688-8426-42e5-bc98-ed9a40a81362}" ma:internalName="Web_x0020_Category" ma:readOnly="false" ma:showField="Title">
      <xsd:simpleType>
        <xsd:restriction base="dms:Lookup"/>
      </xsd:simpleType>
    </xsd:element>
    <xsd:element name="DocumentDescription" ma:index="4" nillable="true" ma:displayName="Description" ma:description="If this document is meant to appear on the forms page you MUST fill in the &quot;Forms Description&quot; field as well as this one." ma:internalName="DocumentDescription" ma:readOnly="false">
      <xsd:simpleType>
        <xsd:restriction base="dms:Text">
          <xsd:maxLength value="255"/>
        </xsd:restriction>
      </xsd:simpleType>
    </xsd:element>
    <xsd:element name="Forms_Description" ma:index="5" nillable="true" ma:displayName="Forms_Description" ma:internalName="Forms_Description" ma:readOnly="false">
      <xsd:simpleType>
        <xsd:restriction base="dms:Text">
          <xsd:maxLength value="255"/>
        </xsd:restriction>
      </xsd:simpleType>
    </xsd:element>
    <xsd:element name="Review_x0020_Frequency_x0020_Period" ma:index="6" nillable="true" ma:displayName="Review Frequency Period" ma:default="Annually" ma:description="How often should this content be reviewed by the Content Owner?" ma:format="Dropdown" ma:internalName="Review_x0020_Frequency_x0020_Period" ma:readOnly="false">
      <xsd:simpleType>
        <xsd:restriction base="dms:Choice">
          <xsd:enumeration value="Monthly"/>
          <xsd:enumeration value="Quarterly"/>
          <xsd:enumeration value="Semi-Annually"/>
          <xsd:enumeration value="Annually"/>
          <xsd:enumeration value="None"/>
        </xsd:restriction>
      </xsd:simpleType>
    </xsd:element>
    <xsd:element name="Review_x0020_Frequency_x0020_by_x0020_Month" ma:index="7" nillable="true" ma:displayName="Review Frequency by Month" ma:internalName="Review_x0020_Frequency_x0020_by_x0020_Month" ma:readOnly="false">
      <xsd:complexType>
        <xsd:complexContent>
          <xsd:extension base="dms:MultiChoice">
            <xsd:sequence>
              <xsd:element name="Value" maxOccurs="unbounded" minOccurs="0" nillable="true">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sequence>
          </xsd:extension>
        </xsd:complexContent>
      </xsd:complexType>
    </xsd:element>
    <xsd:element name="Legal_x0020_Review_x0020_Date" ma:index="8" nillable="true" ma:displayName="Legal Review Date" ma:format="DateOnly" ma:internalName="Legal_x0020_Review_x0020_Date" ma:readOnly="false">
      <xsd:simpleType>
        <xsd:restriction base="dms:DateTime"/>
      </xsd:simpleType>
    </xsd:element>
    <xsd:element name="Language_x0020_Review_x0020_Date" ma:index="9" nillable="true" ma:displayName="Language Review Date" ma:description="Date of last Language Review" ma:format="DateOnly" ma:internalName="Language_x0020_Review_x0020_Date" ma:readOnly="false">
      <xsd:simpleType>
        <xsd:restriction base="dms:DateTime"/>
      </xsd:simpleType>
    </xsd:element>
    <xsd:element name="Date_x0020_last_x0020_reviewed" ma:index="10" nillable="true" ma:displayName="Date last reviewed" ma:description="The date the document was last reviewed by content owner." ma:format="DateOnly" ma:internalName="Date_x0020_last_x0020_reviewed" ma:readOnly="false">
      <xsd:simpleType>
        <xsd:restriction base="dms:DateTime"/>
      </xsd:simpleType>
    </xsd:element>
    <xsd:element name="Is_x0020_this_x0020_Legally_x0020_required_x003f_" ma:index="11" nillable="true" ma:displayName="Is this Legally required?" ma:default="No" ma:format="Dropdown" ma:internalName="Is_x0020_this_x0020_Legally_x0020_required_x003f_" ma:readOnly="false">
      <xsd:simpleType>
        <xsd:restriction base="dms:Choice">
          <xsd:enumeration value="Yes"/>
          <xsd:enumeration value="No"/>
        </xsd:restriction>
      </xsd:simpleType>
    </xsd:element>
    <xsd:element name="Notes0" ma:index="12" nillable="true" ma:displayName="Notes" ma:internalName="Notes0" ma:readOnly="false">
      <xsd:simpleType>
        <xsd:restriction base="dms:Note">
          <xsd:maxLength value="255"/>
        </xsd:restriction>
      </xsd:simpleType>
    </xsd:element>
    <xsd:element name="Automated_x0020_Content" ma:index="13" nillable="true" ma:displayName="Automated Content" ma:default="No" ma:format="Dropdown" ma:internalName="Automated_x0020_Content" ma:readOnly="false">
      <xsd:simpleType>
        <xsd:restriction base="dms:Choice">
          <xsd:enumeration value="Yes"/>
          <xsd:enumeration value="No"/>
        </xsd:restriction>
      </xsd:simpleType>
    </xsd:element>
    <xsd:element name="statutesRulesPolicies" ma:index="14" nillable="true" ma:displayName="statutesRulesPolicies" ma:description="This column contains the statutes, rules, or policy that governs" ma:list="{17a373b7-8334-4f0f-90d4-3ea48205243f}" ma:internalName="statutesRulesPolicies" ma:readOnly="false" ma:showField="Title">
      <xsd:complexType>
        <xsd:complexContent>
          <xsd:extension base="dms:MultiChoiceLookup">
            <xsd:sequence>
              <xsd:element name="Value" type="dms:Lookup" maxOccurs="unbounded" minOccurs="0" nillable="true"/>
            </xsd:sequence>
          </xsd:extension>
        </xsd:complexContent>
      </xsd:complexType>
    </xsd:element>
    <xsd:element name="Historical" ma:index="15" nillable="true" ma:displayName="Historical" ma:default="No" ma:description="If this is checked as yes, it doesn't need to be reviewed annually." ma:format="Dropdown" ma:internalName="Historical"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istorical xmlns="971ecb86-dbcb-4cad-aa0a-8e3edd121c88" xsi:nil="true"/>
    <Forms_Description xmlns="971ecb86-dbcb-4cad-aa0a-8e3edd121c88" xsi:nil="true"/>
    <Review_x0020_Frequency_x0020_Period xmlns="971ecb86-dbcb-4cad-aa0a-8e3edd121c88" xsi:nil="true"/>
    <Language_x0020_Review_x0020_Date xmlns="971ecb86-dbcb-4cad-aa0a-8e3edd121c88" xsi:nil="true"/>
    <statutesRulesPolicies xmlns="971ecb86-dbcb-4cad-aa0a-8e3edd121c88"/>
    <Is_x0020_this_x0020_Legally_x0020_required_x003f_ xmlns="971ecb86-dbcb-4cad-aa0a-8e3edd121c88" xsi:nil="true"/>
    <DocumentName xmlns="971ecb86-dbcb-4cad-aa0a-8e3edd121c88" xsi:nil="true"/>
    <Web_x0020_Category xmlns="971ecb86-dbcb-4cad-aa0a-8e3edd121c88" xsi:nil="true"/>
    <PublishingExpirationDate xmlns="http://schemas.microsoft.com/sharepoint/v3" xsi:nil="true"/>
    <Notes0 xmlns="971ecb86-dbcb-4cad-aa0a-8e3edd121c88" xsi:nil="true"/>
    <PublishingStartDate xmlns="http://schemas.microsoft.com/sharepoint/v3" xsi:nil="true"/>
    <DocumentDescription xmlns="971ecb86-dbcb-4cad-aa0a-8e3edd121c88" xsi:nil="true"/>
    <Review_x0020_Frequency_x0020_by_x0020_Month xmlns="971ecb86-dbcb-4cad-aa0a-8e3edd121c88"/>
    <Date_x0020_last_x0020_reviewed xmlns="971ecb86-dbcb-4cad-aa0a-8e3edd121c88" xsi:nil="true"/>
    <Legal_x0020_Review_x0020_Date xmlns="971ecb86-dbcb-4cad-aa0a-8e3edd121c88" xsi:nil="true"/>
    <Automated_x0020_Content xmlns="971ecb86-dbcb-4cad-aa0a-8e3edd121c88" xsi:nil="true"/>
  </documentManagement>
</p:properties>
</file>

<file path=customXml/itemProps1.xml><?xml version="1.0" encoding="utf-8"?>
<ds:datastoreItem xmlns:ds="http://schemas.openxmlformats.org/officeDocument/2006/customXml" ds:itemID="{5D7346F0-106D-4D33-9DF5-41EDC9806C4A}"/>
</file>

<file path=customXml/itemProps2.xml><?xml version="1.0" encoding="utf-8"?>
<ds:datastoreItem xmlns:ds="http://schemas.openxmlformats.org/officeDocument/2006/customXml" ds:itemID="{F7CD0952-9129-42DF-8945-842BBD8EC377}">
  <ds:schemaRefs>
    <ds:schemaRef ds:uri="http://schemas.microsoft.com/sharepoint/v3/contenttype/forms"/>
  </ds:schemaRefs>
</ds:datastoreItem>
</file>

<file path=customXml/itemProps3.xml><?xml version="1.0" encoding="utf-8"?>
<ds:datastoreItem xmlns:ds="http://schemas.openxmlformats.org/officeDocument/2006/customXml" ds:itemID="{DE695A55-4AEF-4DFE-9676-65D1CBBE3038}">
  <ds:schemaRefs>
    <ds:schemaRef ds:uri="http://schemas.microsoft.com/office/2006/documentManagement/types"/>
    <ds:schemaRef ds:uri="http://purl.org/dc/terms/"/>
    <ds:schemaRef ds:uri="http://purl.org/dc/elements/1.1/"/>
    <ds:schemaRef ds:uri="http://purl.org/dc/dcmitype/"/>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15475</TotalTime>
  <Words>4170</Words>
  <Application>Microsoft Office PowerPoint</Application>
  <PresentationFormat>Widescreen</PresentationFormat>
  <Paragraphs>723</Paragraphs>
  <Slides>102</Slides>
  <Notes>96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102</vt:i4>
      </vt:variant>
    </vt:vector>
  </HeadingPairs>
  <TitlesOfParts>
    <vt:vector size="113" baseType="lpstr">
      <vt:lpstr>Arial</vt:lpstr>
      <vt:lpstr>Calibri</vt:lpstr>
      <vt:lpstr>Calibri Light</vt:lpstr>
      <vt:lpstr>Constantia</vt:lpstr>
      <vt:lpstr>Garamond</vt:lpstr>
      <vt:lpstr>Rage Italic</vt:lpstr>
      <vt:lpstr>Segoe UI</vt:lpstr>
      <vt:lpstr>Times New Roman</vt:lpstr>
      <vt:lpstr>Wingdings 2</vt:lpstr>
      <vt:lpstr>Office Theme</vt:lpstr>
      <vt:lpstr>Acrobat Document</vt:lpstr>
      <vt:lpstr>PowerPoint Presentation</vt:lpstr>
      <vt:lpstr>Overview </vt:lpstr>
      <vt:lpstr>Introduction</vt:lpstr>
      <vt:lpstr>TRIM Timetable </vt:lpstr>
      <vt:lpstr>TRIM Timetable</vt:lpstr>
      <vt:lpstr>TRIM Timetable Day 1 = July 1 </vt:lpstr>
      <vt:lpstr>TRIM Timetable Day 35 = August 4 </vt:lpstr>
      <vt:lpstr>TRIM Timetable</vt:lpstr>
      <vt:lpstr>TRIM Timetable Day 55 = August 24 </vt:lpstr>
      <vt:lpstr>TRIM Timetable Days 65-80 = Sept. 3-18</vt:lpstr>
      <vt:lpstr>TRIM Timetable Days 81-95 = Sept. 4-Oct. 3</vt:lpstr>
      <vt:lpstr>TRIM Timetable Days 97-100 = Final Hearing</vt:lpstr>
      <vt:lpstr>TRIM Timetable Within Three Days of Final Hearing</vt:lpstr>
      <vt:lpstr>TRIM Timetable Within 30 Days of Final Hearing</vt:lpstr>
      <vt:lpstr>TRIM Certification Forms </vt:lpstr>
      <vt:lpstr>TRIM Certification Forms</vt:lpstr>
      <vt:lpstr>Certification of Taxable Value  (Form DR-420)</vt:lpstr>
      <vt:lpstr>Certification of Taxable Value  (Form DR-420)</vt:lpstr>
      <vt:lpstr>Certification of  Voted  Debt Millage  (Form DR-420DEBT)</vt:lpstr>
      <vt:lpstr>Tax Increment  Adjustment Worksheet  (Form DR-420TIF)</vt:lpstr>
      <vt:lpstr>Maximum Millage Preliminary Disclosure  (Form DR-420MM-P)</vt:lpstr>
      <vt:lpstr>Maximum Millage Preliminary Disclosure (Form DR-420MM-P)</vt:lpstr>
      <vt:lpstr>Notice of Proposed Property Taxes  (Form DR-474)</vt:lpstr>
      <vt:lpstr>Notice of Proposed Property Taxes Correction</vt:lpstr>
      <vt:lpstr>Maximum Millage </vt:lpstr>
      <vt:lpstr>Maximum Millage</vt:lpstr>
      <vt:lpstr>Voting Table </vt:lpstr>
      <vt:lpstr>Maximum Millage  Final Disclosure  (Form DR-420MM)</vt:lpstr>
      <vt:lpstr>Maximum Millage  Final Disclosure  (Form DR-420MM)</vt:lpstr>
      <vt:lpstr>Vote Record  (Form DR-487V)</vt:lpstr>
      <vt:lpstr>Certification of Final  Taxable Value  (Form DR-422)</vt:lpstr>
      <vt:lpstr>Certification of Final  Taxable Value  (Form DR-422)</vt:lpstr>
      <vt:lpstr>Certification of Final  Voted Debt Millage  (Form DR-422DEBT)</vt:lpstr>
      <vt:lpstr>TRIM Hearing Requirements </vt:lpstr>
      <vt:lpstr>TRIM Hearing Information </vt:lpstr>
      <vt:lpstr>TRIM Hearing Information Scheduling and Advertising Hearing</vt:lpstr>
      <vt:lpstr>TRIM Hearing Information Scheduling and Advertising Hearing</vt:lpstr>
      <vt:lpstr>TRIM Hearing Information Scheduling and Advertising Hearing</vt:lpstr>
      <vt:lpstr>TRIM Hearing Information At the Hearing</vt:lpstr>
      <vt:lpstr>TRIM Hearing Information At the Hearing</vt:lpstr>
      <vt:lpstr>TRIM Hearing Information At the Hearing</vt:lpstr>
      <vt:lpstr>TRIM Hearing Information At the Hearing</vt:lpstr>
      <vt:lpstr>TRIM Hearing Information At the Hearing</vt:lpstr>
      <vt:lpstr>Executive Order for State of Emergency</vt:lpstr>
      <vt:lpstr>Executive Order for State of Emergency</vt:lpstr>
      <vt:lpstr>TRIM Advertising Requirements </vt:lpstr>
      <vt:lpstr>TRIM Advertising Requirements</vt:lpstr>
      <vt:lpstr>TRIM Advertising Requirements</vt:lpstr>
      <vt:lpstr>TRIM Advertising Requirements</vt:lpstr>
      <vt:lpstr>Adjacent Newspaper Example</vt:lpstr>
      <vt:lpstr>TRIM Advertising Requirements Publication on a Publicly Accessible Website</vt:lpstr>
      <vt:lpstr>TRIM Advertising Requirements Publication on a Publicly Accessible Website</vt:lpstr>
      <vt:lpstr>TRIM Advertising Requirements Advertisement Selection</vt:lpstr>
      <vt:lpstr>TRIM Advertising Requirements Notice of Proposed Tax Increase Ad</vt:lpstr>
      <vt:lpstr>TRIM Advertising Requirements Notice of Proposed Tax Increase Ad EXAMPLE</vt:lpstr>
      <vt:lpstr>TRIM Advertising Requirements Notice of Proposed Tax Increase Ad</vt:lpstr>
      <vt:lpstr>Notice of Proposed Tax Increase Ad Important to Remember</vt:lpstr>
      <vt:lpstr>Newspaper Example Notice of Proposed Tax Increase</vt:lpstr>
      <vt:lpstr>TRIM Advertising Requirements Notice of Budget Hearing</vt:lpstr>
      <vt:lpstr>TRIM Advertising Requirements  Notice of Budget Hearing  EXAMPLE</vt:lpstr>
      <vt:lpstr>Newspaper Example Notice of Budget Hearing</vt:lpstr>
      <vt:lpstr>TRIM Advertising Requirements Budget Summary Ad </vt:lpstr>
      <vt:lpstr>TRIM Advertising Requirements Budget Summary Ad </vt:lpstr>
      <vt:lpstr>TRIM Advertising Requirements Budget Summary Ad </vt:lpstr>
      <vt:lpstr>TRIM Advertising Requirements Budget Summary Ad </vt:lpstr>
      <vt:lpstr>TRIM Advertising Requirements Budget Summary Ad </vt:lpstr>
      <vt:lpstr>TRIM Advertising Requirements Recessed Hearing Information</vt:lpstr>
      <vt:lpstr>TRIM Advertising Requirements Recessed Hearing Information EXAMPLE</vt:lpstr>
      <vt:lpstr>Newspaper Example Notice of Continuation</vt:lpstr>
      <vt:lpstr>TRIM Advertising Requirements Rescheduled Hearing Information Ad</vt:lpstr>
      <vt:lpstr>TRIM Advertising Requirements Rescheduled Hearing Information Ad EXAMPLE</vt:lpstr>
      <vt:lpstr>Newspaper Example Notice of Rescheduled Hearing</vt:lpstr>
      <vt:lpstr>TRIM Advertising  Requirements Proof of Publications</vt:lpstr>
      <vt:lpstr>Tear Sheets </vt:lpstr>
      <vt:lpstr>PowerPoint Presentation</vt:lpstr>
      <vt:lpstr>TRIM Resolution/Ordinance</vt:lpstr>
      <vt:lpstr>TRIM Millage Resolution/Ordinance</vt:lpstr>
      <vt:lpstr>Millage Resolution/ Ordinance Ad</vt:lpstr>
      <vt:lpstr>TRIM Budget Resolution/Ordinance</vt:lpstr>
      <vt:lpstr>Budget Resolution</vt:lpstr>
      <vt:lpstr>TRIM Resolution/Ordinance</vt:lpstr>
      <vt:lpstr>PowerPoint Presentation</vt:lpstr>
      <vt:lpstr>Certification of TRIM Compliance</vt:lpstr>
      <vt:lpstr>Certification of Compliance (Form DR-487)</vt:lpstr>
      <vt:lpstr>Maximum Millage  Levy Calculation  Final Disclosure  (Form DR-420MM)</vt:lpstr>
      <vt:lpstr>Vote Record for  Final Adoption of  Millage Levy (Form DR-487V)</vt:lpstr>
      <vt:lpstr>Electronic Submission</vt:lpstr>
      <vt:lpstr>TRIM  Value Adjustment Board Information</vt:lpstr>
      <vt:lpstr>TRIM  Value Adjustment Board Information</vt:lpstr>
      <vt:lpstr>Final Taxable Value Forms</vt:lpstr>
      <vt:lpstr>Certification of  Final Taxable Value  (Form DR-422)</vt:lpstr>
      <vt:lpstr>Certification of  Final Taxable Value  (Form DR-422)</vt:lpstr>
      <vt:lpstr>Certification of Final  Voted Debt Millage  (Form DR-422DEBT)</vt:lpstr>
      <vt:lpstr>2023 Top Infractions and Violations </vt:lpstr>
      <vt:lpstr>Notice of Proposed Tax Increase Ad</vt:lpstr>
      <vt:lpstr>Percent Increase Over RBR Not Shown or Incorrect</vt:lpstr>
      <vt:lpstr>   </vt:lpstr>
      <vt:lpstr>Incorrect Verbiage </vt:lpstr>
      <vt:lpstr>Budget is Not Balanced</vt:lpstr>
      <vt:lpstr>To Help Prevent Infractions</vt:lpstr>
      <vt:lpstr>TRIM Compliance Contacts</vt:lpstr>
      <vt:lpstr>Thank you for your  participation today!</vt:lpstr>
    </vt:vector>
  </TitlesOfParts>
  <Company>Florida Department of Revenue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Nelson</dc:creator>
  <cp:lastModifiedBy>Dametria Hayward-Williams</cp:lastModifiedBy>
  <cp:revision>24</cp:revision>
  <dcterms:created xsi:type="dcterms:W3CDTF">2023-09-13T15:51:12Z</dcterms:created>
  <dcterms:modified xsi:type="dcterms:W3CDTF">2024-06-10T16:38:05Z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0x010100FE8CCF48F7F21843AAD247617866AB0F</vt:lpwstr>
  </property>
</Properties>
</file>