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0"/>
  </p:notesMasterIdLst>
  <p:sldIdLst>
    <p:sldId id="258" r:id="rId5"/>
    <p:sldId id="383" r:id="rId6"/>
    <p:sldId id="502" r:id="rId7"/>
    <p:sldId id="504" r:id="rId8"/>
    <p:sldId id="505" r:id="rId9"/>
    <p:sldId id="553" r:id="rId10"/>
    <p:sldId id="554" r:id="rId11"/>
    <p:sldId id="555" r:id="rId12"/>
    <p:sldId id="557" r:id="rId13"/>
    <p:sldId id="556" r:id="rId14"/>
    <p:sldId id="558" r:id="rId15"/>
    <p:sldId id="559" r:id="rId16"/>
    <p:sldId id="560" r:id="rId17"/>
    <p:sldId id="561" r:id="rId18"/>
    <p:sldId id="562" r:id="rId19"/>
    <p:sldId id="563" r:id="rId20"/>
    <p:sldId id="564" r:id="rId21"/>
    <p:sldId id="565" r:id="rId22"/>
    <p:sldId id="566" r:id="rId23"/>
    <p:sldId id="624" r:id="rId24"/>
    <p:sldId id="506" r:id="rId25"/>
    <p:sldId id="507" r:id="rId26"/>
    <p:sldId id="551" r:id="rId27"/>
    <p:sldId id="552" r:id="rId28"/>
    <p:sldId id="508" r:id="rId29"/>
    <p:sldId id="509" r:id="rId30"/>
    <p:sldId id="510" r:id="rId31"/>
    <p:sldId id="603" r:id="rId32"/>
    <p:sldId id="606" r:id="rId33"/>
    <p:sldId id="501" r:id="rId34"/>
    <p:sldId id="500" r:id="rId35"/>
    <p:sldId id="612" r:id="rId36"/>
    <p:sldId id="511" r:id="rId37"/>
    <p:sldId id="512" r:id="rId38"/>
    <p:sldId id="513" r:id="rId39"/>
    <p:sldId id="514" r:id="rId40"/>
    <p:sldId id="515" r:id="rId41"/>
    <p:sldId id="516" r:id="rId42"/>
    <p:sldId id="600" r:id="rId43"/>
    <p:sldId id="517" r:id="rId44"/>
    <p:sldId id="518" r:id="rId45"/>
    <p:sldId id="519" r:id="rId46"/>
    <p:sldId id="520" r:id="rId47"/>
    <p:sldId id="613" r:id="rId48"/>
    <p:sldId id="622" r:id="rId49"/>
    <p:sldId id="623" r:id="rId50"/>
    <p:sldId id="521" r:id="rId51"/>
    <p:sldId id="620" r:id="rId52"/>
    <p:sldId id="590" r:id="rId53"/>
    <p:sldId id="522" r:id="rId54"/>
    <p:sldId id="523" r:id="rId55"/>
    <p:sldId id="524" r:id="rId56"/>
    <p:sldId id="525" r:id="rId57"/>
    <p:sldId id="526" r:id="rId58"/>
    <p:sldId id="527" r:id="rId59"/>
    <p:sldId id="528" r:id="rId60"/>
    <p:sldId id="529" r:id="rId61"/>
    <p:sldId id="530" r:id="rId62"/>
    <p:sldId id="531" r:id="rId63"/>
    <p:sldId id="618" r:id="rId64"/>
    <p:sldId id="594" r:id="rId65"/>
    <p:sldId id="597" r:id="rId66"/>
    <p:sldId id="595" r:id="rId67"/>
    <p:sldId id="619" r:id="rId68"/>
    <p:sldId id="593" r:id="rId69"/>
    <p:sldId id="533" r:id="rId70"/>
    <p:sldId id="534" r:id="rId71"/>
    <p:sldId id="535" r:id="rId72"/>
    <p:sldId id="536" r:id="rId73"/>
    <p:sldId id="537" r:id="rId74"/>
    <p:sldId id="538" r:id="rId75"/>
    <p:sldId id="592" r:id="rId76"/>
    <p:sldId id="598" r:id="rId77"/>
    <p:sldId id="599" r:id="rId78"/>
    <p:sldId id="540" r:id="rId79"/>
    <p:sldId id="541" r:id="rId80"/>
    <p:sldId id="542" r:id="rId81"/>
    <p:sldId id="630" r:id="rId82"/>
    <p:sldId id="631" r:id="rId83"/>
    <p:sldId id="543" r:id="rId84"/>
    <p:sldId id="486" r:id="rId85"/>
    <p:sldId id="545" r:id="rId86"/>
    <p:sldId id="550" r:id="rId87"/>
    <p:sldId id="602" r:id="rId88"/>
    <p:sldId id="488" r:id="rId89"/>
    <p:sldId id="458" r:id="rId90"/>
    <p:sldId id="632" r:id="rId91"/>
    <p:sldId id="633" r:id="rId92"/>
    <p:sldId id="634" r:id="rId93"/>
    <p:sldId id="503" r:id="rId94"/>
    <p:sldId id="614" r:id="rId95"/>
    <p:sldId id="615" r:id="rId96"/>
    <p:sldId id="616" r:id="rId97"/>
    <p:sldId id="476" r:id="rId98"/>
    <p:sldId id="474"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D23021-5F56-C196-4E8D-6E6997167F73}" name="Dametria Hayward-Williams" initials="DHW" userId="S::HaywardD@FDOR.DOR.STATE.FL.US::8d67e591-6815-4b26-8cb9-a8d73b0bdd94" providerId="AD"/>
  <p188:author id="{E7E07A26-0F0B-897D-F73C-A19B6DECAB3C}" name="William Butler" initials="WB" userId="S::ButlerW@fdor.dor.state.fl.us::61cb8dd3-c59c-442d-9856-b028dde6a178" providerId="AD"/>
  <p188:author id="{657C736B-4231-1145-B7A2-173AC833233D}" name="Breauna Hines" initials="BH" userId="S::HinesBr@fdor.dor.state.fl.us::865f7832-9874-409f-b665-0629d70d0489" providerId="AD"/>
  <p188:author id="{8FCD21FD-52F1-3DED-0359-B6051D07AE26}" name="Jennifer Rosenzweig" initials="JR" userId="S::RosenzwJ@fdor.dor.state.fl.us::ffed0f43-bb2a-49d3-800f-f9d252c2b8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0E0E0"/>
    <a:srgbClr val="163962"/>
    <a:srgbClr val="5E7DB6"/>
    <a:srgbClr val="00ACA1"/>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660"/>
  </p:normalViewPr>
  <p:slideViewPr>
    <p:cSldViewPr snapToGrid="0">
      <p:cViewPr varScale="1">
        <p:scale>
          <a:sx n="77" d="100"/>
          <a:sy n="77" d="100"/>
        </p:scale>
        <p:origin x="1075"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15857-6809-4E5E-A9A0-DFCEC3DF1915}"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62D21-541A-4B98-957C-B2EF69845F33}" type="slidenum">
              <a:rPr lang="en-US" smtClean="0"/>
              <a:t>‹#›</a:t>
            </a:fld>
            <a:endParaRPr lang="en-US"/>
          </a:p>
        </p:txBody>
      </p:sp>
    </p:spTree>
    <p:extLst>
      <p:ext uri="{BB962C8B-B14F-4D97-AF65-F5344CB8AC3E}">
        <p14:creationId xmlns:p14="http://schemas.microsoft.com/office/powerpoint/2010/main" val="395725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DB23CDB-1B15-4CDF-88B4-1808E19A5871}"/>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606E1E01-B3F3-4D75-906E-CF6332F7A9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12292" name="Slide Number Placeholder 3">
            <a:extLst>
              <a:ext uri="{FF2B5EF4-FFF2-40B4-BE49-F238E27FC236}">
                <a16:creationId xmlns:a16="http://schemas.microsoft.com/office/drawing/2014/main" id="{6D487324-B01E-4C3A-943C-380DC839755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02979E07-B666-4F04-BB8C-C97F33ABE950}" type="slidenum">
              <a:rPr lang="en-US" altLang="en-US" sz="1200" b="0" smtClean="0">
                <a:solidFill>
                  <a:schemeClr val="tx1"/>
                </a:solidFill>
                <a:latin typeface="Times" panose="02020603050405020304" pitchFamily="18" charset="0"/>
              </a:rPr>
              <a:pPr/>
              <a:t>2</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EA4BE5F-F5D0-49EF-B345-1A28D8A66AE2}"/>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F0C232FC-E97E-4FBA-9FC1-1ED6A198E2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43012" name="Slide Number Placeholder 3">
            <a:extLst>
              <a:ext uri="{FF2B5EF4-FFF2-40B4-BE49-F238E27FC236}">
                <a16:creationId xmlns:a16="http://schemas.microsoft.com/office/drawing/2014/main" id="{6882295F-46DF-4727-B670-21B8DE3D6C8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C7194BA3-2D3E-4B6C-A5F7-CEF443CCF4AE}" type="slidenum">
              <a:rPr lang="en-US" altLang="en-US" sz="1200" b="0" smtClean="0">
                <a:solidFill>
                  <a:schemeClr val="tx1"/>
                </a:solidFill>
                <a:latin typeface="Times" panose="02020603050405020304" pitchFamily="18" charset="0"/>
              </a:rPr>
              <a:pPr/>
              <a:t>24</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AC9E664-F5A2-47D2-A878-D73026B76FD1}"/>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B4DD889-E838-40F2-97F7-194AD795AD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45060" name="Slide Number Placeholder 3">
            <a:extLst>
              <a:ext uri="{FF2B5EF4-FFF2-40B4-BE49-F238E27FC236}">
                <a16:creationId xmlns:a16="http://schemas.microsoft.com/office/drawing/2014/main" id="{9F3F7301-AEA0-4C4C-BD7E-FA94EDA498A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34E88962-EA81-4F83-BE6C-30E93792340E}" type="slidenum">
              <a:rPr lang="en-US" altLang="en-US" sz="1200" b="0" smtClean="0">
                <a:solidFill>
                  <a:schemeClr val="tx1"/>
                </a:solidFill>
                <a:latin typeface="Times" panose="02020603050405020304" pitchFamily="18" charset="0"/>
              </a:rPr>
              <a:pPr/>
              <a:t>25</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D1DEA70-FF29-4FAB-8EB6-091AFD38929F}"/>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00747E9C-A096-48B7-AFE4-A08C2CF127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47108" name="Slide Number Placeholder 3">
            <a:extLst>
              <a:ext uri="{FF2B5EF4-FFF2-40B4-BE49-F238E27FC236}">
                <a16:creationId xmlns:a16="http://schemas.microsoft.com/office/drawing/2014/main" id="{491E7EC2-28CC-4FE9-A204-5964B71AF27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FD33EC3C-CC03-462B-A2EA-D53B75669792}" type="slidenum">
              <a:rPr lang="en-US" altLang="en-US" sz="1200" b="0" smtClean="0">
                <a:solidFill>
                  <a:schemeClr val="tx1"/>
                </a:solidFill>
                <a:latin typeface="Times" panose="02020603050405020304" pitchFamily="18" charset="0"/>
              </a:rPr>
              <a:pPr/>
              <a:t>26</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 with Bullet Points</a:t>
            </a:r>
          </a:p>
        </p:txBody>
      </p:sp>
      <p:sp>
        <p:nvSpPr>
          <p:cNvPr id="4" name="Slide Number Placeholder 3"/>
          <p:cNvSpPr>
            <a:spLocks noGrp="1"/>
          </p:cNvSpPr>
          <p:nvPr>
            <p:ph type="sldNum" sz="quarter" idx="5"/>
          </p:nvPr>
        </p:nvSpPr>
        <p:spPr/>
        <p:txBody>
          <a:bodyPr/>
          <a:lstStyle/>
          <a:p>
            <a:pPr>
              <a:defRPr/>
            </a:pPr>
            <a:fld id="{58A34E7F-3678-4953-8C27-07093D8CF747}" type="slidenum">
              <a:rPr lang="en-US" altLang="en-US" smtClean="0"/>
              <a:pPr>
                <a:defRPr/>
              </a:pPr>
              <a:t>31</a:t>
            </a:fld>
            <a:endParaRPr lang="en-US" altLang="en-US"/>
          </a:p>
        </p:txBody>
      </p:sp>
    </p:spTree>
    <p:extLst>
      <p:ext uri="{BB962C8B-B14F-4D97-AF65-F5344CB8AC3E}">
        <p14:creationId xmlns:p14="http://schemas.microsoft.com/office/powerpoint/2010/main" val="443585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 with Bullet Points</a:t>
            </a:r>
          </a:p>
        </p:txBody>
      </p:sp>
      <p:sp>
        <p:nvSpPr>
          <p:cNvPr id="4" name="Slide Number Placeholder 3"/>
          <p:cNvSpPr>
            <a:spLocks noGrp="1"/>
          </p:cNvSpPr>
          <p:nvPr>
            <p:ph type="sldNum" sz="quarter" idx="5"/>
          </p:nvPr>
        </p:nvSpPr>
        <p:spPr/>
        <p:txBody>
          <a:bodyPr/>
          <a:lstStyle/>
          <a:p>
            <a:pPr>
              <a:defRPr/>
            </a:pPr>
            <a:fld id="{58A34E7F-3678-4953-8C27-07093D8CF747}" type="slidenum">
              <a:rPr lang="en-US" altLang="en-US" smtClean="0"/>
              <a:pPr>
                <a:defRPr/>
              </a:pPr>
              <a:t>32</a:t>
            </a:fld>
            <a:endParaRPr lang="en-US" altLang="en-US"/>
          </a:p>
        </p:txBody>
      </p:sp>
    </p:spTree>
    <p:extLst>
      <p:ext uri="{BB962C8B-B14F-4D97-AF65-F5344CB8AC3E}">
        <p14:creationId xmlns:p14="http://schemas.microsoft.com/office/powerpoint/2010/main" val="427069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8A34E7F-3678-4953-8C27-07093D8CF747}" type="slidenum">
              <a:rPr lang="en-US" altLang="en-US" smtClean="0"/>
              <a:pPr>
                <a:defRPr/>
              </a:pPr>
              <a:t>33</a:t>
            </a:fld>
            <a:endParaRPr lang="en-US" altLang="en-US"/>
          </a:p>
        </p:txBody>
      </p:sp>
    </p:spTree>
    <p:extLst>
      <p:ext uri="{BB962C8B-B14F-4D97-AF65-F5344CB8AC3E}">
        <p14:creationId xmlns:p14="http://schemas.microsoft.com/office/powerpoint/2010/main" val="244649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EDF9EF3-09C7-4412-9E77-15348C0C524A}"/>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499EAD50-C900-468A-89CC-9DC3BBA36C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0420" name="Slide Number Placeholder 3">
            <a:extLst>
              <a:ext uri="{FF2B5EF4-FFF2-40B4-BE49-F238E27FC236}">
                <a16:creationId xmlns:a16="http://schemas.microsoft.com/office/drawing/2014/main" id="{097A4E47-DA66-4907-A420-F8BFA16486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201C721A-1FDC-4967-B1F1-CD21CAA80204}" type="slidenum">
              <a:rPr lang="en-US" altLang="en-US" sz="1200" b="0" smtClean="0">
                <a:solidFill>
                  <a:schemeClr val="tx1"/>
                </a:solidFill>
                <a:latin typeface="Times" panose="02020603050405020304" pitchFamily="18" charset="0"/>
              </a:rPr>
              <a:pPr/>
              <a:t>38</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BB45DC4-0767-460C-8D2B-506CBC672AE0}"/>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7A62733D-D6ED-412C-A000-1CFEE456E4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panose="02020603050405020304" pitchFamily="18" charset="0"/>
            </a:endParaRPr>
          </a:p>
        </p:txBody>
      </p:sp>
      <p:sp>
        <p:nvSpPr>
          <p:cNvPr id="62468" name="Slide Number Placeholder 3">
            <a:extLst>
              <a:ext uri="{FF2B5EF4-FFF2-40B4-BE49-F238E27FC236}">
                <a16:creationId xmlns:a16="http://schemas.microsoft.com/office/drawing/2014/main" id="{AC866488-BAE8-4E92-A827-37B3E952EE8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71F66967-6D19-42D5-8149-134E51C8F2F9}" type="slidenum">
              <a:rPr lang="en-US" altLang="en-US" sz="1200" b="0" smtClean="0">
                <a:solidFill>
                  <a:schemeClr val="tx1"/>
                </a:solidFill>
                <a:latin typeface="Times" panose="02020603050405020304" pitchFamily="18" charset="0"/>
              </a:rPr>
              <a:pPr/>
              <a:t>39</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3ABD7CA-AA25-4D56-B5A2-21D989E88C7A}"/>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D9284BB5-D044-48D6-AC98-DE6FA4110D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6564" name="Slide Number Placeholder 3">
            <a:extLst>
              <a:ext uri="{FF2B5EF4-FFF2-40B4-BE49-F238E27FC236}">
                <a16:creationId xmlns:a16="http://schemas.microsoft.com/office/drawing/2014/main" id="{CC2D359D-EC0F-4CB7-80FA-40FB6CEF97E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4871FCEF-609D-4D0F-B15F-EEFC9BAC4551}" type="slidenum">
              <a:rPr lang="en-US" altLang="en-US" sz="1200" b="0" smtClean="0">
                <a:solidFill>
                  <a:schemeClr val="tx1"/>
                </a:solidFill>
                <a:latin typeface="Times" panose="02020603050405020304" pitchFamily="18" charset="0"/>
              </a:rPr>
              <a:pPr/>
              <a:t>42</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3EDB4AD-638B-4475-9526-BD0A98DE79E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20B4E449-9FE7-4078-AC86-EE662D89EA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8612" name="Slide Number Placeholder 3">
            <a:extLst>
              <a:ext uri="{FF2B5EF4-FFF2-40B4-BE49-F238E27FC236}">
                <a16:creationId xmlns:a16="http://schemas.microsoft.com/office/drawing/2014/main" id="{67F18294-9842-409B-B99A-54C13D4E75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A929E9E1-8F4A-4061-B362-574182EF0EFC}" type="slidenum">
              <a:rPr lang="en-US" altLang="en-US" sz="1200" b="0" smtClean="0">
                <a:solidFill>
                  <a:schemeClr val="tx1"/>
                </a:solidFill>
                <a:latin typeface="Times" panose="02020603050405020304" pitchFamily="18" charset="0"/>
              </a:rPr>
              <a:pPr/>
              <a:t>43</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FE76B71-A4E3-4C37-BD7E-EB12944F718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CB84F2C-E151-44C5-B824-F08452B16B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14340" name="Slide Number Placeholder 3">
            <a:extLst>
              <a:ext uri="{FF2B5EF4-FFF2-40B4-BE49-F238E27FC236}">
                <a16:creationId xmlns:a16="http://schemas.microsoft.com/office/drawing/2014/main" id="{B83B6F83-C778-4EF7-AF30-941F4AF8681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8A338D31-FD0F-46E9-88CD-A97F250C1184}" type="slidenum">
              <a:rPr lang="en-US" altLang="en-US" sz="1200" b="0" smtClean="0">
                <a:solidFill>
                  <a:schemeClr val="tx1"/>
                </a:solidFill>
                <a:latin typeface="Times" panose="02020603050405020304" pitchFamily="18" charset="0"/>
              </a:rPr>
              <a:pPr/>
              <a:t>3</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3EDB4AD-638B-4475-9526-BD0A98DE79E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20B4E449-9FE7-4078-AC86-EE662D89EA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8612" name="Slide Number Placeholder 3">
            <a:extLst>
              <a:ext uri="{FF2B5EF4-FFF2-40B4-BE49-F238E27FC236}">
                <a16:creationId xmlns:a16="http://schemas.microsoft.com/office/drawing/2014/main" id="{67F18294-9842-409B-B99A-54C13D4E75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A929E9E1-8F4A-4061-B362-574182EF0EFC}" type="slidenum">
              <a:rPr lang="en-US" altLang="en-US" sz="1200" b="0" smtClean="0">
                <a:solidFill>
                  <a:schemeClr val="tx1"/>
                </a:solidFill>
                <a:latin typeface="Times" panose="02020603050405020304" pitchFamily="18" charset="0"/>
              </a:rPr>
              <a:pPr/>
              <a:t>44</a:t>
            </a:fld>
            <a:endParaRPr lang="en-US" altLang="en-US" sz="1200" b="0">
              <a:solidFill>
                <a:schemeClr val="tx1"/>
              </a:solidFill>
              <a:latin typeface="Times" panose="02020603050405020304" pitchFamily="18" charset="0"/>
            </a:endParaRPr>
          </a:p>
        </p:txBody>
      </p:sp>
    </p:spTree>
    <p:extLst>
      <p:ext uri="{BB962C8B-B14F-4D97-AF65-F5344CB8AC3E}">
        <p14:creationId xmlns:p14="http://schemas.microsoft.com/office/powerpoint/2010/main" val="350194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3EDB4AD-638B-4475-9526-BD0A98DE79E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20B4E449-9FE7-4078-AC86-EE662D89EA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8612" name="Slide Number Placeholder 3">
            <a:extLst>
              <a:ext uri="{FF2B5EF4-FFF2-40B4-BE49-F238E27FC236}">
                <a16:creationId xmlns:a16="http://schemas.microsoft.com/office/drawing/2014/main" id="{67F18294-9842-409B-B99A-54C13D4E75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A929E9E1-8F4A-4061-B362-574182EF0EFC}" type="slidenum">
              <a:rPr lang="en-US" altLang="en-US" sz="1200" b="0" smtClean="0">
                <a:solidFill>
                  <a:schemeClr val="tx1"/>
                </a:solidFill>
                <a:latin typeface="Times" panose="02020603050405020304" pitchFamily="18" charset="0"/>
              </a:rPr>
              <a:pPr/>
              <a:t>45</a:t>
            </a:fld>
            <a:endParaRPr lang="en-US" altLang="en-US" sz="1200" b="0">
              <a:solidFill>
                <a:schemeClr val="tx1"/>
              </a:solidFill>
              <a:latin typeface="Times" panose="02020603050405020304" pitchFamily="18" charset="0"/>
            </a:endParaRPr>
          </a:p>
        </p:txBody>
      </p:sp>
    </p:spTree>
    <p:extLst>
      <p:ext uri="{BB962C8B-B14F-4D97-AF65-F5344CB8AC3E}">
        <p14:creationId xmlns:p14="http://schemas.microsoft.com/office/powerpoint/2010/main" val="3497605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3EDB4AD-638B-4475-9526-BD0A98DE79E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20B4E449-9FE7-4078-AC86-EE662D89EA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68612" name="Slide Number Placeholder 3">
            <a:extLst>
              <a:ext uri="{FF2B5EF4-FFF2-40B4-BE49-F238E27FC236}">
                <a16:creationId xmlns:a16="http://schemas.microsoft.com/office/drawing/2014/main" id="{67F18294-9842-409B-B99A-54C13D4E75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A929E9E1-8F4A-4061-B362-574182EF0EFC}" type="slidenum">
              <a:rPr lang="en-US" altLang="en-US" sz="1200" b="0" smtClean="0">
                <a:solidFill>
                  <a:schemeClr val="tx1"/>
                </a:solidFill>
                <a:latin typeface="Times" panose="02020603050405020304" pitchFamily="18" charset="0"/>
              </a:rPr>
              <a:pPr/>
              <a:t>46</a:t>
            </a:fld>
            <a:endParaRPr lang="en-US" altLang="en-US" sz="1200" b="0">
              <a:solidFill>
                <a:schemeClr val="tx1"/>
              </a:solidFill>
              <a:latin typeface="Times" panose="02020603050405020304" pitchFamily="18" charset="0"/>
            </a:endParaRPr>
          </a:p>
        </p:txBody>
      </p:sp>
    </p:spTree>
    <p:extLst>
      <p:ext uri="{BB962C8B-B14F-4D97-AF65-F5344CB8AC3E}">
        <p14:creationId xmlns:p14="http://schemas.microsoft.com/office/powerpoint/2010/main" val="2654190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F2F3AB1-8C17-4829-8D7F-76651E9ADD54}"/>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FB030483-AE27-40E9-A4CE-25C9A7B844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70660" name="Slide Number Placeholder 3">
            <a:extLst>
              <a:ext uri="{FF2B5EF4-FFF2-40B4-BE49-F238E27FC236}">
                <a16:creationId xmlns:a16="http://schemas.microsoft.com/office/drawing/2014/main" id="{A8097E54-ED28-459A-9E8C-87329AE747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73A60E36-1C1B-46B1-8D87-BD0B25ED6125}" type="slidenum">
              <a:rPr lang="en-US" altLang="en-US" sz="1200" b="0" smtClean="0">
                <a:solidFill>
                  <a:schemeClr val="tx1"/>
                </a:solidFill>
                <a:latin typeface="Times" panose="02020603050405020304" pitchFamily="18" charset="0"/>
              </a:rPr>
              <a:pPr/>
              <a:t>47</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F2F3AB1-8C17-4829-8D7F-76651E9ADD54}"/>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FB030483-AE27-40E9-A4CE-25C9A7B844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70660" name="Slide Number Placeholder 3">
            <a:extLst>
              <a:ext uri="{FF2B5EF4-FFF2-40B4-BE49-F238E27FC236}">
                <a16:creationId xmlns:a16="http://schemas.microsoft.com/office/drawing/2014/main" id="{A8097E54-ED28-459A-9E8C-87329AE747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73A60E36-1C1B-46B1-8D87-BD0B25ED6125}" type="slidenum">
              <a:rPr lang="en-US" altLang="en-US" sz="1200" b="0" smtClean="0">
                <a:solidFill>
                  <a:schemeClr val="tx1"/>
                </a:solidFill>
                <a:latin typeface="Times" panose="02020603050405020304" pitchFamily="18" charset="0"/>
              </a:rPr>
              <a:pPr/>
              <a:t>48</a:t>
            </a:fld>
            <a:endParaRPr lang="en-US" altLang="en-US" sz="1200" b="0">
              <a:solidFill>
                <a:schemeClr val="tx1"/>
              </a:solidFill>
              <a:latin typeface="Times" panose="02020603050405020304" pitchFamily="18" charset="0"/>
            </a:endParaRPr>
          </a:p>
        </p:txBody>
      </p:sp>
    </p:spTree>
    <p:extLst>
      <p:ext uri="{BB962C8B-B14F-4D97-AF65-F5344CB8AC3E}">
        <p14:creationId xmlns:p14="http://schemas.microsoft.com/office/powerpoint/2010/main" val="1133570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DDF48A8-89F0-4765-BFC7-4017D79F99C2}"/>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60A07EF8-B16C-4BA0-9018-F9FE4A45DD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72708" name="Slide Number Placeholder 3">
            <a:extLst>
              <a:ext uri="{FF2B5EF4-FFF2-40B4-BE49-F238E27FC236}">
                <a16:creationId xmlns:a16="http://schemas.microsoft.com/office/drawing/2014/main" id="{F20C06B1-7E05-44B2-9C13-AB7A6F7C231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C8F18EDD-BDB6-40DD-BE41-15724A79F829}" type="slidenum">
              <a:rPr lang="en-US" altLang="en-US" sz="1200" b="0" smtClean="0">
                <a:solidFill>
                  <a:schemeClr val="tx1"/>
                </a:solidFill>
                <a:latin typeface="Times" panose="02020603050405020304" pitchFamily="18" charset="0"/>
              </a:rPr>
              <a:pPr/>
              <a:t>49</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62D21-541A-4B98-957C-B2EF69845F33}" type="slidenum">
              <a:rPr lang="en-US" smtClean="0"/>
              <a:t>70</a:t>
            </a:fld>
            <a:endParaRPr lang="en-US"/>
          </a:p>
        </p:txBody>
      </p:sp>
    </p:spTree>
    <p:extLst>
      <p:ext uri="{BB962C8B-B14F-4D97-AF65-F5344CB8AC3E}">
        <p14:creationId xmlns:p14="http://schemas.microsoft.com/office/powerpoint/2010/main" val="400987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Resolution Added from DR-420S</a:t>
            </a:r>
          </a:p>
        </p:txBody>
      </p:sp>
      <p:sp>
        <p:nvSpPr>
          <p:cNvPr id="4" name="Slide Number Placeholder 3"/>
          <p:cNvSpPr>
            <a:spLocks noGrp="1"/>
          </p:cNvSpPr>
          <p:nvPr>
            <p:ph type="sldNum" sz="quarter" idx="5"/>
          </p:nvPr>
        </p:nvSpPr>
        <p:spPr/>
        <p:txBody>
          <a:bodyPr/>
          <a:lstStyle/>
          <a:p>
            <a:pPr>
              <a:defRPr/>
            </a:pPr>
            <a:fld id="{58A34E7F-3678-4953-8C27-07093D8CF747}" type="slidenum">
              <a:rPr lang="en-US" altLang="en-US" smtClean="0"/>
              <a:pPr>
                <a:defRPr/>
              </a:pPr>
              <a:t>77</a:t>
            </a:fld>
            <a:endParaRPr lang="en-US" altLang="en-US"/>
          </a:p>
        </p:txBody>
      </p:sp>
    </p:spTree>
    <p:extLst>
      <p:ext uri="{BB962C8B-B14F-4D97-AF65-F5344CB8AC3E}">
        <p14:creationId xmlns:p14="http://schemas.microsoft.com/office/powerpoint/2010/main" val="34960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BDEE37C7-B42A-478A-A035-E036C38D399A}"/>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843DBFCC-BAF8-4634-9CA5-D1B4390F9A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B7B9974F-AF70-48A4-A9B1-578E795BF73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EE233A-822C-4B6C-86D3-06C60DE642EA}" type="slidenum">
              <a:rPr lang="en-US" altLang="en-US" smtClean="0"/>
              <a:pPr/>
              <a:t>81</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26021091-A130-43B8-BDCE-B86DB76FFCF4}"/>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9D73BB85-976F-4285-B933-F6B1288420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panose="02020603050405020304" pitchFamily="18" charset="0"/>
              </a:rPr>
              <a:t>Waiting for DR-487 year to be updated</a:t>
            </a:r>
          </a:p>
        </p:txBody>
      </p:sp>
      <p:sp>
        <p:nvSpPr>
          <p:cNvPr id="104452" name="Slide Number Placeholder 3">
            <a:extLst>
              <a:ext uri="{FF2B5EF4-FFF2-40B4-BE49-F238E27FC236}">
                <a16:creationId xmlns:a16="http://schemas.microsoft.com/office/drawing/2014/main" id="{E73C9BCC-4B56-4474-8360-D78871B8B68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C9CDBB39-E8BE-4015-AD6D-9F0B3219D470}" type="slidenum">
              <a:rPr lang="en-US" altLang="en-US" sz="1200" b="0" smtClean="0">
                <a:solidFill>
                  <a:schemeClr val="tx1"/>
                </a:solidFill>
                <a:latin typeface="Times" panose="02020603050405020304" pitchFamily="18" charset="0"/>
              </a:rPr>
              <a:pPr/>
              <a:t>83</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5551769-3DCB-4BCF-866B-3A4058CAAE8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625DE8F-76E3-4F2F-830A-C5A8613D66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panose="02020603050405020304" pitchFamily="18" charset="0"/>
            </a:endParaRPr>
          </a:p>
        </p:txBody>
      </p:sp>
      <p:sp>
        <p:nvSpPr>
          <p:cNvPr id="16388" name="Slide Number Placeholder 3">
            <a:extLst>
              <a:ext uri="{FF2B5EF4-FFF2-40B4-BE49-F238E27FC236}">
                <a16:creationId xmlns:a16="http://schemas.microsoft.com/office/drawing/2014/main" id="{122C19F6-ED5D-46D6-8495-5A68BA02B4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7060185C-D058-4BE3-8228-38C8A608BB46}" type="slidenum">
              <a:rPr lang="en-US" altLang="en-US" sz="1200" b="0" smtClean="0">
                <a:solidFill>
                  <a:schemeClr val="tx1"/>
                </a:solidFill>
                <a:latin typeface="Times" panose="02020603050405020304" pitchFamily="18" charset="0"/>
              </a:rPr>
              <a:pPr/>
              <a:t>4</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D70888B4-619C-4E16-920E-7563B4406721}"/>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8E119009-A04E-40AC-A5B1-872AF11357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panose="02020603050405020304" pitchFamily="18" charset="0"/>
              </a:rPr>
              <a:t>Double form taken out</a:t>
            </a:r>
          </a:p>
        </p:txBody>
      </p:sp>
      <p:sp>
        <p:nvSpPr>
          <p:cNvPr id="106500" name="Slide Number Placeholder 3">
            <a:extLst>
              <a:ext uri="{FF2B5EF4-FFF2-40B4-BE49-F238E27FC236}">
                <a16:creationId xmlns:a16="http://schemas.microsoft.com/office/drawing/2014/main" id="{C8398BB9-74CB-4E27-80F8-8D5A5BEECBC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F47F6722-B1C7-47BE-B560-65078DEE9B91}" type="slidenum">
              <a:rPr lang="en-US" altLang="en-US" sz="1200" b="0" smtClean="0">
                <a:solidFill>
                  <a:schemeClr val="tx1"/>
                </a:solidFill>
                <a:latin typeface="Times" panose="02020603050405020304" pitchFamily="18" charset="0"/>
              </a:rPr>
              <a:pPr/>
              <a:t>84</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0012542B-D0FF-4F48-95CA-2426EAC58B19}"/>
              </a:ext>
            </a:extLst>
          </p:cNvPr>
          <p:cNvSpPr>
            <a:spLocks noGrp="1" noRot="1" noChangeAspect="1" noChangeArrowheads="1" noTextEdit="1"/>
          </p:cNvSpPr>
          <p:nvPr>
            <p:ph type="sldImg"/>
          </p:nvPr>
        </p:nvSpPr>
        <p:spPr>
          <a:ln/>
        </p:spPr>
      </p:sp>
      <p:sp>
        <p:nvSpPr>
          <p:cNvPr id="177155" name="Notes Placeholder 2">
            <a:extLst>
              <a:ext uri="{FF2B5EF4-FFF2-40B4-BE49-F238E27FC236}">
                <a16:creationId xmlns:a16="http://schemas.microsoft.com/office/drawing/2014/main" id="{5B5F3149-9783-4187-B83A-90DA51BD92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Segoe UI" panose="020B0502040204020203" pitchFamily="34" charset="0"/>
              </a:rPr>
              <a:t>Proof of Publication </a:t>
            </a:r>
          </a:p>
        </p:txBody>
      </p:sp>
      <p:sp>
        <p:nvSpPr>
          <p:cNvPr id="177156" name="Slide Number Placeholder 3">
            <a:extLst>
              <a:ext uri="{FF2B5EF4-FFF2-40B4-BE49-F238E27FC236}">
                <a16:creationId xmlns:a16="http://schemas.microsoft.com/office/drawing/2014/main" id="{289C3C97-6315-4BBF-A02A-8B2483CC09A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F8E59D-3D4E-4205-909B-7B3730E0B4A2}" type="slidenum">
              <a:rPr lang="en-US" altLang="en-US" smtClean="0">
                <a:latin typeface="Segoe UI" panose="020B0502040204020203" pitchFamily="34" charset="0"/>
              </a:rPr>
              <a:pPr/>
              <a:t>85</a:t>
            </a:fld>
            <a:endParaRPr lang="en-US" altLang="en-US" dirty="0">
              <a:latin typeface="Segoe UI" panose="020B0502040204020203"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8BC06EB9-3D2E-45A2-8B74-6F7B45ADD8AC}"/>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90E262DD-FD98-4AB5-9B4E-8F346415ED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9444" name="Slide Number Placeholder 3">
            <a:extLst>
              <a:ext uri="{FF2B5EF4-FFF2-40B4-BE49-F238E27FC236}">
                <a16:creationId xmlns:a16="http://schemas.microsoft.com/office/drawing/2014/main" id="{EA7F76E9-1C7E-48A8-8E7B-060EA360312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BDA58-88D6-4553-9156-018A34F0BDDF}" type="slidenum">
              <a:rPr lang="en-US" altLang="en-US" smtClean="0"/>
              <a:pPr/>
              <a:t>86</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8BC06EB9-3D2E-45A2-8B74-6F7B45ADD8AC}"/>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90E262DD-FD98-4AB5-9B4E-8F346415ED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89444" name="Slide Number Placeholder 3">
            <a:extLst>
              <a:ext uri="{FF2B5EF4-FFF2-40B4-BE49-F238E27FC236}">
                <a16:creationId xmlns:a16="http://schemas.microsoft.com/office/drawing/2014/main" id="{EA7F76E9-1C7E-48A8-8E7B-060EA360312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BDA58-88D6-4553-9156-018A34F0BDDF}" type="slidenum">
              <a:rPr lang="en-US" altLang="en-US" smtClean="0"/>
              <a:pPr/>
              <a:t>87</a:t>
            </a:fld>
            <a:endParaRPr lang="en-US" altLang="en-US"/>
          </a:p>
        </p:txBody>
      </p:sp>
    </p:spTree>
    <p:extLst>
      <p:ext uri="{BB962C8B-B14F-4D97-AF65-F5344CB8AC3E}">
        <p14:creationId xmlns:p14="http://schemas.microsoft.com/office/powerpoint/2010/main" val="366855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FF9E3FC9-4873-4483-AA83-B4F99DEF9198}"/>
              </a:ext>
            </a:extLst>
          </p:cNvPr>
          <p:cNvSpPr>
            <a:spLocks noGrp="1" noRot="1" noChangeAspect="1" noChangeArrowheads="1" noTextEdit="1"/>
          </p:cNvSpPr>
          <p:nvPr>
            <p:ph type="sldImg"/>
          </p:nvPr>
        </p:nvSpPr>
        <p:spPr>
          <a:ln/>
        </p:spPr>
      </p:sp>
      <p:sp>
        <p:nvSpPr>
          <p:cNvPr id="199683" name="Notes Placeholder 2">
            <a:extLst>
              <a:ext uri="{FF2B5EF4-FFF2-40B4-BE49-F238E27FC236}">
                <a16:creationId xmlns:a16="http://schemas.microsoft.com/office/drawing/2014/main" id="{3C084A9F-AF6A-41AD-A249-51652AF7C5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99684" name="Slide Number Placeholder 3">
            <a:extLst>
              <a:ext uri="{FF2B5EF4-FFF2-40B4-BE49-F238E27FC236}">
                <a16:creationId xmlns:a16="http://schemas.microsoft.com/office/drawing/2014/main" id="{411D4A1C-4188-4B01-93EA-A7C6CA3FB2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74FBB1-5B04-4879-B4A9-A55F621EEFA2}" type="slidenum">
              <a:rPr lang="en-US" altLang="en-US" smtClean="0"/>
              <a:pPr/>
              <a:t>88</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 added</a:t>
            </a:r>
          </a:p>
        </p:txBody>
      </p:sp>
      <p:sp>
        <p:nvSpPr>
          <p:cNvPr id="4" name="Slide Number Placeholder 3"/>
          <p:cNvSpPr>
            <a:spLocks noGrp="1"/>
          </p:cNvSpPr>
          <p:nvPr>
            <p:ph type="sldNum" sz="quarter" idx="5"/>
          </p:nvPr>
        </p:nvSpPr>
        <p:spPr/>
        <p:txBody>
          <a:bodyPr/>
          <a:lstStyle/>
          <a:p>
            <a:fld id="{CA1A5C42-007E-43CC-8FBB-79B489C16A1A}" type="slidenum">
              <a:rPr lang="en-US" smtClean="0"/>
              <a:t>89</a:t>
            </a:fld>
            <a:endParaRPr lang="en-US"/>
          </a:p>
        </p:txBody>
      </p:sp>
    </p:spTree>
    <p:extLst>
      <p:ext uri="{BB962C8B-B14F-4D97-AF65-F5344CB8AC3E}">
        <p14:creationId xmlns:p14="http://schemas.microsoft.com/office/powerpoint/2010/main" val="1302538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4968B553-F134-49BF-BE9B-298FF10E1FF6}"/>
              </a:ext>
            </a:extLst>
          </p:cNvPr>
          <p:cNvSpPr>
            <a:spLocks noGrp="1" noRot="1" noChangeAspect="1" noChangeArrowheads="1" noTextEdit="1"/>
          </p:cNvSpPr>
          <p:nvPr>
            <p:ph type="sldImg"/>
          </p:nvPr>
        </p:nvSpPr>
        <p:spPr>
          <a:ln/>
        </p:spPr>
      </p:sp>
      <p:sp>
        <p:nvSpPr>
          <p:cNvPr id="193539" name="Notes Placeholder 2">
            <a:extLst>
              <a:ext uri="{FF2B5EF4-FFF2-40B4-BE49-F238E27FC236}">
                <a16:creationId xmlns:a16="http://schemas.microsoft.com/office/drawing/2014/main" id="{EC1932DB-8FD2-4A34-9EFA-DD0152F7A9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3540" name="Slide Number Placeholder 3">
            <a:extLst>
              <a:ext uri="{FF2B5EF4-FFF2-40B4-BE49-F238E27FC236}">
                <a16:creationId xmlns:a16="http://schemas.microsoft.com/office/drawing/2014/main" id="{10E5F4CB-064B-44F2-9BF6-82AD27CC5F7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AE1447-0B17-4DCC-BC6A-845B3562F43B}" type="slidenum">
              <a:rPr lang="en-US" altLang="en-US" smtClean="0"/>
              <a:pPr/>
              <a:t>90</a:t>
            </a:fld>
            <a:endParaRPr lang="en-US" altLang="en-US"/>
          </a:p>
        </p:txBody>
      </p:sp>
    </p:spTree>
    <p:extLst>
      <p:ext uri="{BB962C8B-B14F-4D97-AF65-F5344CB8AC3E}">
        <p14:creationId xmlns:p14="http://schemas.microsoft.com/office/powerpoint/2010/main" val="2718313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38CA5DB1-01D2-476A-A588-7277A8CEBF64}"/>
              </a:ext>
            </a:extLst>
          </p:cNvPr>
          <p:cNvSpPr>
            <a:spLocks noGrp="1" noRot="1" noChangeAspect="1" noChangeArrowheads="1" noTextEdit="1"/>
          </p:cNvSpPr>
          <p:nvPr>
            <p:ph type="sldImg"/>
          </p:nvPr>
        </p:nvSpPr>
        <p:spPr>
          <a:ln/>
        </p:spPr>
      </p:sp>
      <p:sp>
        <p:nvSpPr>
          <p:cNvPr id="195587" name="Notes Placeholder 2">
            <a:extLst>
              <a:ext uri="{FF2B5EF4-FFF2-40B4-BE49-F238E27FC236}">
                <a16:creationId xmlns:a16="http://schemas.microsoft.com/office/drawing/2014/main" id="{75A4DC6E-792E-41B3-9D1A-AADD957478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5588" name="Slide Number Placeholder 3">
            <a:extLst>
              <a:ext uri="{FF2B5EF4-FFF2-40B4-BE49-F238E27FC236}">
                <a16:creationId xmlns:a16="http://schemas.microsoft.com/office/drawing/2014/main" id="{04C6EE30-C42C-452B-97D9-C5F1D4FE760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6E0E6-CDD5-4C9B-8647-98561B9D9E9D}" type="slidenum">
              <a:rPr lang="en-US" altLang="en-US" smtClean="0"/>
              <a:pPr/>
              <a:t>91</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6183FDB7-9307-4178-81FF-E62037833CDD}"/>
              </a:ext>
            </a:extLst>
          </p:cNvPr>
          <p:cNvSpPr>
            <a:spLocks noGrp="1" noRot="1" noChangeAspect="1" noChangeArrowheads="1" noTextEdit="1"/>
          </p:cNvSpPr>
          <p:nvPr>
            <p:ph type="sldImg"/>
          </p:nvPr>
        </p:nvSpPr>
        <p:spPr>
          <a:ln/>
        </p:spPr>
      </p:sp>
      <p:sp>
        <p:nvSpPr>
          <p:cNvPr id="197635" name="Notes Placeholder 2">
            <a:extLst>
              <a:ext uri="{FF2B5EF4-FFF2-40B4-BE49-F238E27FC236}">
                <a16:creationId xmlns:a16="http://schemas.microsoft.com/office/drawing/2014/main" id="{D67D804F-86B3-46D5-BB28-7A25A665839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97636" name="Slide Number Placeholder 3">
            <a:extLst>
              <a:ext uri="{FF2B5EF4-FFF2-40B4-BE49-F238E27FC236}">
                <a16:creationId xmlns:a16="http://schemas.microsoft.com/office/drawing/2014/main" id="{D369B2EC-FD8F-4B1E-AF51-A4DE7E5D7D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4ACA91-FBCB-4C66-BEFE-F646974F295C}" type="slidenum">
              <a:rPr lang="en-US" altLang="en-US" smtClean="0"/>
              <a:pPr/>
              <a:t>92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EB340E2B-3CB0-4E32-AA1A-7E59235E7D51}"/>
              </a:ext>
            </a:extLst>
          </p:cNvPr>
          <p:cNvSpPr>
            <a:spLocks noGrp="1" noRot="1" noChangeAspect="1" noChangeArrowheads="1" noTextEdit="1"/>
          </p:cNvSpPr>
          <p:nvPr>
            <p:ph type="sldImg"/>
          </p:nvPr>
        </p:nvSpPr>
        <p:spPr>
          <a:ln/>
        </p:spPr>
      </p:sp>
      <p:sp>
        <p:nvSpPr>
          <p:cNvPr id="201731" name="Notes Placeholder 2">
            <a:extLst>
              <a:ext uri="{FF2B5EF4-FFF2-40B4-BE49-F238E27FC236}">
                <a16:creationId xmlns:a16="http://schemas.microsoft.com/office/drawing/2014/main" id="{79600AF8-E0AD-45BC-BD60-AA5BCA94D7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1732" name="Slide Number Placeholder 3">
            <a:extLst>
              <a:ext uri="{FF2B5EF4-FFF2-40B4-BE49-F238E27FC236}">
                <a16:creationId xmlns:a16="http://schemas.microsoft.com/office/drawing/2014/main" id="{BA8845F4-5CC0-4D42-82DA-4C20323F2CB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B12B32-EEB4-47C5-AFEC-4702F1544CEA}" type="slidenum">
              <a:rPr lang="en-US" altLang="en-US" smtClean="0"/>
              <a:pPr/>
              <a:t>94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F653F06-3957-408D-9C3B-028159630A84}"/>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F2C31CD6-F8D1-4094-9763-F9044F692B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panose="02020603050405020304" pitchFamily="18" charset="0"/>
            </a:endParaRPr>
          </a:p>
        </p:txBody>
      </p:sp>
      <p:sp>
        <p:nvSpPr>
          <p:cNvPr id="19460" name="Slide Number Placeholder 3">
            <a:extLst>
              <a:ext uri="{FF2B5EF4-FFF2-40B4-BE49-F238E27FC236}">
                <a16:creationId xmlns:a16="http://schemas.microsoft.com/office/drawing/2014/main" id="{E258B584-4E6D-46A7-8BC9-330BB0F2DBE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0CC996D4-3458-41E1-BA2E-8092CF6D90EE}" type="slidenum">
              <a:rPr lang="en-US" altLang="en-US" sz="1200" b="0" smtClean="0">
                <a:solidFill>
                  <a:schemeClr val="tx1"/>
                </a:solidFill>
                <a:latin typeface="Times" panose="02020603050405020304" pitchFamily="18" charset="0"/>
              </a:rPr>
              <a:pPr/>
              <a:t>6</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6B796B2E-EF80-4DE1-9856-E5C405FF3AFE}"/>
              </a:ext>
            </a:extLst>
          </p:cNvPr>
          <p:cNvSpPr>
            <a:spLocks noGrp="1" noRot="1" noChangeAspect="1" noChangeArrowheads="1" noTextEdit="1"/>
          </p:cNvSpPr>
          <p:nvPr>
            <p:ph type="sldImg"/>
          </p:nvPr>
        </p:nvSpPr>
        <p:spPr>
          <a:ln/>
        </p:spPr>
      </p:sp>
      <p:sp>
        <p:nvSpPr>
          <p:cNvPr id="203779" name="Notes Placeholder 2">
            <a:extLst>
              <a:ext uri="{FF2B5EF4-FFF2-40B4-BE49-F238E27FC236}">
                <a16:creationId xmlns:a16="http://schemas.microsoft.com/office/drawing/2014/main" id="{A39CE444-D6C7-495B-9938-CBBB29083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3780" name="Slide Number Placeholder 3">
            <a:extLst>
              <a:ext uri="{FF2B5EF4-FFF2-40B4-BE49-F238E27FC236}">
                <a16:creationId xmlns:a16="http://schemas.microsoft.com/office/drawing/2014/main" id="{3026A9DB-3A39-4D74-97CF-6584D74FE98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66CDE6-78DD-4642-9AD1-1E04B490F193}" type="slidenum">
              <a:rPr lang="en-US" altLang="en-US" smtClean="0"/>
              <a:pPr/>
              <a:t>95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6415A64-22A8-440E-94B9-AD6D1F98C164}"/>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A3B7A2AF-8844-4A26-94C8-6EF4ABEF65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22532" name="Slide Number Placeholder 3">
            <a:extLst>
              <a:ext uri="{FF2B5EF4-FFF2-40B4-BE49-F238E27FC236}">
                <a16:creationId xmlns:a16="http://schemas.microsoft.com/office/drawing/2014/main" id="{2848C0DC-4D73-4C6F-AD07-0954355FC9C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7D8960E2-8981-42CB-8D78-FAE030D34022}" type="slidenum">
              <a:rPr lang="en-US" altLang="en-US" sz="1200" b="0" smtClean="0">
                <a:solidFill>
                  <a:schemeClr val="tx1"/>
                </a:solidFill>
                <a:latin typeface="Times" panose="02020603050405020304" pitchFamily="18" charset="0"/>
              </a:rPr>
              <a:pPr/>
              <a:t>8</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B97212E-FD30-4CC4-B13A-8FBED1A82E9C}"/>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3FB67094-EC9C-40D4-AE95-C5EA163AB7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25604" name="Slide Number Placeholder 3">
            <a:extLst>
              <a:ext uri="{FF2B5EF4-FFF2-40B4-BE49-F238E27FC236}">
                <a16:creationId xmlns:a16="http://schemas.microsoft.com/office/drawing/2014/main" id="{1DA161D0-93A9-4DE4-BD01-F8D9E29AB7B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69175B41-AFA0-434A-B72A-7D11BFD0A75E}" type="slidenum">
              <a:rPr lang="en-US" altLang="en-US" sz="1200" b="0" smtClean="0">
                <a:solidFill>
                  <a:schemeClr val="tx1"/>
                </a:solidFill>
                <a:latin typeface="Times" panose="02020603050405020304" pitchFamily="18" charset="0"/>
              </a:rPr>
              <a:pPr/>
              <a:t>10</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E298106-B97F-4434-9114-88E3E6FC9D86}"/>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996B119-5B69-4F2D-917B-4DD52B14C8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28676" name="Slide Number Placeholder 3">
            <a:extLst>
              <a:ext uri="{FF2B5EF4-FFF2-40B4-BE49-F238E27FC236}">
                <a16:creationId xmlns:a16="http://schemas.microsoft.com/office/drawing/2014/main" id="{C059584F-86EA-47AD-A40B-3411D67F50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FB233C48-958A-477F-AA93-DE2FA458A824}" type="slidenum">
              <a:rPr lang="en-US" altLang="en-US" sz="1200" b="0" smtClean="0">
                <a:solidFill>
                  <a:schemeClr val="tx1"/>
                </a:solidFill>
                <a:latin typeface="Times" panose="02020603050405020304" pitchFamily="18" charset="0"/>
              </a:rPr>
              <a:pPr/>
              <a:t>12</a:t>
            </a:fld>
            <a:endParaRPr lang="en-US" altLang="en-US" sz="1200" b="0">
              <a:solidFill>
                <a:schemeClr val="tx1"/>
              </a:solidFill>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a:t>
            </a:r>
          </a:p>
        </p:txBody>
      </p:sp>
      <p:sp>
        <p:nvSpPr>
          <p:cNvPr id="4" name="Slide Number Placeholder 3"/>
          <p:cNvSpPr>
            <a:spLocks noGrp="1"/>
          </p:cNvSpPr>
          <p:nvPr>
            <p:ph type="sldNum" sz="quarter" idx="5"/>
          </p:nvPr>
        </p:nvSpPr>
        <p:spPr/>
        <p:txBody>
          <a:bodyPr/>
          <a:lstStyle/>
          <a:p>
            <a:fld id="{CF562D21-541A-4B98-957C-B2EF69845F33}" type="slidenum">
              <a:rPr lang="en-US" smtClean="0"/>
              <a:t>20</a:t>
            </a:fld>
            <a:endParaRPr lang="en-US"/>
          </a:p>
        </p:txBody>
      </p:sp>
    </p:spTree>
    <p:extLst>
      <p:ext uri="{BB962C8B-B14F-4D97-AF65-F5344CB8AC3E}">
        <p14:creationId xmlns:p14="http://schemas.microsoft.com/office/powerpoint/2010/main" val="2760214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56CE323-3616-4D4C-8B1D-77F6E33EEA91}"/>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72FF28FA-9A0A-443B-90BD-8BF1C18901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40964" name="Slide Number Placeholder 3">
            <a:extLst>
              <a:ext uri="{FF2B5EF4-FFF2-40B4-BE49-F238E27FC236}">
                <a16:creationId xmlns:a16="http://schemas.microsoft.com/office/drawing/2014/main" id="{00D19152-577A-4698-85E6-8A954B9B3C8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fld id="{C461E166-3194-4350-A5CF-FDAA252FAA34}" type="slidenum">
              <a:rPr lang="en-US" altLang="en-US" sz="1200" b="0" smtClean="0">
                <a:solidFill>
                  <a:schemeClr val="tx1"/>
                </a:solidFill>
                <a:latin typeface="Times" panose="02020603050405020304" pitchFamily="18" charset="0"/>
              </a:rPr>
              <a:pPr/>
              <a:t>23</a:t>
            </a:fld>
            <a:endParaRPr lang="en-US" altLang="en-US" sz="1200" b="0">
              <a:solidFill>
                <a:schemeClr val="tx1"/>
              </a:solidFill>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C520-563E-4083-B17E-742F6F08DD20}"/>
              </a:ext>
            </a:extLst>
          </p:cNvPr>
          <p:cNvSpPr>
            <a:spLocks noGrp="1"/>
          </p:cNvSpPr>
          <p:nvPr>
            <p:ph type="ctrTitle" hasCustomPrompt="1"/>
          </p:nvPr>
        </p:nvSpPr>
        <p:spPr>
          <a:xfrm>
            <a:off x="1524000" y="1122363"/>
            <a:ext cx="9144000" cy="1845124"/>
          </a:xfrm>
          <a:prstGeom prst="rect">
            <a:avLst/>
          </a:prstGeom>
        </p:spPr>
        <p:txBody>
          <a:bodyPr anchor="ctr" anchorCtr="0"/>
          <a:lstStyle>
            <a:lvl1pPr algn="ctr">
              <a:defRPr sz="4400" b="1">
                <a:solidFill>
                  <a:srgbClr val="163962"/>
                </a:solidFill>
                <a:latin typeface="Segoe UI" panose="020B0502040204020203" pitchFamily="34" charset="0"/>
                <a:cs typeface="Segoe UI" panose="020B0502040204020203" pitchFamily="34" charset="0"/>
              </a:defRPr>
            </a:lvl1pPr>
          </a:lstStyle>
          <a:p>
            <a:r>
              <a:rPr lang="en-US" dirty="0"/>
              <a:t>Cover Slide</a:t>
            </a:r>
          </a:p>
        </p:txBody>
      </p:sp>
      <p:sp>
        <p:nvSpPr>
          <p:cNvPr id="8" name="Text Placeholder 7">
            <a:extLst>
              <a:ext uri="{FF2B5EF4-FFF2-40B4-BE49-F238E27FC236}">
                <a16:creationId xmlns:a16="http://schemas.microsoft.com/office/drawing/2014/main" id="{E03AFFAD-FA5D-D922-7B02-B159788142E7}"/>
              </a:ext>
            </a:extLst>
          </p:cNvPr>
          <p:cNvSpPr>
            <a:spLocks noGrp="1"/>
          </p:cNvSpPr>
          <p:nvPr>
            <p:ph type="body" sz="quarter" idx="10" hasCustomPrompt="1"/>
          </p:nvPr>
        </p:nvSpPr>
        <p:spPr>
          <a:xfrm>
            <a:off x="3182938" y="2967038"/>
            <a:ext cx="5772150" cy="1927225"/>
          </a:xfrm>
          <a:prstGeom prst="rect">
            <a:avLst/>
          </a:prstGeom>
        </p:spPr>
        <p:txBody>
          <a:bodyPr/>
          <a:lstStyle>
            <a:lvl1pPr marL="0" indent="0" algn="ctr">
              <a:buNone/>
              <a:defRPr sz="2400">
                <a:solidFill>
                  <a:schemeClr val="bg1">
                    <a:lumMod val="50000"/>
                  </a:schemeClr>
                </a:solidFill>
                <a:latin typeface="Segoe UI" panose="020B0502040204020203" pitchFamily="34" charset="0"/>
                <a:cs typeface="Segoe UI" panose="020B0502040204020203" pitchFamily="34" charset="0"/>
              </a:defRPr>
            </a:lvl1pPr>
          </a:lstStyle>
          <a:p>
            <a:pPr lvl="0"/>
            <a:r>
              <a:rPr lang="en-US" dirty="0"/>
              <a:t>Presented by</a:t>
            </a:r>
            <a:br>
              <a:rPr lang="en-US" dirty="0"/>
            </a:br>
            <a:r>
              <a:rPr lang="en-US" dirty="0"/>
              <a:t>Jonathan Doe</a:t>
            </a:r>
            <a:br>
              <a:rPr lang="en-US" dirty="0"/>
            </a:br>
            <a:r>
              <a:rPr lang="en-US" dirty="0"/>
              <a:t>Sample Process</a:t>
            </a:r>
            <a:br>
              <a:rPr lang="en-US" dirty="0"/>
            </a:br>
            <a:r>
              <a:rPr lang="en-US" dirty="0"/>
              <a:t>Program Name</a:t>
            </a:r>
          </a:p>
        </p:txBody>
      </p:sp>
    </p:spTree>
    <p:extLst>
      <p:ext uri="{BB962C8B-B14F-4D97-AF65-F5344CB8AC3E}">
        <p14:creationId xmlns:p14="http://schemas.microsoft.com/office/powerpoint/2010/main" val="103011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90952E-8D2B-4B6B-8232-0CA053C21EC5}"/>
              </a:ext>
            </a:extLst>
          </p:cNvPr>
          <p:cNvSpPr>
            <a:spLocks noGrp="1"/>
          </p:cNvSpPr>
          <p:nvPr>
            <p:ph type="sldNum" sz="quarter" idx="12"/>
          </p:nvPr>
        </p:nvSpPr>
        <p:spPr>
          <a:xfrm>
            <a:off x="450011" y="1751162"/>
            <a:ext cx="11299166" cy="4787661"/>
          </a:xfrm>
          <a:prstGeom prst="rect">
            <a:avLst/>
          </a:prstGeom>
        </p:spPr>
        <p:txBody>
          <a:bodyPr/>
          <a:lstStyle>
            <a:lvl1pPr>
              <a:defRPr sz="2400">
                <a:latin typeface="Segoe UI" panose="020B0502040204020203" pitchFamily="34" charset="0"/>
                <a:cs typeface="Segoe UI" panose="020B0502040204020203" pitchFamily="34" charset="0"/>
              </a:defRPr>
            </a:lvl1pPr>
          </a:lstStyle>
          <a:p>
            <a:r>
              <a:rPr lang="en-US"/>
              <a:t>Slide text</a:t>
            </a:r>
            <a:endParaRPr lang="en-US" dirty="0"/>
          </a:p>
        </p:txBody>
      </p:sp>
    </p:spTree>
    <p:extLst>
      <p:ext uri="{BB962C8B-B14F-4D97-AF65-F5344CB8AC3E}">
        <p14:creationId xmlns:p14="http://schemas.microsoft.com/office/powerpoint/2010/main" val="168226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C520-563E-4083-B17E-742F6F08DD20}"/>
              </a:ext>
            </a:extLst>
          </p:cNvPr>
          <p:cNvSpPr>
            <a:spLocks noGrp="1"/>
          </p:cNvSpPr>
          <p:nvPr>
            <p:ph type="ctrTitle" hasCustomPrompt="1"/>
          </p:nvPr>
        </p:nvSpPr>
        <p:spPr>
          <a:xfrm>
            <a:off x="1524000" y="1122363"/>
            <a:ext cx="9144000" cy="1845124"/>
          </a:xfrm>
          <a:prstGeom prst="rect">
            <a:avLst/>
          </a:prstGeom>
        </p:spPr>
        <p:txBody>
          <a:bodyPr anchor="ctr" anchorCtr="0"/>
          <a:lstStyle>
            <a:lvl1pPr algn="ctr">
              <a:defRPr sz="3300" b="1">
                <a:solidFill>
                  <a:srgbClr val="163962"/>
                </a:solidFill>
                <a:latin typeface="Segoe UI" panose="020B0502040204020203" pitchFamily="34" charset="0"/>
                <a:cs typeface="Segoe UI" panose="020B0502040204020203" pitchFamily="34" charset="0"/>
              </a:defRPr>
            </a:lvl1pPr>
          </a:lstStyle>
          <a:p>
            <a:r>
              <a:rPr lang="en-US" dirty="0"/>
              <a:t>Cover Slide</a:t>
            </a:r>
          </a:p>
        </p:txBody>
      </p:sp>
      <p:sp>
        <p:nvSpPr>
          <p:cNvPr id="8" name="Text Placeholder 7">
            <a:extLst>
              <a:ext uri="{FF2B5EF4-FFF2-40B4-BE49-F238E27FC236}">
                <a16:creationId xmlns:a16="http://schemas.microsoft.com/office/drawing/2014/main" id="{E03AFFAD-FA5D-D922-7B02-B159788142E7}"/>
              </a:ext>
            </a:extLst>
          </p:cNvPr>
          <p:cNvSpPr>
            <a:spLocks noGrp="1"/>
          </p:cNvSpPr>
          <p:nvPr>
            <p:ph type="body" sz="quarter" idx="10" hasCustomPrompt="1"/>
          </p:nvPr>
        </p:nvSpPr>
        <p:spPr>
          <a:xfrm>
            <a:off x="3182938" y="2967040"/>
            <a:ext cx="5772151" cy="1927225"/>
          </a:xfrm>
          <a:prstGeom prst="rect">
            <a:avLst/>
          </a:prstGeom>
        </p:spPr>
        <p:txBody>
          <a:bodyPr/>
          <a:lstStyle>
            <a:lvl1pPr marL="0" indent="0" algn="ctr">
              <a:buNone/>
              <a:defRPr sz="1800">
                <a:solidFill>
                  <a:schemeClr val="bg1">
                    <a:lumMod val="50000"/>
                  </a:schemeClr>
                </a:solidFill>
                <a:latin typeface="Segoe UI" panose="020B0502040204020203" pitchFamily="34" charset="0"/>
                <a:cs typeface="Segoe UI" panose="020B0502040204020203" pitchFamily="34" charset="0"/>
              </a:defRPr>
            </a:lvl1pPr>
          </a:lstStyle>
          <a:p>
            <a:pPr lvl="0"/>
            <a:r>
              <a:rPr lang="en-US" dirty="0"/>
              <a:t>Presented by</a:t>
            </a:r>
            <a:br>
              <a:rPr lang="en-US" dirty="0"/>
            </a:br>
            <a:r>
              <a:rPr lang="en-US" dirty="0"/>
              <a:t>Jonathan Doe</a:t>
            </a:r>
            <a:br>
              <a:rPr lang="en-US" dirty="0"/>
            </a:br>
            <a:r>
              <a:rPr lang="en-US" dirty="0"/>
              <a:t>Sample Process</a:t>
            </a:r>
            <a:br>
              <a:rPr lang="en-US" dirty="0"/>
            </a:br>
            <a:r>
              <a:rPr lang="en-US" dirty="0"/>
              <a:t>Program Name</a:t>
            </a:r>
          </a:p>
        </p:txBody>
      </p:sp>
    </p:spTree>
    <p:extLst>
      <p:ext uri="{BB962C8B-B14F-4D97-AF65-F5344CB8AC3E}">
        <p14:creationId xmlns:p14="http://schemas.microsoft.com/office/powerpoint/2010/main" val="418589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3" name="Content Placeholder 2"/>
          <p:cNvSpPr>
            <a:spLocks noGrp="1"/>
          </p:cNvSpPr>
          <p:nvPr>
            <p:ph idx="1"/>
          </p:nvPr>
        </p:nvSpPr>
        <p:spPr>
          <a:xfrm>
            <a:off x="609600" y="2362201"/>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A4D89-FE4C-4BDC-A505-AC5A9D77956D}"/>
              </a:ext>
            </a:extLst>
          </p:cNvPr>
          <p:cNvSpPr>
            <a:spLocks noGrp="1"/>
          </p:cNvSpPr>
          <p:nvPr>
            <p:ph type="dt" sz="half" idx="10"/>
          </p:nvPr>
        </p:nvSpPr>
        <p:spPr/>
        <p:txBody>
          <a:bodyPr/>
          <a:lstStyle>
            <a:lvl1pPr>
              <a:defRPr/>
            </a:lvl1pPr>
          </a:lstStyle>
          <a:p>
            <a:pPr>
              <a:defRPr/>
            </a:pPr>
            <a:fld id="{2C73A617-DE7D-4B06-8ACA-0C4DF7FF549D}" type="datetimeFigureOut">
              <a:rPr lang="en-US"/>
              <a:pPr>
                <a:defRPr/>
              </a:pPr>
              <a:t>6/10/2024</a:t>
            </a:fld>
            <a:endParaRPr lang="en-US"/>
          </a:p>
        </p:txBody>
      </p:sp>
      <p:sp>
        <p:nvSpPr>
          <p:cNvPr id="5" name="Footer Placeholder 4">
            <a:extLst>
              <a:ext uri="{FF2B5EF4-FFF2-40B4-BE49-F238E27FC236}">
                <a16:creationId xmlns:a16="http://schemas.microsoft.com/office/drawing/2014/main" id="{012048A0-7165-48AB-8B89-BDD3AB919F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328691-6061-4838-8974-4E122E932AD9}"/>
              </a:ext>
            </a:extLst>
          </p:cNvPr>
          <p:cNvSpPr>
            <a:spLocks noGrp="1"/>
          </p:cNvSpPr>
          <p:nvPr>
            <p:ph type="sldNum" sz="quarter" idx="12"/>
          </p:nvPr>
        </p:nvSpPr>
        <p:spPr/>
        <p:txBody>
          <a:bodyPr/>
          <a:lstStyle>
            <a:lvl1pPr>
              <a:defRPr/>
            </a:lvl1pPr>
          </a:lstStyle>
          <a:p>
            <a:pPr>
              <a:defRPr/>
            </a:pPr>
            <a:fld id="{75BA38C4-7142-431B-BA4A-78E01415BE10}" type="slidenum">
              <a:rPr lang="en-US"/>
              <a:pPr>
                <a:defRPr/>
              </a:pPr>
              <a:t>‹#›</a:t>
            </a:fld>
            <a:endParaRPr lang="en-US"/>
          </a:p>
        </p:txBody>
      </p:sp>
    </p:spTree>
    <p:extLst>
      <p:ext uri="{BB962C8B-B14F-4D97-AF65-F5344CB8AC3E}">
        <p14:creationId xmlns:p14="http://schemas.microsoft.com/office/powerpoint/2010/main" val="294759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A0C448E-F4CB-4377-878F-25BB4E858FD7}"/>
              </a:ext>
            </a:extLst>
          </p:cNvPr>
          <p:cNvSpPr>
            <a:spLocks noGrp="1"/>
          </p:cNvSpPr>
          <p:nvPr>
            <p:ph type="dt" sz="half" idx="10"/>
          </p:nvPr>
        </p:nvSpPr>
        <p:spPr/>
        <p:txBody>
          <a:bodyPr/>
          <a:lstStyle>
            <a:lvl1pPr>
              <a:defRPr/>
            </a:lvl1pPr>
          </a:lstStyle>
          <a:p>
            <a:pPr>
              <a:defRPr/>
            </a:pPr>
            <a:fld id="{97FA93CB-CFE3-436E-839A-9F75D0BB6A77}" type="datetimeFigureOut">
              <a:rPr lang="en-US"/>
              <a:pPr>
                <a:defRPr/>
              </a:pPr>
              <a:t>6/10/2024</a:t>
            </a:fld>
            <a:endParaRPr lang="en-US"/>
          </a:p>
        </p:txBody>
      </p:sp>
      <p:sp>
        <p:nvSpPr>
          <p:cNvPr id="5" name="Footer Placeholder 4">
            <a:extLst>
              <a:ext uri="{FF2B5EF4-FFF2-40B4-BE49-F238E27FC236}">
                <a16:creationId xmlns:a16="http://schemas.microsoft.com/office/drawing/2014/main" id="{106CD39F-0943-4AFD-A908-D3BAC0AD643D}"/>
              </a:ext>
            </a:extLst>
          </p:cNvPr>
          <p:cNvSpPr>
            <a:spLocks noGrp="1"/>
          </p:cNvSpPr>
          <p:nvPr>
            <p:ph type="ftr" sz="quarter" idx="11"/>
          </p:nvPr>
        </p:nvSpPr>
        <p:spPr/>
        <p:txBody>
          <a:bodyPr/>
          <a:lstStyle>
            <a:lvl1pPr>
              <a:defRPr/>
            </a:lvl1pPr>
          </a:lstStyle>
          <a:p>
            <a:pPr>
              <a:defRPr/>
            </a:pPr>
            <a:r>
              <a:rPr lang="en-US"/>
              <a:t>Footer</a:t>
            </a:r>
          </a:p>
        </p:txBody>
      </p:sp>
      <p:sp>
        <p:nvSpPr>
          <p:cNvPr id="6" name="Slide Number Placeholder 5">
            <a:extLst>
              <a:ext uri="{FF2B5EF4-FFF2-40B4-BE49-F238E27FC236}">
                <a16:creationId xmlns:a16="http://schemas.microsoft.com/office/drawing/2014/main" id="{DFA47BD9-1778-4376-ACCB-0C8A50DA1C04}"/>
              </a:ext>
            </a:extLst>
          </p:cNvPr>
          <p:cNvSpPr>
            <a:spLocks noGrp="1"/>
          </p:cNvSpPr>
          <p:nvPr>
            <p:ph type="sldNum" sz="quarter" idx="12"/>
          </p:nvPr>
        </p:nvSpPr>
        <p:spPr>
          <a:xfrm>
            <a:off x="8737600" y="6356351"/>
            <a:ext cx="2032000" cy="365125"/>
          </a:xfrm>
        </p:spPr>
        <p:txBody>
          <a:bodyPr/>
          <a:lstStyle>
            <a:lvl1pPr>
              <a:defRPr/>
            </a:lvl1pPr>
          </a:lstStyle>
          <a:p>
            <a:pPr>
              <a:defRPr/>
            </a:pPr>
            <a:fld id="{E543D7A8-76D2-42D9-A599-BC51A1A3AEE2}" type="slidenum">
              <a:rPr lang="en-US" altLang="en-US"/>
              <a:pPr>
                <a:defRPr/>
              </a:pPr>
              <a:t>‹#›</a:t>
            </a:fld>
            <a:endParaRPr lang="en-US" altLang="en-US"/>
          </a:p>
        </p:txBody>
      </p:sp>
    </p:spTree>
    <p:extLst>
      <p:ext uri="{BB962C8B-B14F-4D97-AF65-F5344CB8AC3E}">
        <p14:creationId xmlns:p14="http://schemas.microsoft.com/office/powerpoint/2010/main" val="397270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9540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295401"/>
            <a:ext cx="6815667"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564813"/>
            <a:ext cx="4011084" cy="3561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3ED49E1F-C068-4CB3-9632-09A067674496}"/>
              </a:ext>
            </a:extLst>
          </p:cNvPr>
          <p:cNvSpPr>
            <a:spLocks noGrp="1"/>
          </p:cNvSpPr>
          <p:nvPr>
            <p:ph type="dt" sz="half" idx="10"/>
          </p:nvPr>
        </p:nvSpPr>
        <p:spPr/>
        <p:txBody>
          <a:bodyPr/>
          <a:lstStyle>
            <a:lvl1pPr>
              <a:defRPr/>
            </a:lvl1pPr>
          </a:lstStyle>
          <a:p>
            <a:pPr>
              <a:defRPr/>
            </a:pPr>
            <a:fld id="{C71574D0-01AB-41AB-8B9A-12879340A135}" type="datetimeFigureOut">
              <a:rPr lang="en-US"/>
              <a:pPr>
                <a:defRPr/>
              </a:pPr>
              <a:t>6/10/2024</a:t>
            </a:fld>
            <a:endParaRPr lang="en-US"/>
          </a:p>
        </p:txBody>
      </p:sp>
      <p:sp>
        <p:nvSpPr>
          <p:cNvPr id="6" name="Footer Placeholder 4">
            <a:extLst>
              <a:ext uri="{FF2B5EF4-FFF2-40B4-BE49-F238E27FC236}">
                <a16:creationId xmlns:a16="http://schemas.microsoft.com/office/drawing/2014/main" id="{BBCDFBD5-5DEA-4700-8BFF-5AA0B628D2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1B59B2-70D2-459B-815A-D45AD1261448}"/>
              </a:ext>
            </a:extLst>
          </p:cNvPr>
          <p:cNvSpPr>
            <a:spLocks noGrp="1"/>
          </p:cNvSpPr>
          <p:nvPr>
            <p:ph type="sldNum" sz="quarter" idx="12"/>
          </p:nvPr>
        </p:nvSpPr>
        <p:spPr/>
        <p:txBody>
          <a:bodyPr/>
          <a:lstStyle>
            <a:lvl1pPr>
              <a:defRPr/>
            </a:lvl1pPr>
          </a:lstStyle>
          <a:p>
            <a:pPr>
              <a:defRPr/>
            </a:pPr>
            <a:fld id="{2FC890BE-9930-478D-9679-F470E4E27BB5}" type="slidenum">
              <a:rPr lang="en-US" altLang="en-US"/>
              <a:pPr>
                <a:defRPr/>
              </a:pPr>
              <a:t>‹#›</a:t>
            </a:fld>
            <a:endParaRPr lang="en-US" altLang="en-US"/>
          </a:p>
        </p:txBody>
      </p:sp>
    </p:spTree>
    <p:extLst>
      <p:ext uri="{BB962C8B-B14F-4D97-AF65-F5344CB8AC3E}">
        <p14:creationId xmlns:p14="http://schemas.microsoft.com/office/powerpoint/2010/main" val="201793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1295400"/>
            <a:ext cx="10972800" cy="914400"/>
          </a:xfrm>
        </p:spPr>
        <p:txBody>
          <a:bodyPr/>
          <a:lstStyle/>
          <a:p>
            <a:r>
              <a:rPr lang="en-US" dirty="0"/>
              <a:t>Click to edit Master title style</a:t>
            </a:r>
          </a:p>
        </p:txBody>
      </p:sp>
      <p:sp>
        <p:nvSpPr>
          <p:cNvPr id="8" name="Content Placeholder 2"/>
          <p:cNvSpPr>
            <a:spLocks noGrp="1"/>
          </p:cNvSpPr>
          <p:nvPr>
            <p:ph idx="1"/>
          </p:nvPr>
        </p:nvSpPr>
        <p:spPr>
          <a:xfrm>
            <a:off x="609600" y="2362201"/>
            <a:ext cx="10972800" cy="3763963"/>
          </a:xfrm>
        </p:spPr>
        <p:txBody>
          <a:bodyPr/>
          <a:lstStyle>
            <a:lvl1pPr marL="0" indent="0">
              <a:buNone/>
              <a:defRPr/>
            </a:lvl1pPr>
          </a:lstStyle>
          <a:p>
            <a:pPr lvl="0"/>
            <a:endParaRPr lang="en-US" dirty="0"/>
          </a:p>
        </p:txBody>
      </p:sp>
      <p:sp>
        <p:nvSpPr>
          <p:cNvPr id="4" name="Date Placeholder 3">
            <a:extLst>
              <a:ext uri="{FF2B5EF4-FFF2-40B4-BE49-F238E27FC236}">
                <a16:creationId xmlns:a16="http://schemas.microsoft.com/office/drawing/2014/main" id="{1926BA17-4B79-4C5B-886F-372C8302FDA3}"/>
              </a:ext>
            </a:extLst>
          </p:cNvPr>
          <p:cNvSpPr>
            <a:spLocks noGrp="1"/>
          </p:cNvSpPr>
          <p:nvPr>
            <p:ph type="dt" sz="half" idx="10"/>
          </p:nvPr>
        </p:nvSpPr>
        <p:spPr/>
        <p:txBody>
          <a:bodyPr/>
          <a:lstStyle>
            <a:lvl1pPr>
              <a:defRPr/>
            </a:lvl1pPr>
          </a:lstStyle>
          <a:p>
            <a:pPr>
              <a:defRPr/>
            </a:pPr>
            <a:fld id="{7D22B136-6440-4651-B219-CC231949C0E6}" type="datetimeFigureOut">
              <a:rPr lang="en-US"/>
              <a:pPr>
                <a:defRPr/>
              </a:pPr>
              <a:t>6/10/2024</a:t>
            </a:fld>
            <a:endParaRPr lang="en-US"/>
          </a:p>
        </p:txBody>
      </p:sp>
      <p:sp>
        <p:nvSpPr>
          <p:cNvPr id="5" name="Footer Placeholder 4">
            <a:extLst>
              <a:ext uri="{FF2B5EF4-FFF2-40B4-BE49-F238E27FC236}">
                <a16:creationId xmlns:a16="http://schemas.microsoft.com/office/drawing/2014/main" id="{37D55640-CCB8-480E-A410-381BE12318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C2142-8E9D-46D1-B1CC-EAD7CD49ACB8}"/>
              </a:ext>
            </a:extLst>
          </p:cNvPr>
          <p:cNvSpPr>
            <a:spLocks noGrp="1"/>
          </p:cNvSpPr>
          <p:nvPr>
            <p:ph type="sldNum" sz="quarter" idx="12"/>
          </p:nvPr>
        </p:nvSpPr>
        <p:spPr/>
        <p:txBody>
          <a:bodyPr/>
          <a:lstStyle>
            <a:lvl1pPr>
              <a:defRPr/>
            </a:lvl1pPr>
          </a:lstStyle>
          <a:p>
            <a:pPr>
              <a:defRPr/>
            </a:pPr>
            <a:fld id="{7B97EC1A-CD6D-4AE5-828D-4F5069C3C1F1}" type="slidenum">
              <a:rPr lang="en-US"/>
              <a:pPr>
                <a:defRPr/>
              </a:pPr>
              <a:t>‹#›</a:t>
            </a:fld>
            <a:endParaRPr lang="en-US"/>
          </a:p>
        </p:txBody>
      </p:sp>
    </p:spTree>
    <p:extLst>
      <p:ext uri="{BB962C8B-B14F-4D97-AF65-F5344CB8AC3E}">
        <p14:creationId xmlns:p14="http://schemas.microsoft.com/office/powerpoint/2010/main" val="377939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274638"/>
            <a:ext cx="9550400" cy="1143000"/>
          </a:xfrm>
        </p:spPr>
        <p:txBody>
          <a:bodyPr/>
          <a:lstStyle/>
          <a:p>
            <a:r>
              <a:rPr lang="en-US"/>
              <a:t>Click to edit Master title style</a:t>
            </a:r>
          </a:p>
        </p:txBody>
      </p:sp>
      <p:sp>
        <p:nvSpPr>
          <p:cNvPr id="3" name="Table Placeholder 2"/>
          <p:cNvSpPr>
            <a:spLocks noGrp="1"/>
          </p:cNvSpPr>
          <p:nvPr>
            <p:ph type="tbl" idx="1"/>
          </p:nvPr>
        </p:nvSpPr>
        <p:spPr>
          <a:xfrm>
            <a:off x="2032000" y="1600201"/>
            <a:ext cx="9550400" cy="4525963"/>
          </a:xfrm>
        </p:spPr>
        <p:txBody>
          <a:bodyPr rtlCol="0">
            <a:normAutofit/>
          </a:bodyPr>
          <a:lstStyle/>
          <a:p>
            <a:pPr lvl="0"/>
            <a:endParaRPr lang="en-US" noProof="0"/>
          </a:p>
        </p:txBody>
      </p:sp>
      <p:sp>
        <p:nvSpPr>
          <p:cNvPr id="4" name="Date Placeholder 9">
            <a:extLst>
              <a:ext uri="{FF2B5EF4-FFF2-40B4-BE49-F238E27FC236}">
                <a16:creationId xmlns:a16="http://schemas.microsoft.com/office/drawing/2014/main" id="{80CAEDEA-0C67-4E61-9EA9-890F7A4B1F25}"/>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648AFA0B-A5BA-453F-954B-0FA65950B8D7}"/>
              </a:ext>
            </a:extLst>
          </p:cNvPr>
          <p:cNvSpPr>
            <a:spLocks noGrp="1"/>
          </p:cNvSpPr>
          <p:nvPr>
            <p:ph type="ftr" sz="quarter" idx="11"/>
          </p:nvPr>
        </p:nvSpPr>
        <p:spPr/>
        <p:txBody>
          <a:bodyPr/>
          <a:lstStyle>
            <a:lvl1pPr>
              <a:defRPr/>
            </a:lvl1pPr>
          </a:lstStyle>
          <a:p>
            <a:pPr>
              <a:defRPr/>
            </a:pPr>
            <a:r>
              <a:rPr lang="en-US"/>
              <a:t>http://dor.myflorida.com/dor/property/trim/</a:t>
            </a:r>
          </a:p>
        </p:txBody>
      </p:sp>
      <p:sp>
        <p:nvSpPr>
          <p:cNvPr id="6" name="Slide Number Placeholder 17">
            <a:extLst>
              <a:ext uri="{FF2B5EF4-FFF2-40B4-BE49-F238E27FC236}">
                <a16:creationId xmlns:a16="http://schemas.microsoft.com/office/drawing/2014/main" id="{901849F4-CE42-402D-9365-88367871F20E}"/>
              </a:ext>
            </a:extLst>
          </p:cNvPr>
          <p:cNvSpPr>
            <a:spLocks noGrp="1"/>
          </p:cNvSpPr>
          <p:nvPr>
            <p:ph type="sldNum" sz="quarter" idx="12"/>
          </p:nvPr>
        </p:nvSpPr>
        <p:spPr/>
        <p:txBody>
          <a:bodyPr/>
          <a:lstStyle>
            <a:lvl1pPr>
              <a:defRPr/>
            </a:lvl1pPr>
          </a:lstStyle>
          <a:p>
            <a:pPr>
              <a:defRPr/>
            </a:pPr>
            <a:fld id="{89BBB0B3-AEAF-4B58-9CE4-DA5D66962AB6}" type="slidenum">
              <a:rPr lang="en-US" altLang="en-US"/>
              <a:pPr>
                <a:defRPr/>
              </a:pPr>
              <a:t>‹#›</a:t>
            </a:fld>
            <a:endParaRPr lang="en-US" altLang="en-US"/>
          </a:p>
        </p:txBody>
      </p:sp>
    </p:spTree>
    <p:extLst>
      <p:ext uri="{BB962C8B-B14F-4D97-AF65-F5344CB8AC3E}">
        <p14:creationId xmlns:p14="http://schemas.microsoft.com/office/powerpoint/2010/main" val="266724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DFB514E-3ED6-4BA3-9EBA-00130198859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24"/>
            <a:ext cx="12192000" cy="6858724"/>
          </a:xfrm>
          <a:prstGeom prst="rect">
            <a:avLst/>
          </a:prstGeom>
        </p:spPr>
      </p:pic>
      <p:sp>
        <p:nvSpPr>
          <p:cNvPr id="5" name="TextBox 4">
            <a:extLst>
              <a:ext uri="{FF2B5EF4-FFF2-40B4-BE49-F238E27FC236}">
                <a16:creationId xmlns:a16="http://schemas.microsoft.com/office/drawing/2014/main" id="{7A5224C1-20A4-4CEA-83C8-2EBAF84F5E90}"/>
              </a:ext>
            </a:extLst>
          </p:cNvPr>
          <p:cNvSpPr txBox="1"/>
          <p:nvPr userDrawn="1"/>
        </p:nvSpPr>
        <p:spPr>
          <a:xfrm>
            <a:off x="395219" y="225942"/>
            <a:ext cx="3700532" cy="400110"/>
          </a:xfrm>
          <a:prstGeom prst="rect">
            <a:avLst/>
          </a:prstGeom>
          <a:noFill/>
        </p:spPr>
        <p:txBody>
          <a:bodyPr wrap="square" rtlCol="0">
            <a:spAutoFit/>
          </a:bodyPr>
          <a:lstStyle/>
          <a:p>
            <a:r>
              <a:rPr lang="en-US" sz="2000" b="1" dirty="0">
                <a:solidFill>
                  <a:srgbClr val="163962"/>
                </a:solidFill>
                <a:latin typeface="Segoe UI" panose="020B0502040204020203" pitchFamily="34" charset="0"/>
                <a:cs typeface="Segoe UI" panose="020B0502040204020203" pitchFamily="34" charset="0"/>
              </a:rPr>
              <a:t>DEPARTMENT OF REVENUE</a:t>
            </a:r>
          </a:p>
        </p:txBody>
      </p:sp>
      <p:sp>
        <p:nvSpPr>
          <p:cNvPr id="6" name="TextBox 5">
            <a:extLst>
              <a:ext uri="{FF2B5EF4-FFF2-40B4-BE49-F238E27FC236}">
                <a16:creationId xmlns:a16="http://schemas.microsoft.com/office/drawing/2014/main" id="{B23B8B11-AD8B-44BF-A395-BBF6A714B93D}"/>
              </a:ext>
            </a:extLst>
          </p:cNvPr>
          <p:cNvSpPr txBox="1"/>
          <p:nvPr userDrawn="1"/>
        </p:nvSpPr>
        <p:spPr>
          <a:xfrm>
            <a:off x="268945" y="-27111"/>
            <a:ext cx="1707265" cy="523220"/>
          </a:xfrm>
          <a:prstGeom prst="rect">
            <a:avLst/>
          </a:prstGeom>
          <a:noFill/>
          <a:effectLst>
            <a:outerShdw blurRad="12700" dir="5400000" algn="ctr" rotWithShape="0">
              <a:schemeClr val="accent1">
                <a:lumMod val="50000"/>
                <a:alpha val="14000"/>
              </a:schemeClr>
            </a:outerShdw>
          </a:effectLst>
        </p:spPr>
        <p:txBody>
          <a:bodyPr wrap="square" rtlCol="0">
            <a:spAutoFit/>
          </a:bodyPr>
          <a:lstStyle/>
          <a:p>
            <a:r>
              <a:rPr lang="en-US" sz="2800" dirty="0">
                <a:solidFill>
                  <a:srgbClr val="00ACA1"/>
                </a:solidFill>
                <a:latin typeface="Rage Italic" panose="03070502040507070304" pitchFamily="66" charset="0"/>
                <a:cs typeface="Segoe UI" panose="020B0502040204020203" pitchFamily="34" charset="0"/>
              </a:rPr>
              <a:t>Florida</a:t>
            </a:r>
          </a:p>
        </p:txBody>
      </p:sp>
    </p:spTree>
    <p:extLst>
      <p:ext uri="{BB962C8B-B14F-4D97-AF65-F5344CB8AC3E}">
        <p14:creationId xmlns:p14="http://schemas.microsoft.com/office/powerpoint/2010/main" val="3614813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8.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9.emf"/></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9.wmf"/></Relationships>
</file>

<file path=ppt/slides/_rels/slide9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RIM@floridarevenue.com" TargetMode="Externa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mailto:eTRIM@floridarevenue.co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plant&#10;&#10;Description automatically generated">
            <a:extLst>
              <a:ext uri="{FF2B5EF4-FFF2-40B4-BE49-F238E27FC236}">
                <a16:creationId xmlns:a16="http://schemas.microsoft.com/office/drawing/2014/main" id="{995A4765-35E2-4C3C-A239-8958187F0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979" y="4382036"/>
            <a:ext cx="882045" cy="1285799"/>
          </a:xfrm>
          <a:prstGeom prst="rect">
            <a:avLst/>
          </a:prstGeom>
        </p:spPr>
      </p:pic>
      <p:sp>
        <p:nvSpPr>
          <p:cNvPr id="29" name="TextBox 28">
            <a:extLst>
              <a:ext uri="{FF2B5EF4-FFF2-40B4-BE49-F238E27FC236}">
                <a16:creationId xmlns:a16="http://schemas.microsoft.com/office/drawing/2014/main" id="{0741716B-C5B0-4B34-84A9-2B03A5727039}"/>
              </a:ext>
            </a:extLst>
          </p:cNvPr>
          <p:cNvSpPr txBox="1"/>
          <p:nvPr/>
        </p:nvSpPr>
        <p:spPr>
          <a:xfrm>
            <a:off x="1656539" y="2154449"/>
            <a:ext cx="8878922" cy="646331"/>
          </a:xfrm>
          <a:prstGeom prst="rect">
            <a:avLst/>
          </a:prstGeom>
          <a:noFill/>
        </p:spPr>
        <p:txBody>
          <a:bodyPr wrap="square" rtlCol="0">
            <a:spAutoFit/>
          </a:bodyPr>
          <a:lstStyle/>
          <a:p>
            <a:pPr algn="ctr"/>
            <a:r>
              <a:rPr lang="en-US" sz="3600" b="1" dirty="0">
                <a:solidFill>
                  <a:srgbClr val="163962"/>
                </a:solidFill>
                <a:latin typeface="Segoe UI" panose="020B0502040204020203" pitchFamily="34" charset="0"/>
                <a:cs typeface="Segoe UI" panose="020B0502040204020203" pitchFamily="34" charset="0"/>
              </a:rPr>
              <a:t>Training For School Districts 2024</a:t>
            </a:r>
          </a:p>
        </p:txBody>
      </p:sp>
      <p:sp>
        <p:nvSpPr>
          <p:cNvPr id="30" name="TextBox 29">
            <a:extLst>
              <a:ext uri="{FF2B5EF4-FFF2-40B4-BE49-F238E27FC236}">
                <a16:creationId xmlns:a16="http://schemas.microsoft.com/office/drawing/2014/main" id="{CA9B2558-3CCA-4744-9193-296C7F95FF21}"/>
              </a:ext>
            </a:extLst>
          </p:cNvPr>
          <p:cNvSpPr txBox="1"/>
          <p:nvPr/>
        </p:nvSpPr>
        <p:spPr>
          <a:xfrm>
            <a:off x="1664565" y="3082540"/>
            <a:ext cx="8870896" cy="1200329"/>
          </a:xfrm>
          <a:prstGeom prst="rect">
            <a:avLst/>
          </a:prstGeom>
          <a:noFill/>
        </p:spPr>
        <p:txBody>
          <a:bodyPr wrap="square" rtlCol="0">
            <a:spAutoFit/>
          </a:bodyPr>
          <a:lstStyle/>
          <a:p>
            <a:pPr algn="ctr"/>
            <a:r>
              <a:rPr lang="en-US" sz="2400" dirty="0">
                <a:solidFill>
                  <a:schemeClr val="bg1">
                    <a:lumMod val="50000"/>
                  </a:schemeClr>
                </a:solidFill>
                <a:latin typeface="Segoe UI" panose="020B0502040204020203" pitchFamily="34" charset="0"/>
                <a:cs typeface="Segoe UI" panose="020B0502040204020203" pitchFamily="34" charset="0"/>
              </a:rPr>
              <a:t>Presented by</a:t>
            </a:r>
          </a:p>
          <a:p>
            <a:pPr algn="ctr"/>
            <a:r>
              <a:rPr lang="en-US" sz="2400" dirty="0">
                <a:solidFill>
                  <a:schemeClr val="bg1">
                    <a:lumMod val="50000"/>
                  </a:schemeClr>
                </a:solidFill>
                <a:latin typeface="Segoe UI" panose="020B0502040204020203" pitchFamily="34" charset="0"/>
                <a:cs typeface="Segoe UI" panose="020B0502040204020203" pitchFamily="34" charset="0"/>
              </a:rPr>
              <a:t>Wyatt Peters and Roberta Epp, Truth In Millage Process</a:t>
            </a:r>
          </a:p>
          <a:p>
            <a:pPr algn="ctr"/>
            <a:r>
              <a:rPr lang="en-US" sz="2400" dirty="0">
                <a:solidFill>
                  <a:schemeClr val="bg1">
                    <a:lumMod val="50000"/>
                  </a:schemeClr>
                </a:solidFill>
                <a:latin typeface="Segoe UI" panose="020B0502040204020203" pitchFamily="34" charset="0"/>
                <a:cs typeface="Segoe UI" panose="020B0502040204020203" pitchFamily="34" charset="0"/>
              </a:rPr>
              <a:t>Property Tax Oversight</a:t>
            </a:r>
          </a:p>
        </p:txBody>
      </p:sp>
    </p:spTree>
    <p:extLst>
      <p:ext uri="{BB962C8B-B14F-4D97-AF65-F5344CB8AC3E}">
        <p14:creationId xmlns:p14="http://schemas.microsoft.com/office/powerpoint/2010/main" val="1162528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167DE-1531-4B84-9ADD-96A6F8371957}"/>
              </a:ext>
            </a:extLst>
          </p:cNvPr>
          <p:cNvSpPr/>
          <p:nvPr/>
        </p:nvSpPr>
        <p:spPr>
          <a:xfrm>
            <a:off x="9533449" y="5498166"/>
            <a:ext cx="820227" cy="113123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10000"/>
                </a:schemeClr>
              </a:solidFill>
            </a:endParaRPr>
          </a:p>
        </p:txBody>
      </p:sp>
      <p:sp>
        <p:nvSpPr>
          <p:cNvPr id="3" name="Content Placeholder 2">
            <a:extLst>
              <a:ext uri="{FF2B5EF4-FFF2-40B4-BE49-F238E27FC236}">
                <a16:creationId xmlns:a16="http://schemas.microsoft.com/office/drawing/2014/main" id="{CD2C11C5-2A1B-4B10-8759-8BB4983CD041}"/>
              </a:ext>
            </a:extLst>
          </p:cNvPr>
          <p:cNvSpPr>
            <a:spLocks noGrp="1"/>
          </p:cNvSpPr>
          <p:nvPr>
            <p:ph idx="1"/>
          </p:nvPr>
        </p:nvSpPr>
        <p:spPr>
          <a:xfrm>
            <a:off x="600075" y="2054179"/>
            <a:ext cx="10566689" cy="2674839"/>
          </a:xfrm>
        </p:spPr>
        <p:txBody>
          <a:bodyPr rtlCol="0">
            <a:normAutofit/>
          </a:bodyPr>
          <a:lstStyle/>
          <a:p>
            <a:pPr marL="109728" indent="0">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 35 days of certification of value, each school district must inform </a:t>
            </a:r>
            <a:b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PA of:</a:t>
            </a:r>
          </a:p>
          <a:p>
            <a:pPr marL="1024128" lvl="1"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Prior year millage rate </a:t>
            </a:r>
          </a:p>
          <a:p>
            <a:pPr marL="1024128" lvl="1"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Current year proposed millage rate</a:t>
            </a:r>
          </a:p>
          <a:p>
            <a:pPr marL="1024128" lvl="1"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Current year rolled-back rate</a:t>
            </a:r>
          </a:p>
          <a:p>
            <a:pPr marL="1024128" lvl="1"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date, time, and meeting place of the final budget hearing for school districts </a:t>
            </a:r>
          </a:p>
          <a:p>
            <a:pPr marL="109728" indent="0">
              <a:buNone/>
              <a:defRPr/>
            </a:pPr>
            <a:endParaRPr lang="en-US" sz="18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9" name="Title 1">
            <a:extLst>
              <a:ext uri="{FF2B5EF4-FFF2-40B4-BE49-F238E27FC236}">
                <a16:creationId xmlns:a16="http://schemas.microsoft.com/office/drawing/2014/main" id="{2713AA2C-4A07-476D-9524-401A70A9978D}"/>
              </a:ext>
            </a:extLst>
          </p:cNvPr>
          <p:cNvSpPr>
            <a:spLocks noGrp="1"/>
          </p:cNvSpPr>
          <p:nvPr>
            <p:ph type="title"/>
          </p:nvPr>
        </p:nvSpPr>
        <p:spPr>
          <a:xfrm>
            <a:off x="600075" y="922945"/>
            <a:ext cx="10991850" cy="1131234"/>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3600" dirty="0">
                <a:solidFill>
                  <a:srgbClr val="002060"/>
                </a:solidFill>
                <a:latin typeface="Segoe UI" panose="020B0502040204020203" pitchFamily="34" charset="0"/>
                <a:cs typeface="Segoe UI" panose="020B0502040204020203" pitchFamily="34" charset="0"/>
              </a:rPr>
              <a:t>Day 35 = August 4 </a:t>
            </a:r>
          </a:p>
        </p:txBody>
      </p:sp>
      <p:sp>
        <p:nvSpPr>
          <p:cNvPr id="4" name="TextBox 3">
            <a:extLst>
              <a:ext uri="{FF2B5EF4-FFF2-40B4-BE49-F238E27FC236}">
                <a16:creationId xmlns:a16="http://schemas.microsoft.com/office/drawing/2014/main" id="{33DCB185-41C0-55C8-EEB1-3E3BB300A3FA}"/>
              </a:ext>
            </a:extLst>
          </p:cNvPr>
          <p:cNvSpPr txBox="1"/>
          <p:nvPr/>
        </p:nvSpPr>
        <p:spPr>
          <a:xfrm>
            <a:off x="6774429" y="6103112"/>
            <a:ext cx="1198569" cy="400110"/>
          </a:xfrm>
          <a:prstGeom prst="rect">
            <a:avLst/>
          </a:prstGeom>
          <a:noFill/>
        </p:spPr>
        <p:txBody>
          <a:bodyPr wrap="square" rtlCol="0">
            <a:spAutoFit/>
          </a:bodyPr>
          <a:lstStyle/>
          <a:p>
            <a:r>
              <a:rPr lang="en-US" sz="2000" b="1" dirty="0">
                <a:solidFill>
                  <a:schemeClr val="bg1">
                    <a:lumMod val="10000"/>
                  </a:schemeClr>
                </a:solidFill>
                <a:latin typeface="Segoe UI" panose="020B0502040204020203" pitchFamily="34" charset="0"/>
                <a:cs typeface="Segoe UI" panose="020B0502040204020203" pitchFamily="34" charset="0"/>
              </a:rPr>
              <a:t>Day 35</a:t>
            </a:r>
          </a:p>
        </p:txBody>
      </p:sp>
      <p:grpSp>
        <p:nvGrpSpPr>
          <p:cNvPr id="28" name="Group 27">
            <a:extLst>
              <a:ext uri="{FF2B5EF4-FFF2-40B4-BE49-F238E27FC236}">
                <a16:creationId xmlns:a16="http://schemas.microsoft.com/office/drawing/2014/main" id="{D6062993-8FFB-3D1E-D482-B8393EFEE29B}"/>
              </a:ext>
            </a:extLst>
          </p:cNvPr>
          <p:cNvGrpSpPr/>
          <p:nvPr/>
        </p:nvGrpSpPr>
        <p:grpSpPr>
          <a:xfrm>
            <a:off x="703119" y="5353920"/>
            <a:ext cx="10852727" cy="677255"/>
            <a:chOff x="701097" y="3410922"/>
            <a:chExt cx="10852727" cy="930653"/>
          </a:xfrm>
        </p:grpSpPr>
        <p:sp>
          <p:nvSpPr>
            <p:cNvPr id="48" name="Rectangle 47">
              <a:extLst>
                <a:ext uri="{FF2B5EF4-FFF2-40B4-BE49-F238E27FC236}">
                  <a16:creationId xmlns:a16="http://schemas.microsoft.com/office/drawing/2014/main" id="{2541138D-3891-51DA-89AA-1A92F549E0F1}"/>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49" name="Rectangle 48">
              <a:extLst>
                <a:ext uri="{FF2B5EF4-FFF2-40B4-BE49-F238E27FC236}">
                  <a16:creationId xmlns:a16="http://schemas.microsoft.com/office/drawing/2014/main" id="{6BD2DE4D-5C57-8064-99CE-12600257DE95}"/>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50" name="Rectangle 49">
              <a:extLst>
                <a:ext uri="{FF2B5EF4-FFF2-40B4-BE49-F238E27FC236}">
                  <a16:creationId xmlns:a16="http://schemas.microsoft.com/office/drawing/2014/main" id="{CE8EC564-3FFE-6A89-E6D5-6DF46A341FFB}"/>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51" name="Rectangle 50">
              <a:extLst>
                <a:ext uri="{FF2B5EF4-FFF2-40B4-BE49-F238E27FC236}">
                  <a16:creationId xmlns:a16="http://schemas.microsoft.com/office/drawing/2014/main" id="{D859C59C-CC8A-B1BD-B813-0C5AC2EC0C2D}"/>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52" name="Rectangle 51">
              <a:extLst>
                <a:ext uri="{FF2B5EF4-FFF2-40B4-BE49-F238E27FC236}">
                  <a16:creationId xmlns:a16="http://schemas.microsoft.com/office/drawing/2014/main" id="{7AEFC8EB-9F1C-3DC6-92C4-83493561A9E7}"/>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53" name="Rectangle 52">
              <a:extLst>
                <a:ext uri="{FF2B5EF4-FFF2-40B4-BE49-F238E27FC236}">
                  <a16:creationId xmlns:a16="http://schemas.microsoft.com/office/drawing/2014/main" id="{0635DBC1-A257-39A8-637E-E10B9DBD3734}"/>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54" name="Rectangle 53">
              <a:extLst>
                <a:ext uri="{FF2B5EF4-FFF2-40B4-BE49-F238E27FC236}">
                  <a16:creationId xmlns:a16="http://schemas.microsoft.com/office/drawing/2014/main" id="{02F1A015-FC86-DAB0-E985-F9600100EF7A}"/>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55" name="Rectangle 54">
              <a:extLst>
                <a:ext uri="{FF2B5EF4-FFF2-40B4-BE49-F238E27FC236}">
                  <a16:creationId xmlns:a16="http://schemas.microsoft.com/office/drawing/2014/main" id="{4DF7219C-8435-2539-8B17-1FEC82757D0C}"/>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56" name="Rectangle 55">
              <a:extLst>
                <a:ext uri="{FF2B5EF4-FFF2-40B4-BE49-F238E27FC236}">
                  <a16:creationId xmlns:a16="http://schemas.microsoft.com/office/drawing/2014/main" id="{1654C810-305E-FD7F-CC78-94F26EEDDC91}"/>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57" name="Rectangle 56">
              <a:extLst>
                <a:ext uri="{FF2B5EF4-FFF2-40B4-BE49-F238E27FC236}">
                  <a16:creationId xmlns:a16="http://schemas.microsoft.com/office/drawing/2014/main" id="{3F2AA395-4476-0155-B76F-15FDE84D8680}"/>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58" name="Arrow: Chevron 57">
              <a:extLst>
                <a:ext uri="{FF2B5EF4-FFF2-40B4-BE49-F238E27FC236}">
                  <a16:creationId xmlns:a16="http://schemas.microsoft.com/office/drawing/2014/main" id="{73DC40E9-8844-8DCA-1CC2-F9AF7A0A57C4}"/>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59" name="Rectangle 58">
              <a:extLst>
                <a:ext uri="{FF2B5EF4-FFF2-40B4-BE49-F238E27FC236}">
                  <a16:creationId xmlns:a16="http://schemas.microsoft.com/office/drawing/2014/main" id="{6973C354-8E13-3D6B-B54F-8814B5F25131}"/>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60" name="Arrow: Chevron 59">
              <a:extLst>
                <a:ext uri="{FF2B5EF4-FFF2-40B4-BE49-F238E27FC236}">
                  <a16:creationId xmlns:a16="http://schemas.microsoft.com/office/drawing/2014/main" id="{27A96BA5-DCF5-36C8-57A1-B005EAD7247A}"/>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61" name="Rectangle 60">
              <a:extLst>
                <a:ext uri="{FF2B5EF4-FFF2-40B4-BE49-F238E27FC236}">
                  <a16:creationId xmlns:a16="http://schemas.microsoft.com/office/drawing/2014/main" id="{77B28CAC-32E3-5846-823B-4B37C600DC3C}"/>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62" name="Rectangle 61">
              <a:extLst>
                <a:ext uri="{FF2B5EF4-FFF2-40B4-BE49-F238E27FC236}">
                  <a16:creationId xmlns:a16="http://schemas.microsoft.com/office/drawing/2014/main" id="{63E2EE0A-FE9F-3955-BFEB-4CB9BC08EFD3}"/>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grpSp>
        <p:nvGrpSpPr>
          <p:cNvPr id="24" name="Group 23">
            <a:extLst>
              <a:ext uri="{FF2B5EF4-FFF2-40B4-BE49-F238E27FC236}">
                <a16:creationId xmlns:a16="http://schemas.microsoft.com/office/drawing/2014/main" id="{33183347-804A-C0FF-6C93-1A0E97C7E672}"/>
              </a:ext>
            </a:extLst>
          </p:cNvPr>
          <p:cNvGrpSpPr/>
          <p:nvPr/>
        </p:nvGrpSpPr>
        <p:grpSpPr>
          <a:xfrm>
            <a:off x="6859025" y="4749012"/>
            <a:ext cx="677255" cy="677255"/>
            <a:chOff x="5014796" y="2802797"/>
            <a:chExt cx="677255" cy="677255"/>
          </a:xfrm>
        </p:grpSpPr>
        <p:pic>
          <p:nvPicPr>
            <p:cNvPr id="25" name="Picture 24" descr="Icon&#10;&#10;Description automatically generated">
              <a:extLst>
                <a:ext uri="{FF2B5EF4-FFF2-40B4-BE49-F238E27FC236}">
                  <a16:creationId xmlns:a16="http://schemas.microsoft.com/office/drawing/2014/main" id="{FE832FE4-4363-593A-94D0-F949175C2E0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26" name="Oval 25">
              <a:extLst>
                <a:ext uri="{FF2B5EF4-FFF2-40B4-BE49-F238E27FC236}">
                  <a16:creationId xmlns:a16="http://schemas.microsoft.com/office/drawing/2014/main" id="{079AD0D8-67DA-0AEE-1C2F-7C011DDF0C9D}"/>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7" name="TextBox 26">
              <a:extLst>
                <a:ext uri="{FF2B5EF4-FFF2-40B4-BE49-F238E27FC236}">
                  <a16:creationId xmlns:a16="http://schemas.microsoft.com/office/drawing/2014/main" id="{6D955605-A2C4-E2B2-71A1-53C528EF3CEA}"/>
                </a:ext>
              </a:extLst>
            </p:cNvPr>
            <p:cNvSpPr txBox="1"/>
            <p:nvPr/>
          </p:nvSpPr>
          <p:spPr>
            <a:xfrm>
              <a:off x="5130001" y="2864217"/>
              <a:ext cx="454317" cy="400110"/>
            </a:xfrm>
            <a:prstGeom prst="rect">
              <a:avLst/>
            </a:prstGeom>
            <a:noFill/>
          </p:spPr>
          <p:txBody>
            <a:bodyPr wrap="square" rtlCol="0">
              <a:spAutoFit/>
            </a:bodyPr>
            <a:lstStyle/>
            <a:p>
              <a:pPr algn="ctr"/>
              <a:r>
                <a:rPr lang="en-US" sz="2000" b="1" dirty="0">
                  <a:solidFill>
                    <a:schemeClr val="bg1"/>
                  </a:solidFill>
                </a:rPr>
                <a:t>4</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0237D2-41B7-4446-920A-70107693BF92}"/>
              </a:ext>
            </a:extLst>
          </p:cNvPr>
          <p:cNvSpPr>
            <a:spLocks noGrp="1"/>
          </p:cNvSpPr>
          <p:nvPr>
            <p:ph idx="1"/>
          </p:nvPr>
        </p:nvSpPr>
        <p:spPr>
          <a:xfrm>
            <a:off x="609600" y="1828801"/>
            <a:ext cx="10972800" cy="4373564"/>
          </a:xfrm>
        </p:spPr>
        <p:txBody>
          <a:bodyPr rtlCol="0">
            <a:normAutofit/>
          </a:bodyPr>
          <a:lstStyle/>
          <a:p>
            <a:pPr marL="457200" indent="-457200">
              <a:lnSpc>
                <a:spcPct val="108000"/>
              </a:lnSpc>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If a school district fails to provide the information required within 35 days, it will be prohibited from levying a millage rate greater than the rolled-back rate for the upcoming year.</a:t>
            </a:r>
          </a:p>
          <a:p>
            <a:pPr marL="457200" indent="-457200">
              <a:lnSpc>
                <a:spcPct val="108000"/>
              </a:lnSpc>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PA will compute the rolled-back rate and use it to prepare the </a:t>
            </a:r>
            <a:r>
              <a:rPr lang="en-US" sz="2400" i="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Notice of Proposed Property Taxes</a:t>
            </a: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t>
            </a:r>
          </a:p>
          <a:p>
            <a:pPr marL="109728"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74CCE8B3-28F4-458A-9214-25C645410CD5}"/>
              </a:ext>
            </a:extLst>
          </p:cNvPr>
          <p:cNvSpPr>
            <a:spLocks noGrp="1"/>
          </p:cNvSpPr>
          <p:nvPr>
            <p:ph type="title"/>
          </p:nvPr>
        </p:nvSpPr>
        <p:spPr>
          <a:xfrm>
            <a:off x="609599" y="923925"/>
            <a:ext cx="10972799" cy="714375"/>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C3AE5606-992B-9103-F67A-C38B52B9AB58}"/>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FCC8C-E2FA-41E5-B029-F428BC494BEA}"/>
              </a:ext>
            </a:extLst>
          </p:cNvPr>
          <p:cNvSpPr>
            <a:spLocks noGrp="1"/>
          </p:cNvSpPr>
          <p:nvPr>
            <p:ph idx="1"/>
          </p:nvPr>
        </p:nvSpPr>
        <p:spPr>
          <a:xfrm>
            <a:off x="628650" y="2062288"/>
            <a:ext cx="10972800" cy="4530273"/>
          </a:xfrm>
        </p:spPr>
        <p:txBody>
          <a:bodyPr rtlCol="0">
            <a:normAutofit/>
          </a:bodyPr>
          <a:lstStyle/>
          <a:p>
            <a:pPr marL="109728"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PA should mail the </a:t>
            </a:r>
            <a:r>
              <a:rPr lang="en-US" sz="2400" i="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Notice of Proposed Property Taxes </a:t>
            </a: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(TRIM notice) no later than 55 days after certification of value.</a:t>
            </a:r>
            <a:b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br>
            <a:endParaRPr lang="en-US" sz="3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109728"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109728"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109728"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109728"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109728"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If the Department issues a review notice, the PA cannot send the TRIM notice until the Department has approved the assessment roll.</a:t>
            </a:r>
          </a:p>
        </p:txBody>
      </p:sp>
      <p:sp>
        <p:nvSpPr>
          <p:cNvPr id="9" name="Title 1">
            <a:extLst>
              <a:ext uri="{FF2B5EF4-FFF2-40B4-BE49-F238E27FC236}">
                <a16:creationId xmlns:a16="http://schemas.microsoft.com/office/drawing/2014/main" id="{420AB547-4532-4A89-AC76-106E08C09BC6}"/>
              </a:ext>
            </a:extLst>
          </p:cNvPr>
          <p:cNvSpPr>
            <a:spLocks noGrp="1"/>
          </p:cNvSpPr>
          <p:nvPr>
            <p:ph type="title"/>
          </p:nvPr>
        </p:nvSpPr>
        <p:spPr>
          <a:xfrm>
            <a:off x="628650" y="914401"/>
            <a:ext cx="10972800" cy="1131234"/>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dirty="0">
                <a:solidFill>
                  <a:srgbClr val="002060"/>
                </a:solidFill>
                <a:latin typeface="Segoe UI" panose="020B0502040204020203" pitchFamily="34" charset="0"/>
                <a:cs typeface="Segoe UI" panose="020B0502040204020203" pitchFamily="34" charset="0"/>
              </a:rPr>
              <a:t>Day 55 = August 24 </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A2CCF071-166F-B90D-84DE-516B6732F636}"/>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5" name="TextBox 4">
            <a:extLst>
              <a:ext uri="{FF2B5EF4-FFF2-40B4-BE49-F238E27FC236}">
                <a16:creationId xmlns:a16="http://schemas.microsoft.com/office/drawing/2014/main" id="{F9D3575B-7117-1B81-C6BF-35F65D6EDDB7}"/>
              </a:ext>
            </a:extLst>
          </p:cNvPr>
          <p:cNvSpPr txBox="1"/>
          <p:nvPr/>
        </p:nvSpPr>
        <p:spPr>
          <a:xfrm>
            <a:off x="7149950" y="4199605"/>
            <a:ext cx="1349862" cy="400110"/>
          </a:xfrm>
          <a:prstGeom prst="rect">
            <a:avLst/>
          </a:prstGeom>
          <a:noFill/>
        </p:spPr>
        <p:txBody>
          <a:bodyPr wrap="square" rtlCol="0">
            <a:spAutoFit/>
          </a:bodyPr>
          <a:lstStyle/>
          <a:p>
            <a:r>
              <a:rPr lang="en-US" sz="2000" b="1" dirty="0">
                <a:solidFill>
                  <a:schemeClr val="bg1">
                    <a:lumMod val="10000"/>
                  </a:schemeClr>
                </a:solidFill>
                <a:latin typeface="Segoe UI" panose="020B0502040204020203" pitchFamily="34" charset="0"/>
                <a:cs typeface="Segoe UI" panose="020B0502040204020203" pitchFamily="34" charset="0"/>
              </a:rPr>
              <a:t>Day 55</a:t>
            </a:r>
          </a:p>
        </p:txBody>
      </p:sp>
      <p:grpSp>
        <p:nvGrpSpPr>
          <p:cNvPr id="47" name="Group 46">
            <a:extLst>
              <a:ext uri="{FF2B5EF4-FFF2-40B4-BE49-F238E27FC236}">
                <a16:creationId xmlns:a16="http://schemas.microsoft.com/office/drawing/2014/main" id="{37C893F0-A0A4-818D-C566-37495A3DBDA6}"/>
              </a:ext>
            </a:extLst>
          </p:cNvPr>
          <p:cNvGrpSpPr/>
          <p:nvPr/>
        </p:nvGrpSpPr>
        <p:grpSpPr>
          <a:xfrm>
            <a:off x="688686" y="3336119"/>
            <a:ext cx="10852727" cy="852542"/>
            <a:chOff x="701097" y="3410922"/>
            <a:chExt cx="10852727" cy="930653"/>
          </a:xfrm>
        </p:grpSpPr>
        <p:sp>
          <p:nvSpPr>
            <p:cNvPr id="48" name="Rectangle 47">
              <a:extLst>
                <a:ext uri="{FF2B5EF4-FFF2-40B4-BE49-F238E27FC236}">
                  <a16:creationId xmlns:a16="http://schemas.microsoft.com/office/drawing/2014/main" id="{56415D0E-CEA7-70C0-7EDE-DD5560FAA210}"/>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49" name="Rectangle 48">
              <a:extLst>
                <a:ext uri="{FF2B5EF4-FFF2-40B4-BE49-F238E27FC236}">
                  <a16:creationId xmlns:a16="http://schemas.microsoft.com/office/drawing/2014/main" id="{D743DAD3-475B-AD08-B96E-BB0FA78F5DBB}"/>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50" name="Rectangle 49">
              <a:extLst>
                <a:ext uri="{FF2B5EF4-FFF2-40B4-BE49-F238E27FC236}">
                  <a16:creationId xmlns:a16="http://schemas.microsoft.com/office/drawing/2014/main" id="{7AE1AD85-F5A4-90AA-9829-69F8AB96D344}"/>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51" name="Rectangle 50">
              <a:extLst>
                <a:ext uri="{FF2B5EF4-FFF2-40B4-BE49-F238E27FC236}">
                  <a16:creationId xmlns:a16="http://schemas.microsoft.com/office/drawing/2014/main" id="{10623554-784D-0421-C33F-8C8213ABA92E}"/>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52" name="Rectangle 51">
              <a:extLst>
                <a:ext uri="{FF2B5EF4-FFF2-40B4-BE49-F238E27FC236}">
                  <a16:creationId xmlns:a16="http://schemas.microsoft.com/office/drawing/2014/main" id="{077ED278-CA9C-3942-EDDA-1D9D2C4094EE}"/>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53" name="Rectangle 52">
              <a:extLst>
                <a:ext uri="{FF2B5EF4-FFF2-40B4-BE49-F238E27FC236}">
                  <a16:creationId xmlns:a16="http://schemas.microsoft.com/office/drawing/2014/main" id="{A4494E93-7A69-779D-0294-46F80376DC4F}"/>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54" name="Rectangle 53">
              <a:extLst>
                <a:ext uri="{FF2B5EF4-FFF2-40B4-BE49-F238E27FC236}">
                  <a16:creationId xmlns:a16="http://schemas.microsoft.com/office/drawing/2014/main" id="{A7E6F115-2125-50BF-6FC1-CBAED678F477}"/>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55" name="Rectangle 54">
              <a:extLst>
                <a:ext uri="{FF2B5EF4-FFF2-40B4-BE49-F238E27FC236}">
                  <a16:creationId xmlns:a16="http://schemas.microsoft.com/office/drawing/2014/main" id="{3CB62234-D06F-21AB-0B46-0DFC2808B329}"/>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56" name="Rectangle 55">
              <a:extLst>
                <a:ext uri="{FF2B5EF4-FFF2-40B4-BE49-F238E27FC236}">
                  <a16:creationId xmlns:a16="http://schemas.microsoft.com/office/drawing/2014/main" id="{6BF53A71-ECE2-E5D2-AB2F-13CB9D672A9B}"/>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57" name="Rectangle 56">
              <a:extLst>
                <a:ext uri="{FF2B5EF4-FFF2-40B4-BE49-F238E27FC236}">
                  <a16:creationId xmlns:a16="http://schemas.microsoft.com/office/drawing/2014/main" id="{7CE632B2-0ECF-3183-17D5-08F211A05DFA}"/>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58" name="Arrow: Chevron 57">
              <a:extLst>
                <a:ext uri="{FF2B5EF4-FFF2-40B4-BE49-F238E27FC236}">
                  <a16:creationId xmlns:a16="http://schemas.microsoft.com/office/drawing/2014/main" id="{F192932F-B3C6-54EC-E62C-95C3730C78C6}"/>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59" name="Rectangle 58">
              <a:extLst>
                <a:ext uri="{FF2B5EF4-FFF2-40B4-BE49-F238E27FC236}">
                  <a16:creationId xmlns:a16="http://schemas.microsoft.com/office/drawing/2014/main" id="{0730AF68-67B1-60CB-A81D-77D3D80E8DDC}"/>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60" name="Arrow: Chevron 59">
              <a:extLst>
                <a:ext uri="{FF2B5EF4-FFF2-40B4-BE49-F238E27FC236}">
                  <a16:creationId xmlns:a16="http://schemas.microsoft.com/office/drawing/2014/main" id="{EB10BD97-A803-88DC-106E-3D5BD44B8BDE}"/>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61" name="Rectangle 60">
              <a:extLst>
                <a:ext uri="{FF2B5EF4-FFF2-40B4-BE49-F238E27FC236}">
                  <a16:creationId xmlns:a16="http://schemas.microsoft.com/office/drawing/2014/main" id="{7AA264C4-D675-EF9F-E54B-AD1FC2158778}"/>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62" name="Rectangle 61">
              <a:extLst>
                <a:ext uri="{FF2B5EF4-FFF2-40B4-BE49-F238E27FC236}">
                  <a16:creationId xmlns:a16="http://schemas.microsoft.com/office/drawing/2014/main" id="{404A56A0-894C-3617-5F1C-3F4DF97C2C6B}"/>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grpSp>
        <p:nvGrpSpPr>
          <p:cNvPr id="43" name="Group 42">
            <a:extLst>
              <a:ext uri="{FF2B5EF4-FFF2-40B4-BE49-F238E27FC236}">
                <a16:creationId xmlns:a16="http://schemas.microsoft.com/office/drawing/2014/main" id="{5223C194-6C65-DDF3-D550-41B92382BB82}"/>
              </a:ext>
            </a:extLst>
          </p:cNvPr>
          <p:cNvGrpSpPr/>
          <p:nvPr/>
        </p:nvGrpSpPr>
        <p:grpSpPr>
          <a:xfrm>
            <a:off x="7290416" y="2722937"/>
            <a:ext cx="677255" cy="677255"/>
            <a:chOff x="5014796" y="2802797"/>
            <a:chExt cx="677255" cy="677255"/>
          </a:xfrm>
        </p:grpSpPr>
        <p:pic>
          <p:nvPicPr>
            <p:cNvPr id="44" name="Picture 43" descr="Icon&#10;&#10;Description automatically generated">
              <a:extLst>
                <a:ext uri="{FF2B5EF4-FFF2-40B4-BE49-F238E27FC236}">
                  <a16:creationId xmlns:a16="http://schemas.microsoft.com/office/drawing/2014/main" id="{DDF8076C-6658-B0E8-D53D-F2E80A86B739}"/>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45" name="Oval 44">
              <a:extLst>
                <a:ext uri="{FF2B5EF4-FFF2-40B4-BE49-F238E27FC236}">
                  <a16:creationId xmlns:a16="http://schemas.microsoft.com/office/drawing/2014/main" id="{F1EA9BE7-9CBF-EA30-EC93-2E281E3E756C}"/>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46" name="TextBox 45">
              <a:extLst>
                <a:ext uri="{FF2B5EF4-FFF2-40B4-BE49-F238E27FC236}">
                  <a16:creationId xmlns:a16="http://schemas.microsoft.com/office/drawing/2014/main" id="{28ADC28C-C31F-DC1F-0AF4-5170C2050686}"/>
                </a:ext>
              </a:extLst>
            </p:cNvPr>
            <p:cNvSpPr txBox="1"/>
            <p:nvPr/>
          </p:nvSpPr>
          <p:spPr>
            <a:xfrm>
              <a:off x="5130001" y="2864217"/>
              <a:ext cx="454317" cy="400110"/>
            </a:xfrm>
            <a:prstGeom prst="rect">
              <a:avLst/>
            </a:prstGeom>
            <a:noFill/>
          </p:spPr>
          <p:txBody>
            <a:bodyPr wrap="square" rtlCol="0">
              <a:spAutoFit/>
            </a:bodyPr>
            <a:lstStyle/>
            <a:p>
              <a:pPr algn="ctr"/>
              <a:r>
                <a:rPr lang="en-US" sz="2000" b="1" dirty="0">
                  <a:solidFill>
                    <a:schemeClr val="bg1"/>
                  </a:solidFill>
                </a:rPr>
                <a:t>24</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A3CFF9D8-F035-9033-8DFC-681B47546132}"/>
              </a:ext>
            </a:extLst>
          </p:cNvPr>
          <p:cNvGrpSpPr/>
          <p:nvPr/>
        </p:nvGrpSpPr>
        <p:grpSpPr>
          <a:xfrm>
            <a:off x="701097" y="3457102"/>
            <a:ext cx="10852727" cy="864953"/>
            <a:chOff x="701097" y="3410922"/>
            <a:chExt cx="10852727" cy="930653"/>
          </a:xfrm>
        </p:grpSpPr>
        <p:sp>
          <p:nvSpPr>
            <p:cNvPr id="33" name="Rectangle 32">
              <a:extLst>
                <a:ext uri="{FF2B5EF4-FFF2-40B4-BE49-F238E27FC236}">
                  <a16:creationId xmlns:a16="http://schemas.microsoft.com/office/drawing/2014/main" id="{9F466082-940E-14BB-F08A-C5DDD6F92107}"/>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34" name="Rectangle 33">
              <a:extLst>
                <a:ext uri="{FF2B5EF4-FFF2-40B4-BE49-F238E27FC236}">
                  <a16:creationId xmlns:a16="http://schemas.microsoft.com/office/drawing/2014/main" id="{12B990A4-852A-0A8E-8060-629EF5CBA381}"/>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35" name="Rectangle 34">
              <a:extLst>
                <a:ext uri="{FF2B5EF4-FFF2-40B4-BE49-F238E27FC236}">
                  <a16:creationId xmlns:a16="http://schemas.microsoft.com/office/drawing/2014/main" id="{F7791634-7308-1B74-A56B-CBB7056CF91A}"/>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36" name="Rectangle 35">
              <a:extLst>
                <a:ext uri="{FF2B5EF4-FFF2-40B4-BE49-F238E27FC236}">
                  <a16:creationId xmlns:a16="http://schemas.microsoft.com/office/drawing/2014/main" id="{C6D575B5-001F-05EF-354B-BF4237EB312C}"/>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37" name="Rectangle 36">
              <a:extLst>
                <a:ext uri="{FF2B5EF4-FFF2-40B4-BE49-F238E27FC236}">
                  <a16:creationId xmlns:a16="http://schemas.microsoft.com/office/drawing/2014/main" id="{2612790E-149A-CAF5-D2F2-597F3F686A38}"/>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38" name="Rectangle 37">
              <a:extLst>
                <a:ext uri="{FF2B5EF4-FFF2-40B4-BE49-F238E27FC236}">
                  <a16:creationId xmlns:a16="http://schemas.microsoft.com/office/drawing/2014/main" id="{D35FF75B-67A3-466C-1B2A-9CB8897B8A22}"/>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39" name="Rectangle 38">
              <a:extLst>
                <a:ext uri="{FF2B5EF4-FFF2-40B4-BE49-F238E27FC236}">
                  <a16:creationId xmlns:a16="http://schemas.microsoft.com/office/drawing/2014/main" id="{B55F7369-B25D-3202-39CF-B323ACE090EF}"/>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40" name="Rectangle 39">
              <a:extLst>
                <a:ext uri="{FF2B5EF4-FFF2-40B4-BE49-F238E27FC236}">
                  <a16:creationId xmlns:a16="http://schemas.microsoft.com/office/drawing/2014/main" id="{0EEC92C7-EB99-224F-C691-DBC011F1F1F3}"/>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41" name="Rectangle 40">
              <a:extLst>
                <a:ext uri="{FF2B5EF4-FFF2-40B4-BE49-F238E27FC236}">
                  <a16:creationId xmlns:a16="http://schemas.microsoft.com/office/drawing/2014/main" id="{F6079034-A0C0-F4C8-2F93-34081B21453F}"/>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42" name="Rectangle 41">
              <a:extLst>
                <a:ext uri="{FF2B5EF4-FFF2-40B4-BE49-F238E27FC236}">
                  <a16:creationId xmlns:a16="http://schemas.microsoft.com/office/drawing/2014/main" id="{BA3D3D95-4173-EBA2-1739-004F39413329}"/>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43" name="Arrow: Chevron 42">
              <a:extLst>
                <a:ext uri="{FF2B5EF4-FFF2-40B4-BE49-F238E27FC236}">
                  <a16:creationId xmlns:a16="http://schemas.microsoft.com/office/drawing/2014/main" id="{E7B928F3-7D70-4433-DD58-FE4ECF3F3E56}"/>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44" name="Rectangle 43">
              <a:extLst>
                <a:ext uri="{FF2B5EF4-FFF2-40B4-BE49-F238E27FC236}">
                  <a16:creationId xmlns:a16="http://schemas.microsoft.com/office/drawing/2014/main" id="{3F578FA6-E158-2A93-2352-912788562415}"/>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45" name="Arrow: Chevron 44">
              <a:extLst>
                <a:ext uri="{FF2B5EF4-FFF2-40B4-BE49-F238E27FC236}">
                  <a16:creationId xmlns:a16="http://schemas.microsoft.com/office/drawing/2014/main" id="{44870A4B-51CE-F2FB-F836-2642367F69CF}"/>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46" name="Rectangle 45">
              <a:extLst>
                <a:ext uri="{FF2B5EF4-FFF2-40B4-BE49-F238E27FC236}">
                  <a16:creationId xmlns:a16="http://schemas.microsoft.com/office/drawing/2014/main" id="{F693A67A-0025-1286-07DC-DD221574EBE1}"/>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95" name="Rectangle 94">
              <a:extLst>
                <a:ext uri="{FF2B5EF4-FFF2-40B4-BE49-F238E27FC236}">
                  <a16:creationId xmlns:a16="http://schemas.microsoft.com/office/drawing/2014/main" id="{88382F5A-7530-2738-2009-27652E70CFAD}"/>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sp>
        <p:nvSpPr>
          <p:cNvPr id="2" name="Title 1">
            <a:extLst>
              <a:ext uri="{FF2B5EF4-FFF2-40B4-BE49-F238E27FC236}">
                <a16:creationId xmlns:a16="http://schemas.microsoft.com/office/drawing/2014/main" id="{160326B2-1B91-42C0-9743-568D9889C2A6}"/>
              </a:ext>
            </a:extLst>
          </p:cNvPr>
          <p:cNvSpPr>
            <a:spLocks noGrp="1"/>
          </p:cNvSpPr>
          <p:nvPr>
            <p:ph type="title"/>
          </p:nvPr>
        </p:nvSpPr>
        <p:spPr>
          <a:xfrm>
            <a:off x="619125" y="923926"/>
            <a:ext cx="10982325" cy="1099092"/>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Timetable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Days 65-80 = Sept. 3-18</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0C9259E1-769D-4BAD-A6E6-7979AFAAC5D9}"/>
              </a:ext>
            </a:extLst>
          </p:cNvPr>
          <p:cNvSpPr>
            <a:spLocks noGrp="1"/>
          </p:cNvSpPr>
          <p:nvPr>
            <p:ph idx="1"/>
          </p:nvPr>
        </p:nvSpPr>
        <p:spPr>
          <a:xfrm>
            <a:off x="619125" y="2023018"/>
            <a:ext cx="10982325" cy="3701507"/>
          </a:xfrm>
        </p:spPr>
        <p:txBody>
          <a:bodyPr rtlCol="0">
            <a:normAutofit/>
          </a:bodyPr>
          <a:lstStyle/>
          <a:p>
            <a:pPr marL="0"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school district should hold a public hearing on the final budget and final millage rates 65 to 80 days after certification of value.</a:t>
            </a:r>
            <a:b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b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This hearing is published on the TRIM notice the PA mails.</a:t>
            </a:r>
          </a:p>
          <a:p>
            <a:pPr marL="109728" indent="0">
              <a:buNone/>
              <a:defRPr/>
            </a:pPr>
            <a:endPar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EB984AA-A201-0BD3-8E93-099CC99DB696}"/>
              </a:ext>
            </a:extLst>
          </p:cNvPr>
          <p:cNvPicPr>
            <a:picLocks noChangeAspect="1"/>
          </p:cNvPicPr>
          <p:nvPr/>
        </p:nvPicPr>
        <p:blipFill>
          <a:blip r:embed="rId2"/>
          <a:stretch>
            <a:fillRect/>
          </a:stretch>
        </p:blipFill>
        <p:spPr>
          <a:xfrm>
            <a:off x="11102131" y="5354966"/>
            <a:ext cx="847417" cy="1237595"/>
          </a:xfrm>
          <a:prstGeom prst="rect">
            <a:avLst/>
          </a:prstGeom>
        </p:spPr>
      </p:pic>
      <p:sp>
        <p:nvSpPr>
          <p:cNvPr id="31" name="TextBox 30">
            <a:extLst>
              <a:ext uri="{FF2B5EF4-FFF2-40B4-BE49-F238E27FC236}">
                <a16:creationId xmlns:a16="http://schemas.microsoft.com/office/drawing/2014/main" id="{131F5716-017B-74D2-310F-65AA824E8A4B}"/>
              </a:ext>
            </a:extLst>
          </p:cNvPr>
          <p:cNvSpPr txBox="1"/>
          <p:nvPr/>
        </p:nvSpPr>
        <p:spPr>
          <a:xfrm>
            <a:off x="7536856" y="4404727"/>
            <a:ext cx="1694650" cy="400110"/>
          </a:xfrm>
          <a:prstGeom prst="rect">
            <a:avLst/>
          </a:prstGeom>
          <a:noFill/>
        </p:spPr>
        <p:txBody>
          <a:bodyPr wrap="square" rtlCol="0">
            <a:spAutoFit/>
          </a:bodyPr>
          <a:lstStyle/>
          <a:p>
            <a:r>
              <a:rPr lang="en-US" sz="2000" b="1" dirty="0">
                <a:solidFill>
                  <a:schemeClr val="bg1">
                    <a:lumMod val="10000"/>
                  </a:schemeClr>
                </a:solidFill>
                <a:latin typeface="Segoe UI" panose="020B0502040204020203" pitchFamily="34" charset="0"/>
                <a:cs typeface="Segoe UI" panose="020B0502040204020203" pitchFamily="34" charset="0"/>
              </a:rPr>
              <a:t>Day 65-80</a:t>
            </a:r>
          </a:p>
        </p:txBody>
      </p:sp>
      <p:grpSp>
        <p:nvGrpSpPr>
          <p:cNvPr id="91" name="Group 90">
            <a:extLst>
              <a:ext uri="{FF2B5EF4-FFF2-40B4-BE49-F238E27FC236}">
                <a16:creationId xmlns:a16="http://schemas.microsoft.com/office/drawing/2014/main" id="{70491449-8EF7-FCD1-2152-1330C84DE737}"/>
              </a:ext>
            </a:extLst>
          </p:cNvPr>
          <p:cNvGrpSpPr/>
          <p:nvPr/>
        </p:nvGrpSpPr>
        <p:grpSpPr>
          <a:xfrm>
            <a:off x="8061883" y="2844105"/>
            <a:ext cx="677255" cy="677255"/>
            <a:chOff x="5014796" y="2802797"/>
            <a:chExt cx="677255" cy="677255"/>
          </a:xfrm>
        </p:grpSpPr>
        <p:pic>
          <p:nvPicPr>
            <p:cNvPr id="92" name="Picture 91" descr="Icon&#10;&#10;Description automatically generated">
              <a:extLst>
                <a:ext uri="{FF2B5EF4-FFF2-40B4-BE49-F238E27FC236}">
                  <a16:creationId xmlns:a16="http://schemas.microsoft.com/office/drawing/2014/main" id="{8E735759-5AE2-B984-8413-2D3A87EB7F9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93" name="Oval 92">
              <a:extLst>
                <a:ext uri="{FF2B5EF4-FFF2-40B4-BE49-F238E27FC236}">
                  <a16:creationId xmlns:a16="http://schemas.microsoft.com/office/drawing/2014/main" id="{7D4DD7DB-F584-7A76-C167-B86F462EDA01}"/>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94" name="TextBox 93">
              <a:extLst>
                <a:ext uri="{FF2B5EF4-FFF2-40B4-BE49-F238E27FC236}">
                  <a16:creationId xmlns:a16="http://schemas.microsoft.com/office/drawing/2014/main" id="{29D18582-DDA3-D0B5-AE00-390A46349C15}"/>
                </a:ext>
              </a:extLst>
            </p:cNvPr>
            <p:cNvSpPr txBox="1"/>
            <p:nvPr/>
          </p:nvSpPr>
          <p:spPr>
            <a:xfrm>
              <a:off x="5130001" y="2864217"/>
              <a:ext cx="454317" cy="400110"/>
            </a:xfrm>
            <a:prstGeom prst="rect">
              <a:avLst/>
            </a:prstGeom>
            <a:noFill/>
          </p:spPr>
          <p:txBody>
            <a:bodyPr wrap="square" rtlCol="0">
              <a:spAutoFit/>
            </a:bodyPr>
            <a:lstStyle/>
            <a:p>
              <a:pPr algn="ctr"/>
              <a:r>
                <a:rPr lang="en-US" sz="2000" b="1" dirty="0">
                  <a:solidFill>
                    <a:schemeClr val="bg1"/>
                  </a:solidFill>
                </a:rPr>
                <a:t>18</a:t>
              </a:r>
            </a:p>
          </p:txBody>
        </p:sp>
      </p:grpSp>
      <p:grpSp>
        <p:nvGrpSpPr>
          <p:cNvPr id="47" name="Group 46">
            <a:extLst>
              <a:ext uri="{FF2B5EF4-FFF2-40B4-BE49-F238E27FC236}">
                <a16:creationId xmlns:a16="http://schemas.microsoft.com/office/drawing/2014/main" id="{4EF14F71-D6D5-2ADD-9B2E-57274B53137A}"/>
              </a:ext>
            </a:extLst>
          </p:cNvPr>
          <p:cNvGrpSpPr/>
          <p:nvPr/>
        </p:nvGrpSpPr>
        <p:grpSpPr>
          <a:xfrm>
            <a:off x="7706926" y="2844105"/>
            <a:ext cx="677255" cy="677255"/>
            <a:chOff x="5014796" y="2802797"/>
            <a:chExt cx="677255" cy="677255"/>
          </a:xfrm>
        </p:grpSpPr>
        <p:pic>
          <p:nvPicPr>
            <p:cNvPr id="48" name="Picture 47" descr="Icon&#10;&#10;Description automatically generated">
              <a:extLst>
                <a:ext uri="{FF2B5EF4-FFF2-40B4-BE49-F238E27FC236}">
                  <a16:creationId xmlns:a16="http://schemas.microsoft.com/office/drawing/2014/main" id="{478CF6E1-56AE-45B6-413E-7D291A5125D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49" name="Oval 48">
              <a:extLst>
                <a:ext uri="{FF2B5EF4-FFF2-40B4-BE49-F238E27FC236}">
                  <a16:creationId xmlns:a16="http://schemas.microsoft.com/office/drawing/2014/main" id="{E24AE3B9-E0FF-C3A7-06FF-EE178AF7F69F}"/>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50" name="TextBox 49">
              <a:extLst>
                <a:ext uri="{FF2B5EF4-FFF2-40B4-BE49-F238E27FC236}">
                  <a16:creationId xmlns:a16="http://schemas.microsoft.com/office/drawing/2014/main" id="{D516EC4A-9D8C-EC36-DF7C-561E13168D3C}"/>
                </a:ext>
              </a:extLst>
            </p:cNvPr>
            <p:cNvSpPr txBox="1"/>
            <p:nvPr/>
          </p:nvSpPr>
          <p:spPr>
            <a:xfrm>
              <a:off x="5130001" y="2864217"/>
              <a:ext cx="454317" cy="400110"/>
            </a:xfrm>
            <a:prstGeom prst="rect">
              <a:avLst/>
            </a:prstGeom>
            <a:noFill/>
          </p:spPr>
          <p:txBody>
            <a:bodyPr wrap="square" rtlCol="0">
              <a:spAutoFit/>
            </a:bodyPr>
            <a:lstStyle/>
            <a:p>
              <a:pPr algn="ctr"/>
              <a:r>
                <a:rPr lang="en-US" sz="2000" b="1" dirty="0">
                  <a:solidFill>
                    <a:schemeClr val="bg1"/>
                  </a:solidFill>
                </a:rPr>
                <a:t>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0BCC9-4320-45EB-9E6D-3BAFC513A8B2}"/>
              </a:ext>
            </a:extLst>
          </p:cNvPr>
          <p:cNvSpPr>
            <a:spLocks noGrp="1"/>
          </p:cNvSpPr>
          <p:nvPr>
            <p:ph idx="1"/>
          </p:nvPr>
        </p:nvSpPr>
        <p:spPr>
          <a:xfrm>
            <a:off x="609599" y="1847274"/>
            <a:ext cx="10861965" cy="4629728"/>
          </a:xfrm>
        </p:spPr>
        <p:txBody>
          <a:bodyPr rtlCol="0">
            <a:normAutofit/>
          </a:bodyPr>
          <a:lstStyle/>
          <a:p>
            <a:pPr marL="0" indent="0">
              <a:spcAft>
                <a:spcPts val="1200"/>
              </a:spcAft>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At the final hearing, the school district will:</a:t>
            </a:r>
          </a:p>
          <a:p>
            <a:pPr marL="919163" lvl="1" indent="-461963">
              <a:lnSpc>
                <a:spcPct val="108000"/>
              </a:lnSpc>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Amend the tentatively adopted budget and millage rates</a:t>
            </a:r>
          </a:p>
          <a:p>
            <a:pPr marL="919163" lvl="1" indent="-461963">
              <a:lnSpc>
                <a:spcPct val="108000"/>
              </a:lnSpc>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Publicly announce the percentage increase in the re-computed millage over the rolled-back rate</a:t>
            </a:r>
          </a:p>
          <a:p>
            <a:pPr marL="919163" lvl="1" indent="-461963">
              <a:lnSpc>
                <a:spcPct val="108000"/>
              </a:lnSpc>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Adopt final millage rates and final budget</a:t>
            </a:r>
          </a:p>
          <a:p>
            <a:pPr marL="914400" lvl="2" indent="0">
              <a:lnSpc>
                <a:spcPct val="108000"/>
              </a:lnSpc>
              <a:buNone/>
              <a:defRPr/>
            </a:pPr>
            <a:r>
              <a:rPr lang="en-US" sz="2400" i="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If the adopted millage rate exceeds the tentatively adopted rate, each taxpayer in the jurisdiction will be notified of the increase by first class mail at the taxing authority’s expense.</a:t>
            </a:r>
          </a:p>
        </p:txBody>
      </p:sp>
      <p:sp>
        <p:nvSpPr>
          <p:cNvPr id="5" name="Title 1">
            <a:extLst>
              <a:ext uri="{FF2B5EF4-FFF2-40B4-BE49-F238E27FC236}">
                <a16:creationId xmlns:a16="http://schemas.microsoft.com/office/drawing/2014/main" id="{0994C37F-2373-4EA0-8996-E19BC33C726B}"/>
              </a:ext>
            </a:extLst>
          </p:cNvPr>
          <p:cNvSpPr txBox="1">
            <a:spLocks/>
          </p:cNvSpPr>
          <p:nvPr/>
        </p:nvSpPr>
        <p:spPr bwMode="auto">
          <a:xfrm>
            <a:off x="609599" y="932873"/>
            <a:ext cx="10972802" cy="74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4DBC2D28-FADD-9DB5-E2AF-7EFE49271586}"/>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64513-C894-4018-BD3D-C8A87BED0711}"/>
              </a:ext>
            </a:extLst>
          </p:cNvPr>
          <p:cNvSpPr>
            <a:spLocks noGrp="1"/>
          </p:cNvSpPr>
          <p:nvPr>
            <p:ph idx="1"/>
          </p:nvPr>
        </p:nvSpPr>
        <p:spPr>
          <a:xfrm>
            <a:off x="600363" y="1819564"/>
            <a:ext cx="11009744" cy="4663300"/>
          </a:xfrm>
        </p:spPr>
        <p:txBody>
          <a:bodyPr rtlCol="0">
            <a:normAutofit/>
          </a:bodyPr>
          <a:lstStyle/>
          <a:p>
            <a:pPr marL="0" indent="0">
              <a:spcAft>
                <a:spcPts val="1200"/>
              </a:spcAft>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 three days of the final hearing:</a:t>
            </a:r>
          </a:p>
          <a:p>
            <a:pPr marL="1024128" lvl="1" indent="-457200">
              <a:lnSpc>
                <a:spcPct val="108000"/>
              </a:lnSpc>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school district will forward the resolution or ordinance adopting the final millage rate to the PA, tax collector, and Department of Revenue.</a:t>
            </a:r>
          </a:p>
          <a:p>
            <a:pPr marL="1024128" lvl="1" indent="-457200">
              <a:lnSpc>
                <a:spcPct val="108000"/>
              </a:lnSpc>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When the PA receives the resolution or ordinance, notification of the final millage rate is considered official. </a:t>
            </a:r>
          </a:p>
          <a:p>
            <a:pPr marL="109728" indent="0">
              <a:buNone/>
              <a:defRPr/>
            </a:pPr>
            <a:endPar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4" name="Title 1">
            <a:extLst>
              <a:ext uri="{FF2B5EF4-FFF2-40B4-BE49-F238E27FC236}">
                <a16:creationId xmlns:a16="http://schemas.microsoft.com/office/drawing/2014/main" id="{8925A98B-8143-415E-AC19-E27DDBFA6C61}"/>
              </a:ext>
            </a:extLst>
          </p:cNvPr>
          <p:cNvSpPr txBox="1">
            <a:spLocks/>
          </p:cNvSpPr>
          <p:nvPr/>
        </p:nvSpPr>
        <p:spPr bwMode="auto">
          <a:xfrm>
            <a:off x="600363" y="914401"/>
            <a:ext cx="11009745" cy="72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D53085ED-0C70-E207-666E-EF666F363F43}"/>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a:extLst>
              <a:ext uri="{FF2B5EF4-FFF2-40B4-BE49-F238E27FC236}">
                <a16:creationId xmlns:a16="http://schemas.microsoft.com/office/drawing/2014/main" id="{A36523FC-B85A-4F05-8A78-CB74FC84C72B}"/>
              </a:ext>
            </a:extLst>
          </p:cNvPr>
          <p:cNvSpPr>
            <a:spLocks noGrp="1"/>
          </p:cNvSpPr>
          <p:nvPr>
            <p:ph idx="1"/>
          </p:nvPr>
        </p:nvSpPr>
        <p:spPr>
          <a:xfrm>
            <a:off x="618836" y="1819565"/>
            <a:ext cx="10972800" cy="2152071"/>
          </a:xfrm>
        </p:spPr>
        <p:txBody>
          <a:bodyPr/>
          <a:lstStyle/>
          <a:p>
            <a:pPr marL="109538" indent="0">
              <a:lnSpc>
                <a:spcPct val="108000"/>
              </a:lnSpc>
              <a:buNone/>
            </a:pPr>
            <a:r>
              <a:rPr lang="en-US" alt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No taxing authority may levy a millage other than one approved by referendum until the taxing authority’s governing board approves the resolution or ordinance to levy and submits it to the PA, tax collector, and Department of Revenue.</a:t>
            </a:r>
          </a:p>
          <a:p>
            <a:pPr marL="109538" indent="0">
              <a:buNone/>
            </a:pPr>
            <a:endParaRPr lang="en-US" alt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08EBD7B6-DB1E-43A5-A4E8-6C0910F93E9F}"/>
              </a:ext>
            </a:extLst>
          </p:cNvPr>
          <p:cNvSpPr txBox="1">
            <a:spLocks/>
          </p:cNvSpPr>
          <p:nvPr/>
        </p:nvSpPr>
        <p:spPr bwMode="auto">
          <a:xfrm>
            <a:off x="618836" y="923637"/>
            <a:ext cx="10972800" cy="6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8FF1E3B3-3FEF-5FEC-9D98-956F7A93FA79}"/>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a:extLst>
              <a:ext uri="{FF2B5EF4-FFF2-40B4-BE49-F238E27FC236}">
                <a16:creationId xmlns:a16="http://schemas.microsoft.com/office/drawing/2014/main" id="{5BE6C95E-D292-4C24-9379-82E6CD9E8BE1}"/>
              </a:ext>
            </a:extLst>
          </p:cNvPr>
          <p:cNvSpPr>
            <a:spLocks noGrp="1"/>
          </p:cNvSpPr>
          <p:nvPr>
            <p:ph idx="1"/>
          </p:nvPr>
        </p:nvSpPr>
        <p:spPr>
          <a:xfrm>
            <a:off x="609601" y="2035277"/>
            <a:ext cx="10982035" cy="1600200"/>
          </a:xfrm>
        </p:spPr>
        <p:txBody>
          <a:bodyPr/>
          <a:lstStyle/>
          <a:p>
            <a:pPr marL="109538" indent="0">
              <a:lnSpc>
                <a:spcPct val="108000"/>
              </a:lnSpc>
              <a:buNone/>
            </a:pPr>
            <a:r>
              <a:rPr lang="en-US" alt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Before the extension of the rolls, the PA will notify each taxing authority of the aggregate change in the assessment roll on Form DR-422. </a:t>
            </a:r>
          </a:p>
          <a:p>
            <a:pPr marL="109538" indent="0">
              <a:buNone/>
            </a:pPr>
            <a:endParaRPr lang="en-US" alt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876DA0B7-33FA-4D2F-83B3-7B4AC4AA7EE3}"/>
              </a:ext>
            </a:extLst>
          </p:cNvPr>
          <p:cNvSpPr txBox="1">
            <a:spLocks/>
          </p:cNvSpPr>
          <p:nvPr/>
        </p:nvSpPr>
        <p:spPr bwMode="auto">
          <a:xfrm>
            <a:off x="609600" y="905165"/>
            <a:ext cx="10982036" cy="7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A0BFA03D-DB3A-49D2-4C6C-722752BDA223}"/>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a:extLst>
              <a:ext uri="{FF2B5EF4-FFF2-40B4-BE49-F238E27FC236}">
                <a16:creationId xmlns:a16="http://schemas.microsoft.com/office/drawing/2014/main" id="{B6AB4F2A-4F77-4300-897B-208FA9E26828}"/>
              </a:ext>
            </a:extLst>
          </p:cNvPr>
          <p:cNvSpPr>
            <a:spLocks noGrp="1"/>
          </p:cNvSpPr>
          <p:nvPr>
            <p:ph idx="1"/>
          </p:nvPr>
        </p:nvSpPr>
        <p:spPr>
          <a:xfrm>
            <a:off x="1221937" y="2525494"/>
            <a:ext cx="7646760" cy="1614485"/>
          </a:xfrm>
        </p:spPr>
        <p:txBody>
          <a:bodyPr/>
          <a:lstStyle/>
          <a:p>
            <a:pPr marL="109538" indent="0">
              <a:lnSpc>
                <a:spcPct val="108000"/>
              </a:lnSpc>
              <a:buNone/>
            </a:pPr>
            <a:r>
              <a:rPr lang="en-US" alt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a:t>
            </a:r>
            <a:r>
              <a:rPr lang="en-US" altLang="en-US" sz="2400" b="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 three days </a:t>
            </a:r>
            <a:r>
              <a:rPr lang="en-US" alt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after receiving Form DR-422, the school district will complete and certify the final millage rates to the PA. </a:t>
            </a:r>
          </a:p>
          <a:p>
            <a:pPr marL="109538" indent="0">
              <a:buNone/>
            </a:pPr>
            <a:endParaRPr lang="en-US" alt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C10C0476-0903-41D8-A368-C9DBE13E94C5}"/>
              </a:ext>
            </a:extLst>
          </p:cNvPr>
          <p:cNvSpPr txBox="1">
            <a:spLocks/>
          </p:cNvSpPr>
          <p:nvPr/>
        </p:nvSpPr>
        <p:spPr bwMode="auto">
          <a:xfrm>
            <a:off x="622169" y="914401"/>
            <a:ext cx="10953946" cy="7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sp>
        <p:nvSpPr>
          <p:cNvPr id="6" name="TextBox 5">
            <a:extLst>
              <a:ext uri="{FF2B5EF4-FFF2-40B4-BE49-F238E27FC236}">
                <a16:creationId xmlns:a16="http://schemas.microsoft.com/office/drawing/2014/main" id="{BB398BB5-5B7C-4111-BC8C-7167FEE30384}"/>
              </a:ext>
            </a:extLst>
          </p:cNvPr>
          <p:cNvSpPr txBox="1"/>
          <p:nvPr/>
        </p:nvSpPr>
        <p:spPr>
          <a:xfrm>
            <a:off x="7581509" y="144643"/>
            <a:ext cx="3165048" cy="6447919"/>
          </a:xfrm>
          <a:prstGeom prst="rect">
            <a:avLst/>
          </a:prstGeom>
          <a:noFill/>
        </p:spPr>
        <p:txBody>
          <a:bodyPr wrap="square" rtlCol="0" anchor="t" anchorCtr="0">
            <a:spAutoFit/>
          </a:bodyPr>
          <a:lstStyle/>
          <a:p>
            <a:r>
              <a:rPr lang="en-US" sz="41300" b="1" dirty="0">
                <a:solidFill>
                  <a:srgbClr val="5E7DB6"/>
                </a:solidFill>
                <a:latin typeface="Segoe UI" panose="020B0502040204020203" pitchFamily="34" charset="0"/>
                <a:cs typeface="Segoe UI" panose="020B0502040204020203" pitchFamily="34" charset="0"/>
              </a:rPr>
              <a:t>3</a:t>
            </a:r>
          </a:p>
        </p:txBody>
      </p:sp>
      <p:pic>
        <p:nvPicPr>
          <p:cNvPr id="2" name="Picture 1">
            <a:extLst>
              <a:ext uri="{FF2B5EF4-FFF2-40B4-BE49-F238E27FC236}">
                <a16:creationId xmlns:a16="http://schemas.microsoft.com/office/drawing/2014/main" id="{CE5FFFAE-824E-6EB5-C689-797E3345DDF1}"/>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55F33A-4B3C-4948-8FD3-0B9295295D4B}"/>
              </a:ext>
            </a:extLst>
          </p:cNvPr>
          <p:cNvSpPr>
            <a:spLocks noGrp="1"/>
          </p:cNvSpPr>
          <p:nvPr>
            <p:ph idx="1"/>
          </p:nvPr>
        </p:nvSpPr>
        <p:spPr>
          <a:xfrm>
            <a:off x="609600" y="1616364"/>
            <a:ext cx="10982036" cy="2890981"/>
          </a:xfrm>
        </p:spPr>
        <p:txBody>
          <a:bodyPr rtlCol="0">
            <a:normAutofit/>
          </a:bodyPr>
          <a:lstStyle/>
          <a:p>
            <a:pPr marL="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Within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30 days of the Final Hearing</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the school district must certify compliance to the Department of Revenue.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Do not wait to certify compliance if you have not received Form DR-422 from the PA.</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Complete Form DR-422 as soon as you receive it and submit it to the PA and to the Property Tax Oversight TRIM section.</a:t>
            </a:r>
          </a:p>
          <a:p>
            <a:pPr marL="109728"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4" name="Title 1">
            <a:extLst>
              <a:ext uri="{FF2B5EF4-FFF2-40B4-BE49-F238E27FC236}">
                <a16:creationId xmlns:a16="http://schemas.microsoft.com/office/drawing/2014/main" id="{962FDF8F-7316-4667-AE08-26F1ABF56C03}"/>
              </a:ext>
            </a:extLst>
          </p:cNvPr>
          <p:cNvSpPr txBox="1">
            <a:spLocks/>
          </p:cNvSpPr>
          <p:nvPr/>
        </p:nvSpPr>
        <p:spPr bwMode="auto">
          <a:xfrm>
            <a:off x="609600" y="905165"/>
            <a:ext cx="10982036" cy="71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sp>
        <p:nvSpPr>
          <p:cNvPr id="30" name="Rectangle 29">
            <a:extLst>
              <a:ext uri="{FF2B5EF4-FFF2-40B4-BE49-F238E27FC236}">
                <a16:creationId xmlns:a16="http://schemas.microsoft.com/office/drawing/2014/main" id="{BEC57EC6-93C6-4739-B017-2C45579785B0}"/>
              </a:ext>
            </a:extLst>
          </p:cNvPr>
          <p:cNvSpPr/>
          <p:nvPr/>
        </p:nvSpPr>
        <p:spPr>
          <a:xfrm>
            <a:off x="716313" y="5431901"/>
            <a:ext cx="820227" cy="489079"/>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171717"/>
              </a:solidFill>
              <a:latin typeface="Segoe UI" panose="020B0502040204020203" pitchFamily="34" charset="0"/>
              <a:cs typeface="Segoe UI" panose="020B0502040204020203" pitchFamily="34" charset="0"/>
            </a:endParaRPr>
          </a:p>
        </p:txBody>
      </p:sp>
      <p:sp>
        <p:nvSpPr>
          <p:cNvPr id="36" name="Left Brace 35">
            <a:extLst>
              <a:ext uri="{FF2B5EF4-FFF2-40B4-BE49-F238E27FC236}">
                <a16:creationId xmlns:a16="http://schemas.microsoft.com/office/drawing/2014/main" id="{9E553006-D22E-4B0A-BB02-419ECCFAF93E}"/>
              </a:ext>
            </a:extLst>
          </p:cNvPr>
          <p:cNvSpPr/>
          <p:nvPr/>
        </p:nvSpPr>
        <p:spPr>
          <a:xfrm rot="5400000">
            <a:off x="6152310" y="291487"/>
            <a:ext cx="476866" cy="9690906"/>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71717"/>
              </a:solidFill>
            </a:endParaRPr>
          </a:p>
        </p:txBody>
      </p:sp>
      <p:sp>
        <p:nvSpPr>
          <p:cNvPr id="37" name="Title 1">
            <a:extLst>
              <a:ext uri="{FF2B5EF4-FFF2-40B4-BE49-F238E27FC236}">
                <a16:creationId xmlns:a16="http://schemas.microsoft.com/office/drawing/2014/main" id="{970297A5-5C41-49CE-96F0-48F6C017A166}"/>
              </a:ext>
            </a:extLst>
          </p:cNvPr>
          <p:cNvSpPr txBox="1">
            <a:spLocks/>
          </p:cNvSpPr>
          <p:nvPr/>
        </p:nvSpPr>
        <p:spPr bwMode="auto">
          <a:xfrm>
            <a:off x="3689330" y="4471252"/>
            <a:ext cx="5347410" cy="46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dirty="0">
                <a:solidFill>
                  <a:srgbClr val="171717"/>
                </a:solidFill>
                <a:latin typeface="Segoe UI" panose="020B0502040204020203" pitchFamily="34" charset="0"/>
                <a:cs typeface="Segoe UI" panose="020B0502040204020203" pitchFamily="34" charset="0"/>
              </a:rPr>
              <a:t>Certify compliance with the Department</a:t>
            </a:r>
            <a:endParaRPr lang="en-US" altLang="en-US" sz="2000" b="1" dirty="0">
              <a:solidFill>
                <a:srgbClr val="171717"/>
              </a:solidFill>
              <a:latin typeface="Segoe UI" panose="020B0502040204020203" pitchFamily="34" charset="0"/>
              <a:cs typeface="Segoe UI" panose="020B0502040204020203" pitchFamily="34" charset="0"/>
            </a:endParaRPr>
          </a:p>
        </p:txBody>
      </p:sp>
      <p:pic>
        <p:nvPicPr>
          <p:cNvPr id="38" name="Picture 37" descr="Icon&#10;&#10;Description automatically generated">
            <a:extLst>
              <a:ext uri="{FF2B5EF4-FFF2-40B4-BE49-F238E27FC236}">
                <a16:creationId xmlns:a16="http://schemas.microsoft.com/office/drawing/2014/main" id="{7C074FD2-2EA2-4FDA-85AF-11B69E3195B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4309" y="4811932"/>
            <a:ext cx="677255" cy="677255"/>
          </a:xfrm>
          <a:prstGeom prst="rect">
            <a:avLst/>
          </a:prstGeom>
          <a:effectLst>
            <a:outerShdw blurRad="50800" dist="38100" dir="8100000" algn="tr" rotWithShape="0">
              <a:prstClr val="black">
                <a:alpha val="40000"/>
              </a:prstClr>
            </a:outerShdw>
          </a:effectLst>
        </p:spPr>
      </p:pic>
      <p:sp>
        <p:nvSpPr>
          <p:cNvPr id="39" name="TextBox 38">
            <a:extLst>
              <a:ext uri="{FF2B5EF4-FFF2-40B4-BE49-F238E27FC236}">
                <a16:creationId xmlns:a16="http://schemas.microsoft.com/office/drawing/2014/main" id="{FD2985C1-5F75-4CD4-A47F-C5EC0EDE03DA}"/>
              </a:ext>
            </a:extLst>
          </p:cNvPr>
          <p:cNvSpPr txBox="1"/>
          <p:nvPr/>
        </p:nvSpPr>
        <p:spPr>
          <a:xfrm>
            <a:off x="599953" y="5447965"/>
            <a:ext cx="1051033" cy="461665"/>
          </a:xfrm>
          <a:prstGeom prst="rect">
            <a:avLst/>
          </a:prstGeom>
          <a:noFill/>
        </p:spPr>
        <p:txBody>
          <a:bodyPr wrap="square" rtlCol="0">
            <a:spAutoFit/>
          </a:bodyPr>
          <a:lstStyle/>
          <a:p>
            <a:pPr algn="ctr"/>
            <a:r>
              <a:rPr lang="en-US" sz="1200" dirty="0">
                <a:solidFill>
                  <a:srgbClr val="171717"/>
                </a:solidFill>
                <a:latin typeface="Segoe UI" panose="020B0502040204020203" pitchFamily="34" charset="0"/>
                <a:cs typeface="Segoe UI" panose="020B0502040204020203" pitchFamily="34" charset="0"/>
              </a:rPr>
              <a:t>FINAL </a:t>
            </a:r>
            <a:br>
              <a:rPr lang="en-US" sz="1200" dirty="0">
                <a:solidFill>
                  <a:srgbClr val="171717"/>
                </a:solidFill>
                <a:latin typeface="Segoe UI" panose="020B0502040204020203" pitchFamily="34" charset="0"/>
                <a:cs typeface="Segoe UI" panose="020B0502040204020203" pitchFamily="34" charset="0"/>
              </a:rPr>
            </a:br>
            <a:r>
              <a:rPr lang="en-US" sz="1200" dirty="0">
                <a:solidFill>
                  <a:srgbClr val="171717"/>
                </a:solidFill>
                <a:latin typeface="Segoe UI" panose="020B0502040204020203" pitchFamily="34" charset="0"/>
                <a:cs typeface="Segoe UI" panose="020B0502040204020203" pitchFamily="34" charset="0"/>
              </a:rPr>
              <a:t>HEARING</a:t>
            </a:r>
          </a:p>
        </p:txBody>
      </p:sp>
      <p:cxnSp>
        <p:nvCxnSpPr>
          <p:cNvPr id="74" name="Straight Connector 73">
            <a:extLst>
              <a:ext uri="{FF2B5EF4-FFF2-40B4-BE49-F238E27FC236}">
                <a16:creationId xmlns:a16="http://schemas.microsoft.com/office/drawing/2014/main" id="{4C9AD7D4-9D7D-48C2-A58C-CF692EC40A50}"/>
              </a:ext>
            </a:extLst>
          </p:cNvPr>
          <p:cNvCxnSpPr/>
          <p:nvPr/>
        </p:nvCxnSpPr>
        <p:spPr>
          <a:xfrm>
            <a:off x="1536054" y="5431901"/>
            <a:ext cx="0" cy="523909"/>
          </a:xfrm>
          <a:prstGeom prst="line">
            <a:avLst/>
          </a:prstGeom>
        </p:spPr>
        <p:style>
          <a:lnRef idx="1">
            <a:schemeClr val="accent1"/>
          </a:lnRef>
          <a:fillRef idx="0">
            <a:schemeClr val="accent1"/>
          </a:fillRef>
          <a:effectRef idx="0">
            <a:schemeClr val="accent1"/>
          </a:effectRef>
          <a:fontRef idx="minor">
            <a:schemeClr val="tx1"/>
          </a:fontRef>
        </p:style>
      </p:cxnSp>
      <p:sp>
        <p:nvSpPr>
          <p:cNvPr id="75" name="Title 1">
            <a:extLst>
              <a:ext uri="{FF2B5EF4-FFF2-40B4-BE49-F238E27FC236}">
                <a16:creationId xmlns:a16="http://schemas.microsoft.com/office/drawing/2014/main" id="{D3E8FF12-351A-4239-BCAD-8BA1770B7E8E}"/>
              </a:ext>
            </a:extLst>
          </p:cNvPr>
          <p:cNvSpPr txBox="1">
            <a:spLocks/>
          </p:cNvSpPr>
          <p:nvPr/>
        </p:nvSpPr>
        <p:spPr bwMode="auto">
          <a:xfrm>
            <a:off x="2823853" y="5893272"/>
            <a:ext cx="7078364"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1100" dirty="0">
                <a:solidFill>
                  <a:srgbClr val="171717"/>
                </a:solidFill>
                <a:latin typeface="Segoe UI" panose="020B0502040204020203" pitchFamily="34" charset="0"/>
                <a:cs typeface="Segoe UI" panose="020B0502040204020203" pitchFamily="34" charset="0"/>
              </a:rPr>
              <a:t>Number of days</a:t>
            </a:r>
            <a:endParaRPr lang="en-US" altLang="en-US" sz="1100" b="1" dirty="0">
              <a:solidFill>
                <a:srgbClr val="171717"/>
              </a:solidFill>
              <a:latin typeface="Segoe UI" panose="020B0502040204020203" pitchFamily="34" charset="0"/>
              <a:cs typeface="Segoe UI" panose="020B0502040204020203" pitchFamily="34" charset="0"/>
            </a:endParaRPr>
          </a:p>
        </p:txBody>
      </p:sp>
      <p:graphicFrame>
        <p:nvGraphicFramePr>
          <p:cNvPr id="7" name="Table 7">
            <a:extLst>
              <a:ext uri="{FF2B5EF4-FFF2-40B4-BE49-F238E27FC236}">
                <a16:creationId xmlns:a16="http://schemas.microsoft.com/office/drawing/2014/main" id="{DC9BD814-3E0F-24C2-D3BD-AA01F68DBC98}"/>
              </a:ext>
            </a:extLst>
          </p:cNvPr>
          <p:cNvGraphicFramePr>
            <a:graphicFrameLocks noGrp="1"/>
          </p:cNvGraphicFramePr>
          <p:nvPr>
            <p:extLst>
              <p:ext uri="{D42A27DB-BD31-4B8C-83A1-F6EECF244321}">
                <p14:modId xmlns:p14="http://schemas.microsoft.com/office/powerpoint/2010/main" val="2021325676"/>
              </p:ext>
            </p:extLst>
          </p:nvPr>
        </p:nvGraphicFramePr>
        <p:xfrm>
          <a:off x="1545290" y="5427257"/>
          <a:ext cx="10037120" cy="523909"/>
        </p:xfrm>
        <a:graphic>
          <a:graphicData uri="http://schemas.openxmlformats.org/drawingml/2006/table">
            <a:tbl>
              <a:tblPr firstRow="1" bandRow="1">
                <a:tableStyleId>{5C22544A-7EE6-4342-B048-85BDC9FD1C3A}</a:tableStyleId>
              </a:tblPr>
              <a:tblGrid>
                <a:gridCol w="313660">
                  <a:extLst>
                    <a:ext uri="{9D8B030D-6E8A-4147-A177-3AD203B41FA5}">
                      <a16:colId xmlns:a16="http://schemas.microsoft.com/office/drawing/2014/main" val="3283125092"/>
                    </a:ext>
                  </a:extLst>
                </a:gridCol>
                <a:gridCol w="313660">
                  <a:extLst>
                    <a:ext uri="{9D8B030D-6E8A-4147-A177-3AD203B41FA5}">
                      <a16:colId xmlns:a16="http://schemas.microsoft.com/office/drawing/2014/main" val="3173165749"/>
                    </a:ext>
                  </a:extLst>
                </a:gridCol>
                <a:gridCol w="313660">
                  <a:extLst>
                    <a:ext uri="{9D8B030D-6E8A-4147-A177-3AD203B41FA5}">
                      <a16:colId xmlns:a16="http://schemas.microsoft.com/office/drawing/2014/main" val="4156583653"/>
                    </a:ext>
                  </a:extLst>
                </a:gridCol>
                <a:gridCol w="313660">
                  <a:extLst>
                    <a:ext uri="{9D8B030D-6E8A-4147-A177-3AD203B41FA5}">
                      <a16:colId xmlns:a16="http://schemas.microsoft.com/office/drawing/2014/main" val="2402214417"/>
                    </a:ext>
                  </a:extLst>
                </a:gridCol>
                <a:gridCol w="313660">
                  <a:extLst>
                    <a:ext uri="{9D8B030D-6E8A-4147-A177-3AD203B41FA5}">
                      <a16:colId xmlns:a16="http://schemas.microsoft.com/office/drawing/2014/main" val="1831905246"/>
                    </a:ext>
                  </a:extLst>
                </a:gridCol>
                <a:gridCol w="313660">
                  <a:extLst>
                    <a:ext uri="{9D8B030D-6E8A-4147-A177-3AD203B41FA5}">
                      <a16:colId xmlns:a16="http://schemas.microsoft.com/office/drawing/2014/main" val="3241002626"/>
                    </a:ext>
                  </a:extLst>
                </a:gridCol>
                <a:gridCol w="313660">
                  <a:extLst>
                    <a:ext uri="{9D8B030D-6E8A-4147-A177-3AD203B41FA5}">
                      <a16:colId xmlns:a16="http://schemas.microsoft.com/office/drawing/2014/main" val="950709475"/>
                    </a:ext>
                  </a:extLst>
                </a:gridCol>
                <a:gridCol w="313660">
                  <a:extLst>
                    <a:ext uri="{9D8B030D-6E8A-4147-A177-3AD203B41FA5}">
                      <a16:colId xmlns:a16="http://schemas.microsoft.com/office/drawing/2014/main" val="317125994"/>
                    </a:ext>
                  </a:extLst>
                </a:gridCol>
                <a:gridCol w="313660">
                  <a:extLst>
                    <a:ext uri="{9D8B030D-6E8A-4147-A177-3AD203B41FA5}">
                      <a16:colId xmlns:a16="http://schemas.microsoft.com/office/drawing/2014/main" val="1724610297"/>
                    </a:ext>
                  </a:extLst>
                </a:gridCol>
                <a:gridCol w="313660">
                  <a:extLst>
                    <a:ext uri="{9D8B030D-6E8A-4147-A177-3AD203B41FA5}">
                      <a16:colId xmlns:a16="http://schemas.microsoft.com/office/drawing/2014/main" val="769880307"/>
                    </a:ext>
                  </a:extLst>
                </a:gridCol>
                <a:gridCol w="313660">
                  <a:extLst>
                    <a:ext uri="{9D8B030D-6E8A-4147-A177-3AD203B41FA5}">
                      <a16:colId xmlns:a16="http://schemas.microsoft.com/office/drawing/2014/main" val="1149825858"/>
                    </a:ext>
                  </a:extLst>
                </a:gridCol>
                <a:gridCol w="313660">
                  <a:extLst>
                    <a:ext uri="{9D8B030D-6E8A-4147-A177-3AD203B41FA5}">
                      <a16:colId xmlns:a16="http://schemas.microsoft.com/office/drawing/2014/main" val="2222203185"/>
                    </a:ext>
                  </a:extLst>
                </a:gridCol>
                <a:gridCol w="313660">
                  <a:extLst>
                    <a:ext uri="{9D8B030D-6E8A-4147-A177-3AD203B41FA5}">
                      <a16:colId xmlns:a16="http://schemas.microsoft.com/office/drawing/2014/main" val="2156004256"/>
                    </a:ext>
                  </a:extLst>
                </a:gridCol>
                <a:gridCol w="313660">
                  <a:extLst>
                    <a:ext uri="{9D8B030D-6E8A-4147-A177-3AD203B41FA5}">
                      <a16:colId xmlns:a16="http://schemas.microsoft.com/office/drawing/2014/main" val="2750863049"/>
                    </a:ext>
                  </a:extLst>
                </a:gridCol>
                <a:gridCol w="313660">
                  <a:extLst>
                    <a:ext uri="{9D8B030D-6E8A-4147-A177-3AD203B41FA5}">
                      <a16:colId xmlns:a16="http://schemas.microsoft.com/office/drawing/2014/main" val="1086934009"/>
                    </a:ext>
                  </a:extLst>
                </a:gridCol>
                <a:gridCol w="313660">
                  <a:extLst>
                    <a:ext uri="{9D8B030D-6E8A-4147-A177-3AD203B41FA5}">
                      <a16:colId xmlns:a16="http://schemas.microsoft.com/office/drawing/2014/main" val="4139995771"/>
                    </a:ext>
                  </a:extLst>
                </a:gridCol>
                <a:gridCol w="313660">
                  <a:extLst>
                    <a:ext uri="{9D8B030D-6E8A-4147-A177-3AD203B41FA5}">
                      <a16:colId xmlns:a16="http://schemas.microsoft.com/office/drawing/2014/main" val="2261450238"/>
                    </a:ext>
                  </a:extLst>
                </a:gridCol>
                <a:gridCol w="313660">
                  <a:extLst>
                    <a:ext uri="{9D8B030D-6E8A-4147-A177-3AD203B41FA5}">
                      <a16:colId xmlns:a16="http://schemas.microsoft.com/office/drawing/2014/main" val="2573042080"/>
                    </a:ext>
                  </a:extLst>
                </a:gridCol>
                <a:gridCol w="313660">
                  <a:extLst>
                    <a:ext uri="{9D8B030D-6E8A-4147-A177-3AD203B41FA5}">
                      <a16:colId xmlns:a16="http://schemas.microsoft.com/office/drawing/2014/main" val="453514707"/>
                    </a:ext>
                  </a:extLst>
                </a:gridCol>
                <a:gridCol w="313660">
                  <a:extLst>
                    <a:ext uri="{9D8B030D-6E8A-4147-A177-3AD203B41FA5}">
                      <a16:colId xmlns:a16="http://schemas.microsoft.com/office/drawing/2014/main" val="611682995"/>
                    </a:ext>
                  </a:extLst>
                </a:gridCol>
                <a:gridCol w="313660">
                  <a:extLst>
                    <a:ext uri="{9D8B030D-6E8A-4147-A177-3AD203B41FA5}">
                      <a16:colId xmlns:a16="http://schemas.microsoft.com/office/drawing/2014/main" val="741225605"/>
                    </a:ext>
                  </a:extLst>
                </a:gridCol>
                <a:gridCol w="313660">
                  <a:extLst>
                    <a:ext uri="{9D8B030D-6E8A-4147-A177-3AD203B41FA5}">
                      <a16:colId xmlns:a16="http://schemas.microsoft.com/office/drawing/2014/main" val="1592381096"/>
                    </a:ext>
                  </a:extLst>
                </a:gridCol>
                <a:gridCol w="313660">
                  <a:extLst>
                    <a:ext uri="{9D8B030D-6E8A-4147-A177-3AD203B41FA5}">
                      <a16:colId xmlns:a16="http://schemas.microsoft.com/office/drawing/2014/main" val="1605025341"/>
                    </a:ext>
                  </a:extLst>
                </a:gridCol>
                <a:gridCol w="313660">
                  <a:extLst>
                    <a:ext uri="{9D8B030D-6E8A-4147-A177-3AD203B41FA5}">
                      <a16:colId xmlns:a16="http://schemas.microsoft.com/office/drawing/2014/main" val="4065908087"/>
                    </a:ext>
                  </a:extLst>
                </a:gridCol>
                <a:gridCol w="313660">
                  <a:extLst>
                    <a:ext uri="{9D8B030D-6E8A-4147-A177-3AD203B41FA5}">
                      <a16:colId xmlns:a16="http://schemas.microsoft.com/office/drawing/2014/main" val="2167310263"/>
                    </a:ext>
                  </a:extLst>
                </a:gridCol>
                <a:gridCol w="313660">
                  <a:extLst>
                    <a:ext uri="{9D8B030D-6E8A-4147-A177-3AD203B41FA5}">
                      <a16:colId xmlns:a16="http://schemas.microsoft.com/office/drawing/2014/main" val="1892731879"/>
                    </a:ext>
                  </a:extLst>
                </a:gridCol>
                <a:gridCol w="313660">
                  <a:extLst>
                    <a:ext uri="{9D8B030D-6E8A-4147-A177-3AD203B41FA5}">
                      <a16:colId xmlns:a16="http://schemas.microsoft.com/office/drawing/2014/main" val="3681404504"/>
                    </a:ext>
                  </a:extLst>
                </a:gridCol>
                <a:gridCol w="313660">
                  <a:extLst>
                    <a:ext uri="{9D8B030D-6E8A-4147-A177-3AD203B41FA5}">
                      <a16:colId xmlns:a16="http://schemas.microsoft.com/office/drawing/2014/main" val="1087376742"/>
                    </a:ext>
                  </a:extLst>
                </a:gridCol>
                <a:gridCol w="313660">
                  <a:extLst>
                    <a:ext uri="{9D8B030D-6E8A-4147-A177-3AD203B41FA5}">
                      <a16:colId xmlns:a16="http://schemas.microsoft.com/office/drawing/2014/main" val="3854668164"/>
                    </a:ext>
                  </a:extLst>
                </a:gridCol>
                <a:gridCol w="313660">
                  <a:extLst>
                    <a:ext uri="{9D8B030D-6E8A-4147-A177-3AD203B41FA5}">
                      <a16:colId xmlns:a16="http://schemas.microsoft.com/office/drawing/2014/main" val="1501424005"/>
                    </a:ext>
                  </a:extLst>
                </a:gridCol>
                <a:gridCol w="313660">
                  <a:extLst>
                    <a:ext uri="{9D8B030D-6E8A-4147-A177-3AD203B41FA5}">
                      <a16:colId xmlns:a16="http://schemas.microsoft.com/office/drawing/2014/main" val="3663257038"/>
                    </a:ext>
                  </a:extLst>
                </a:gridCol>
                <a:gridCol w="313660">
                  <a:extLst>
                    <a:ext uri="{9D8B030D-6E8A-4147-A177-3AD203B41FA5}">
                      <a16:colId xmlns:a16="http://schemas.microsoft.com/office/drawing/2014/main" val="1209486588"/>
                    </a:ext>
                  </a:extLst>
                </a:gridCol>
              </a:tblGrid>
              <a:tr h="523909">
                <a:tc>
                  <a:txBody>
                    <a:bodyPr/>
                    <a:lstStyle/>
                    <a:p>
                      <a:pPr algn="ctr"/>
                      <a:r>
                        <a:rPr lang="en-US" sz="1050" b="0" dirty="0">
                          <a:solidFill>
                            <a:schemeClr val="tx1"/>
                          </a:solidFill>
                          <a:latin typeface="Arial Narrow" panose="020B0606020202030204" pitchFamily="34" charset="0"/>
                        </a:rPr>
                        <a:t>1</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3</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4</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5</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6</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7</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8</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9</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10</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11</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12</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13</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14</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14</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15</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16</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17</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18</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19</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20</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21</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22</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23</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24</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25</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26</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27</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28</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29</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30</a:t>
                      </a:r>
                    </a:p>
                  </a:txBody>
                  <a:tcPr anchor="ctr">
                    <a:solidFill>
                      <a:srgbClr val="E6E6E6"/>
                    </a:solidFill>
                  </a:tcPr>
                </a:tc>
                <a:tc>
                  <a:txBody>
                    <a:bodyPr/>
                    <a:lstStyle/>
                    <a:p>
                      <a:pPr algn="ctr"/>
                      <a:r>
                        <a:rPr lang="en-US" sz="1050" b="0" dirty="0">
                          <a:solidFill>
                            <a:schemeClr val="tx1"/>
                          </a:solidFill>
                          <a:latin typeface="Arial Narrow" panose="020B0606020202030204" pitchFamily="34" charset="0"/>
                        </a:rPr>
                        <a:t>31</a:t>
                      </a:r>
                    </a:p>
                  </a:txBody>
                  <a:tcPr anchor="ctr">
                    <a:solidFill>
                      <a:srgbClr val="E6E6E6"/>
                    </a:solidFill>
                  </a:tcPr>
                </a:tc>
                <a:extLst>
                  <a:ext uri="{0D108BD9-81ED-4DB2-BD59-A6C34878D82A}">
                    <a16:rowId xmlns:a16="http://schemas.microsoft.com/office/drawing/2014/main" val="2744222003"/>
                  </a:ext>
                </a:extLst>
              </a:tr>
            </a:tbl>
          </a:graphicData>
        </a:graphic>
      </p:graphicFrame>
      <p:sp>
        <p:nvSpPr>
          <p:cNvPr id="77" name="Rectangle: Rounded Corners 76">
            <a:extLst>
              <a:ext uri="{FF2B5EF4-FFF2-40B4-BE49-F238E27FC236}">
                <a16:creationId xmlns:a16="http://schemas.microsoft.com/office/drawing/2014/main" id="{D6808D48-026C-4B3A-BCEE-7A7EDA00742C}"/>
              </a:ext>
            </a:extLst>
          </p:cNvPr>
          <p:cNvSpPr/>
          <p:nvPr/>
        </p:nvSpPr>
        <p:spPr>
          <a:xfrm>
            <a:off x="10985682" y="5466437"/>
            <a:ext cx="250513" cy="426835"/>
          </a:xfrm>
          <a:prstGeom prst="roundRect">
            <a:avLst/>
          </a:prstGeom>
          <a:noFill/>
          <a:ln>
            <a:solidFill>
              <a:srgbClr val="F23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5E0BA81-DE8C-4276-89F8-182962332733}"/>
              </a:ext>
            </a:extLst>
          </p:cNvPr>
          <p:cNvSpPr>
            <a:spLocks noGrp="1" noChangeArrowheads="1"/>
          </p:cNvSpPr>
          <p:nvPr>
            <p:ph type="title"/>
          </p:nvPr>
        </p:nvSpPr>
        <p:spPr>
          <a:xfrm>
            <a:off x="175491" y="869622"/>
            <a:ext cx="11850254" cy="728270"/>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Overview</a:t>
            </a:r>
          </a:p>
        </p:txBody>
      </p:sp>
      <p:sp>
        <p:nvSpPr>
          <p:cNvPr id="4" name="Rectangle 3">
            <a:extLst>
              <a:ext uri="{FF2B5EF4-FFF2-40B4-BE49-F238E27FC236}">
                <a16:creationId xmlns:a16="http://schemas.microsoft.com/office/drawing/2014/main" id="{A6BA8549-29D0-4E1E-96BC-CD5C3EA3CFEC}"/>
              </a:ext>
            </a:extLst>
          </p:cNvPr>
          <p:cNvSpPr/>
          <p:nvPr/>
        </p:nvSpPr>
        <p:spPr>
          <a:xfrm>
            <a:off x="1981200" y="198351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Introduction</a:t>
            </a:r>
          </a:p>
        </p:txBody>
      </p:sp>
      <p:sp>
        <p:nvSpPr>
          <p:cNvPr id="5" name="Rectangle 4">
            <a:extLst>
              <a:ext uri="{FF2B5EF4-FFF2-40B4-BE49-F238E27FC236}">
                <a16:creationId xmlns:a16="http://schemas.microsoft.com/office/drawing/2014/main" id="{EB7323EC-AC95-40A4-956B-0D65B59D1687}"/>
              </a:ext>
            </a:extLst>
          </p:cNvPr>
          <p:cNvSpPr/>
          <p:nvPr/>
        </p:nvSpPr>
        <p:spPr>
          <a:xfrm>
            <a:off x="1981200" y="244076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TRIM Timetable</a:t>
            </a:r>
          </a:p>
        </p:txBody>
      </p:sp>
      <p:sp>
        <p:nvSpPr>
          <p:cNvPr id="6" name="Rectangle 5">
            <a:extLst>
              <a:ext uri="{FF2B5EF4-FFF2-40B4-BE49-F238E27FC236}">
                <a16:creationId xmlns:a16="http://schemas.microsoft.com/office/drawing/2014/main" id="{D4392E92-99E9-4A40-A43B-AC486AF74144}"/>
              </a:ext>
            </a:extLst>
          </p:cNvPr>
          <p:cNvSpPr/>
          <p:nvPr/>
        </p:nvSpPr>
        <p:spPr>
          <a:xfrm>
            <a:off x="1981200" y="289801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TRIM Certification Forms</a:t>
            </a:r>
          </a:p>
        </p:txBody>
      </p:sp>
      <p:sp>
        <p:nvSpPr>
          <p:cNvPr id="7" name="Rectangle 6">
            <a:extLst>
              <a:ext uri="{FF2B5EF4-FFF2-40B4-BE49-F238E27FC236}">
                <a16:creationId xmlns:a16="http://schemas.microsoft.com/office/drawing/2014/main" id="{2696F254-12A8-4C25-90F5-D3212AB4D49E}"/>
              </a:ext>
            </a:extLst>
          </p:cNvPr>
          <p:cNvSpPr/>
          <p:nvPr/>
        </p:nvSpPr>
        <p:spPr>
          <a:xfrm>
            <a:off x="1981200" y="335526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TRIM Advertising Requirements</a:t>
            </a:r>
          </a:p>
        </p:txBody>
      </p:sp>
      <p:sp>
        <p:nvSpPr>
          <p:cNvPr id="8" name="Rectangle 7">
            <a:extLst>
              <a:ext uri="{FF2B5EF4-FFF2-40B4-BE49-F238E27FC236}">
                <a16:creationId xmlns:a16="http://schemas.microsoft.com/office/drawing/2014/main" id="{EC36F317-EBEB-491D-95D5-A4CB70EB6531}"/>
              </a:ext>
            </a:extLst>
          </p:cNvPr>
          <p:cNvSpPr/>
          <p:nvPr/>
        </p:nvSpPr>
        <p:spPr>
          <a:xfrm>
            <a:off x="1981200" y="381251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TRIM Hearing Requirements</a:t>
            </a:r>
          </a:p>
        </p:txBody>
      </p:sp>
      <p:sp>
        <p:nvSpPr>
          <p:cNvPr id="9" name="Rectangle 8">
            <a:extLst>
              <a:ext uri="{FF2B5EF4-FFF2-40B4-BE49-F238E27FC236}">
                <a16:creationId xmlns:a16="http://schemas.microsoft.com/office/drawing/2014/main" id="{F45AA9D2-CD83-4C0D-8473-346E0B7F1962}"/>
              </a:ext>
            </a:extLst>
          </p:cNvPr>
          <p:cNvSpPr/>
          <p:nvPr/>
        </p:nvSpPr>
        <p:spPr>
          <a:xfrm>
            <a:off x="1981200" y="426976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Resolutions/Ordinances</a:t>
            </a:r>
          </a:p>
        </p:txBody>
      </p:sp>
      <p:sp>
        <p:nvSpPr>
          <p:cNvPr id="10" name="Rectangle 9">
            <a:extLst>
              <a:ext uri="{FF2B5EF4-FFF2-40B4-BE49-F238E27FC236}">
                <a16:creationId xmlns:a16="http://schemas.microsoft.com/office/drawing/2014/main" id="{9DA87472-114C-47CD-AA4B-6CD252633AC7}"/>
              </a:ext>
            </a:extLst>
          </p:cNvPr>
          <p:cNvSpPr/>
          <p:nvPr/>
        </p:nvSpPr>
        <p:spPr>
          <a:xfrm>
            <a:off x="1978182" y="472701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Certifying Compliance to the Department</a:t>
            </a:r>
          </a:p>
        </p:txBody>
      </p:sp>
      <p:sp>
        <p:nvSpPr>
          <p:cNvPr id="11" name="Rectangle 10">
            <a:extLst>
              <a:ext uri="{FF2B5EF4-FFF2-40B4-BE49-F238E27FC236}">
                <a16:creationId xmlns:a16="http://schemas.microsoft.com/office/drawing/2014/main" id="{330722F8-1EB2-4670-AF93-3EBA315E976B}"/>
              </a:ext>
            </a:extLst>
          </p:cNvPr>
          <p:cNvSpPr/>
          <p:nvPr/>
        </p:nvSpPr>
        <p:spPr>
          <a:xfrm>
            <a:off x="1978182" y="518426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2023 Top Infractions and Violations</a:t>
            </a:r>
          </a:p>
        </p:txBody>
      </p:sp>
      <p:sp>
        <p:nvSpPr>
          <p:cNvPr id="12" name="Rectangle 11">
            <a:extLst>
              <a:ext uri="{FF2B5EF4-FFF2-40B4-BE49-F238E27FC236}">
                <a16:creationId xmlns:a16="http://schemas.microsoft.com/office/drawing/2014/main" id="{DB283440-EA3A-4E66-A65D-DE0E6E6EB321}"/>
              </a:ext>
            </a:extLst>
          </p:cNvPr>
          <p:cNvSpPr/>
          <p:nvPr/>
        </p:nvSpPr>
        <p:spPr>
          <a:xfrm>
            <a:off x="1978182" y="5641510"/>
            <a:ext cx="8229600" cy="346869"/>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10000"/>
                  </a:schemeClr>
                </a:solidFill>
                <a:latin typeface="Segoe UI" panose="020B0502040204020203" pitchFamily="34" charset="0"/>
                <a:cs typeface="Arial" panose="020B0604020202020204" pitchFamily="34" charset="0"/>
              </a:rPr>
              <a:t>TRIM Compliance Contacts</a:t>
            </a:r>
          </a:p>
        </p:txBody>
      </p:sp>
      <p:pic>
        <p:nvPicPr>
          <p:cNvPr id="2" name="Picture 1">
            <a:extLst>
              <a:ext uri="{FF2B5EF4-FFF2-40B4-BE49-F238E27FC236}">
                <a16:creationId xmlns:a16="http://schemas.microsoft.com/office/drawing/2014/main" id="{A89CC1D9-1296-B2D2-432E-C960EC248A5B}"/>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7083835-C3D2-4AE0-8DC3-A37ABB0F8449}"/>
              </a:ext>
            </a:extLst>
          </p:cNvPr>
          <p:cNvSpPr>
            <a:spLocks noGrp="1" noChangeArrowheads="1"/>
          </p:cNvSpPr>
          <p:nvPr>
            <p:ph type="title"/>
          </p:nvPr>
        </p:nvSpPr>
        <p:spPr>
          <a:xfrm>
            <a:off x="612741" y="933254"/>
            <a:ext cx="10982227" cy="707010"/>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Important to Remember</a:t>
            </a:r>
          </a:p>
        </p:txBody>
      </p:sp>
      <p:sp>
        <p:nvSpPr>
          <p:cNvPr id="5" name="Content Placeholder 2">
            <a:extLst>
              <a:ext uri="{FF2B5EF4-FFF2-40B4-BE49-F238E27FC236}">
                <a16:creationId xmlns:a16="http://schemas.microsoft.com/office/drawing/2014/main" id="{CCCC0937-07A3-47B9-B0EF-6E7FCC38264C}"/>
              </a:ext>
            </a:extLst>
          </p:cNvPr>
          <p:cNvSpPr>
            <a:spLocks noGrp="1"/>
          </p:cNvSpPr>
          <p:nvPr>
            <p:ph idx="1"/>
          </p:nvPr>
        </p:nvSpPr>
        <p:spPr>
          <a:xfrm>
            <a:off x="612741" y="1838227"/>
            <a:ext cx="10982227" cy="4287937"/>
          </a:xfrm>
        </p:spPr>
        <p:txBody>
          <a:bodyPr/>
          <a:lstStyle/>
          <a:p>
            <a:pPr marL="457200" indent="-457200">
              <a:lnSpc>
                <a:spcPct val="108000"/>
              </a:lnSpc>
            </a:pPr>
            <a:r>
              <a:rPr lang="en-US" altLang="en-US" sz="2400" dirty="0">
                <a:solidFill>
                  <a:srgbClr val="171717"/>
                </a:solidFill>
                <a:latin typeface="Segoe UI" panose="020B0502040204020203" pitchFamily="34" charset="0"/>
                <a:cs typeface="Arial" panose="020B0604020202020204" pitchFamily="34" charset="0"/>
              </a:rPr>
              <a:t>If a package is received more than </a:t>
            </a:r>
            <a:r>
              <a:rPr lang="en-US" altLang="en-US" sz="2400" b="1" dirty="0">
                <a:solidFill>
                  <a:srgbClr val="171717"/>
                </a:solidFill>
                <a:latin typeface="Segoe UI" panose="020B0502040204020203" pitchFamily="34" charset="0"/>
                <a:cs typeface="Arial" panose="020B0604020202020204" pitchFamily="34" charset="0"/>
              </a:rPr>
              <a:t>30 days </a:t>
            </a:r>
            <a:r>
              <a:rPr lang="en-US" altLang="en-US" sz="2400" dirty="0">
                <a:solidFill>
                  <a:srgbClr val="171717"/>
                </a:solidFill>
                <a:latin typeface="Segoe UI" panose="020B0502040204020203" pitchFamily="34" charset="0"/>
                <a:cs typeface="Arial" panose="020B0604020202020204" pitchFamily="34" charset="0"/>
              </a:rPr>
              <a:t>after the final hearing date, it is considered late, which results in an infraction. </a:t>
            </a:r>
          </a:p>
        </p:txBody>
      </p:sp>
      <p:pic>
        <p:nvPicPr>
          <p:cNvPr id="2" name="Picture 1">
            <a:extLst>
              <a:ext uri="{FF2B5EF4-FFF2-40B4-BE49-F238E27FC236}">
                <a16:creationId xmlns:a16="http://schemas.microsoft.com/office/drawing/2014/main" id="{C6D76B54-BC7C-EB3B-D000-CA750C5DF9E6}"/>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932DF66-E5BF-47E9-8536-052F35D52B18}"/>
              </a:ext>
            </a:extLst>
          </p:cNvPr>
          <p:cNvSpPr>
            <a:spLocks noGrp="1"/>
          </p:cNvSpPr>
          <p:nvPr>
            <p:ph type="ctrTitle"/>
          </p:nvPr>
        </p:nvSpPr>
        <p:spPr>
          <a:xfrm>
            <a:off x="604981" y="2280936"/>
            <a:ext cx="10982037"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Certification Forms</a:t>
            </a:r>
          </a:p>
        </p:txBody>
      </p:sp>
      <p:pic>
        <p:nvPicPr>
          <p:cNvPr id="2" name="Picture 1">
            <a:extLst>
              <a:ext uri="{FF2B5EF4-FFF2-40B4-BE49-F238E27FC236}">
                <a16:creationId xmlns:a16="http://schemas.microsoft.com/office/drawing/2014/main" id="{11C0FE3B-2F06-C1BA-E295-2E2EA3515640}"/>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C865A7-A5F2-49E5-92F0-9922975AD729}"/>
              </a:ext>
            </a:extLst>
          </p:cNvPr>
          <p:cNvSpPr txBox="1">
            <a:spLocks/>
          </p:cNvSpPr>
          <p:nvPr/>
        </p:nvSpPr>
        <p:spPr bwMode="auto">
          <a:xfrm>
            <a:off x="628073" y="914401"/>
            <a:ext cx="10963563" cy="75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en-US" altLang="en-US" sz="3600" b="1" dirty="0">
                <a:solidFill>
                  <a:srgbClr val="002060"/>
                </a:solidFill>
                <a:latin typeface="Segoe UI" panose="020B0502040204020203" pitchFamily="34" charset="0"/>
                <a:cs typeface="Segoe UI" panose="020B0502040204020203" pitchFamily="34" charset="0"/>
              </a:rPr>
              <a:t>TRIM Certification Forms</a:t>
            </a:r>
          </a:p>
        </p:txBody>
      </p:sp>
      <p:pic>
        <p:nvPicPr>
          <p:cNvPr id="9" name="Picture 6">
            <a:extLst>
              <a:ext uri="{FF2B5EF4-FFF2-40B4-BE49-F238E27FC236}">
                <a16:creationId xmlns:a16="http://schemas.microsoft.com/office/drawing/2014/main" id="{218A77D4-C9DE-4333-BE1C-6B2837877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446" y="914401"/>
            <a:ext cx="4330681" cy="5606082"/>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44D5541-67B9-4889-877D-A454BC79BE26}"/>
              </a:ext>
            </a:extLst>
          </p:cNvPr>
          <p:cNvSpPr/>
          <p:nvPr/>
        </p:nvSpPr>
        <p:spPr>
          <a:xfrm>
            <a:off x="1229371" y="2398798"/>
            <a:ext cx="4419600" cy="914400"/>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171717"/>
                </a:solidFill>
                <a:latin typeface="Segoe UI" panose="020B0502040204020203" pitchFamily="34" charset="0"/>
                <a:cs typeface="Arial" panose="020B0604020202020204" pitchFamily="34" charset="0"/>
              </a:rPr>
              <a:t>Certification of School Taxable Value </a:t>
            </a:r>
            <a:r>
              <a:rPr lang="en-US" sz="2400" dirty="0">
                <a:solidFill>
                  <a:srgbClr val="171717"/>
                </a:solidFill>
                <a:latin typeface="Segoe UI" panose="020B0502040204020203" pitchFamily="34" charset="0"/>
                <a:cs typeface="Arial" panose="020B0604020202020204" pitchFamily="34" charset="0"/>
              </a:rPr>
              <a:t>(Form DR-420S)</a:t>
            </a:r>
          </a:p>
        </p:txBody>
      </p:sp>
      <p:sp>
        <p:nvSpPr>
          <p:cNvPr id="7" name="Rectangle 6">
            <a:extLst>
              <a:ext uri="{FF2B5EF4-FFF2-40B4-BE49-F238E27FC236}">
                <a16:creationId xmlns:a16="http://schemas.microsoft.com/office/drawing/2014/main" id="{6869A01A-5180-4FAE-8B83-8463AF0D5B87}"/>
              </a:ext>
            </a:extLst>
          </p:cNvPr>
          <p:cNvSpPr/>
          <p:nvPr/>
        </p:nvSpPr>
        <p:spPr>
          <a:xfrm>
            <a:off x="1229372" y="3513141"/>
            <a:ext cx="4416357" cy="914400"/>
          </a:xfrm>
          <a:prstGeom prst="rect">
            <a:avLst/>
          </a:prstGeom>
          <a:solidFill>
            <a:schemeClr val="bg1">
              <a:lumMod val="95000"/>
            </a:schemeClr>
          </a:solidFill>
          <a:ln w="952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171717"/>
                </a:solidFill>
                <a:latin typeface="Segoe UI" panose="020B0502040204020203" pitchFamily="34" charset="0"/>
                <a:cs typeface="Arial" panose="020B0604020202020204" pitchFamily="34" charset="0"/>
              </a:rPr>
              <a:t>Certification of Voted Debt Millage </a:t>
            </a:r>
            <a:r>
              <a:rPr lang="en-US" sz="2400" dirty="0">
                <a:solidFill>
                  <a:srgbClr val="171717"/>
                </a:solidFill>
                <a:latin typeface="Segoe UI" panose="020B0502040204020203" pitchFamily="34" charset="0"/>
                <a:cs typeface="Arial" panose="020B0604020202020204" pitchFamily="34" charset="0"/>
              </a:rPr>
              <a:t>(Form DR-420DEBT)</a:t>
            </a:r>
          </a:p>
        </p:txBody>
      </p:sp>
      <p:pic>
        <p:nvPicPr>
          <p:cNvPr id="2" name="Picture 1">
            <a:extLst>
              <a:ext uri="{FF2B5EF4-FFF2-40B4-BE49-F238E27FC236}">
                <a16:creationId xmlns:a16="http://schemas.microsoft.com/office/drawing/2014/main" id="{B16041ED-F6BF-0568-4332-014FD32AEABA}"/>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id="{BF9F090A-077D-4517-B3A3-D788A468D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569" y="799997"/>
            <a:ext cx="4397299" cy="569232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939" name="TextBox 1">
            <a:extLst>
              <a:ext uri="{FF2B5EF4-FFF2-40B4-BE49-F238E27FC236}">
                <a16:creationId xmlns:a16="http://schemas.microsoft.com/office/drawing/2014/main" id="{CB119974-6B86-458D-BA31-8B78D655C4BB}"/>
              </a:ext>
            </a:extLst>
          </p:cNvPr>
          <p:cNvSpPr txBox="1">
            <a:spLocks noChangeArrowheads="1"/>
          </p:cNvSpPr>
          <p:nvPr/>
        </p:nvSpPr>
        <p:spPr bwMode="auto">
          <a:xfrm>
            <a:off x="432620" y="1154206"/>
            <a:ext cx="4021394" cy="647700"/>
          </a:xfrm>
          <a:prstGeom prst="rect">
            <a:avLst/>
          </a:prstGeom>
          <a:noFill/>
          <a:ln>
            <a:noFill/>
          </a:ln>
        </p:spPr>
        <p:txBody>
          <a:bodyPr wrap="square">
            <a:spAutoFit/>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pPr algn="ctr"/>
            <a:r>
              <a:rPr lang="en-US" altLang="en-US" sz="3600" dirty="0">
                <a:solidFill>
                  <a:srgbClr val="002060"/>
                </a:solidFill>
                <a:latin typeface="Segoe UI" panose="020B0502040204020203" pitchFamily="34" charset="0"/>
                <a:cs typeface="Segoe UI" panose="020B0502040204020203" pitchFamily="34" charset="0"/>
              </a:rPr>
              <a:t>DR-420S</a:t>
            </a:r>
          </a:p>
        </p:txBody>
      </p:sp>
      <p:pic>
        <p:nvPicPr>
          <p:cNvPr id="2" name="Picture 1">
            <a:extLst>
              <a:ext uri="{FF2B5EF4-FFF2-40B4-BE49-F238E27FC236}">
                <a16:creationId xmlns:a16="http://schemas.microsoft.com/office/drawing/2014/main" id="{436363E9-751F-FA0A-2D4B-1055E43DD41C}"/>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a:extLst>
              <a:ext uri="{FF2B5EF4-FFF2-40B4-BE49-F238E27FC236}">
                <a16:creationId xmlns:a16="http://schemas.microsoft.com/office/drawing/2014/main" id="{22A139CA-2A55-4066-9FE2-CE77963E0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45" y="800100"/>
            <a:ext cx="4396510" cy="5687985"/>
          </a:xfrm>
          <a:prstGeom prst="rect">
            <a:avLst/>
          </a:prstGeom>
          <a:noFill/>
          <a:ln w="9525" algn="ctr">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1987" name="TextBox 1">
            <a:extLst>
              <a:ext uri="{FF2B5EF4-FFF2-40B4-BE49-F238E27FC236}">
                <a16:creationId xmlns:a16="http://schemas.microsoft.com/office/drawing/2014/main" id="{F2E23D14-4F46-458E-8D0F-FA45EF21D216}"/>
              </a:ext>
            </a:extLst>
          </p:cNvPr>
          <p:cNvSpPr txBox="1">
            <a:spLocks noChangeArrowheads="1"/>
          </p:cNvSpPr>
          <p:nvPr/>
        </p:nvSpPr>
        <p:spPr bwMode="auto">
          <a:xfrm>
            <a:off x="693472" y="1367485"/>
            <a:ext cx="3298424" cy="646331"/>
          </a:xfrm>
          <a:prstGeom prst="rect">
            <a:avLst/>
          </a:prstGeom>
          <a:noFill/>
          <a:ln>
            <a:noFill/>
          </a:ln>
        </p:spPr>
        <p:txBody>
          <a:bodyPr wrap="square">
            <a:spAutoFit/>
          </a:bodyPr>
          <a:lstStyle>
            <a:lvl1pPr>
              <a:defRPr sz="2400" b="1">
                <a:solidFill>
                  <a:schemeClr val="bg1"/>
                </a:solidFill>
                <a:latin typeface="Times New Roman" panose="02020603050405020304" pitchFamily="18" charset="0"/>
              </a:defRPr>
            </a:lvl1pPr>
            <a:lvl2pPr marL="742950" indent="-285750">
              <a:defRPr sz="2400" b="1">
                <a:solidFill>
                  <a:schemeClr val="bg1"/>
                </a:solidFill>
                <a:latin typeface="Times New Roman" panose="02020603050405020304" pitchFamily="18" charset="0"/>
              </a:defRPr>
            </a:lvl2pPr>
            <a:lvl3pPr marL="1143000" indent="-228600">
              <a:defRPr sz="2400" b="1">
                <a:solidFill>
                  <a:schemeClr val="bg1"/>
                </a:solidFill>
                <a:latin typeface="Times New Roman" panose="02020603050405020304" pitchFamily="18" charset="0"/>
              </a:defRPr>
            </a:lvl3pPr>
            <a:lvl4pPr marL="1600200" indent="-228600">
              <a:defRPr sz="2400" b="1">
                <a:solidFill>
                  <a:schemeClr val="bg1"/>
                </a:solidFill>
                <a:latin typeface="Times New Roman" panose="02020603050405020304" pitchFamily="18" charset="0"/>
              </a:defRPr>
            </a:lvl4pPr>
            <a:lvl5pPr marL="2057400" indent="-228600">
              <a:defRPr sz="24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defRPr>
            </a:lvl9pPr>
          </a:lstStyle>
          <a:p>
            <a:pPr algn="ctr"/>
            <a:r>
              <a:rPr lang="en-US" altLang="en-US" sz="3600" dirty="0">
                <a:solidFill>
                  <a:srgbClr val="002060"/>
                </a:solidFill>
                <a:latin typeface="Segoe UI" panose="020B0502040204020203" pitchFamily="34" charset="0"/>
                <a:cs typeface="Segoe UI" panose="020B0502040204020203" pitchFamily="34" charset="0"/>
              </a:rPr>
              <a:t>DR-420DEBT</a:t>
            </a:r>
          </a:p>
        </p:txBody>
      </p:sp>
      <p:pic>
        <p:nvPicPr>
          <p:cNvPr id="2" name="Picture 1">
            <a:extLst>
              <a:ext uri="{FF2B5EF4-FFF2-40B4-BE49-F238E27FC236}">
                <a16:creationId xmlns:a16="http://schemas.microsoft.com/office/drawing/2014/main" id="{D20081A4-BEA2-EC44-A330-29E44DEF7778}"/>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D76DB03-10CF-42B4-B8D4-D061EBE5C6FA}"/>
              </a:ext>
            </a:extLst>
          </p:cNvPr>
          <p:cNvSpPr>
            <a:spLocks noGrp="1"/>
          </p:cNvSpPr>
          <p:nvPr>
            <p:ph type="ctrTitle"/>
          </p:nvPr>
        </p:nvSpPr>
        <p:spPr>
          <a:xfrm>
            <a:off x="614218" y="1647867"/>
            <a:ext cx="10963563" cy="14700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Advertising Requirements</a:t>
            </a:r>
          </a:p>
        </p:txBody>
      </p:sp>
      <p:pic>
        <p:nvPicPr>
          <p:cNvPr id="2" name="Picture 1">
            <a:extLst>
              <a:ext uri="{FF2B5EF4-FFF2-40B4-BE49-F238E27FC236}">
                <a16:creationId xmlns:a16="http://schemas.microsoft.com/office/drawing/2014/main" id="{BC061ABE-8A7B-99F5-33FA-B213D9BBDF77}"/>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98DE4-648B-4F5B-B050-6D1B80D4809F}"/>
              </a:ext>
            </a:extLst>
          </p:cNvPr>
          <p:cNvSpPr>
            <a:spLocks noGrp="1"/>
          </p:cNvSpPr>
          <p:nvPr>
            <p:ph idx="1"/>
          </p:nvPr>
        </p:nvSpPr>
        <p:spPr>
          <a:xfrm>
            <a:off x="609599" y="1986116"/>
            <a:ext cx="10972799" cy="4063848"/>
          </a:xfrm>
        </p:spPr>
        <p:txBody>
          <a:bodyPr rtlCol="0">
            <a:normAutofit/>
          </a:bodyPr>
          <a:lstStyle/>
          <a:p>
            <a:pPr marL="0" indent="0">
              <a:spcAft>
                <a:spcPts val="1200"/>
              </a:spcAft>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Types of TRIM advertisements include:</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Budget Hearing</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Proposed Tax Increase</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Tax for School Capital Outlay</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Budget Summary </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Amended Notice of Tax for School Capital Outlay</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Continuation</a:t>
            </a:r>
          </a:p>
          <a:p>
            <a:pPr marL="914400" lvl="1" indent="-457200">
              <a:defRPr/>
            </a:pP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Rescheduled Hearing</a:t>
            </a:r>
          </a:p>
          <a:p>
            <a:pPr>
              <a:defRPr/>
            </a:pPr>
            <a:endPar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a:defRPr/>
            </a:pPr>
            <a:endPar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109728"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ACE3DF-AC18-4EEA-A46E-CB9686E8E83D}"/>
              </a:ext>
            </a:extLst>
          </p:cNvPr>
          <p:cNvSpPr txBox="1">
            <a:spLocks/>
          </p:cNvSpPr>
          <p:nvPr/>
        </p:nvSpPr>
        <p:spPr bwMode="auto">
          <a:xfrm>
            <a:off x="609600" y="923637"/>
            <a:ext cx="10972800" cy="79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p>
        </p:txBody>
      </p:sp>
      <p:pic>
        <p:nvPicPr>
          <p:cNvPr id="2" name="Picture 1">
            <a:extLst>
              <a:ext uri="{FF2B5EF4-FFF2-40B4-BE49-F238E27FC236}">
                <a16:creationId xmlns:a16="http://schemas.microsoft.com/office/drawing/2014/main" id="{FCDB2B2F-B77B-36B2-6388-647F516D8992}"/>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C851-CCF1-499B-A3EC-7F373AB7DFBD}"/>
              </a:ext>
            </a:extLst>
          </p:cNvPr>
          <p:cNvSpPr>
            <a:spLocks noGrp="1"/>
          </p:cNvSpPr>
          <p:nvPr>
            <p:ph type="title"/>
          </p:nvPr>
        </p:nvSpPr>
        <p:spPr>
          <a:xfrm>
            <a:off x="618836" y="919537"/>
            <a:ext cx="10963564" cy="111067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Newspaper Requirements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F4B0A9BF-8577-40D3-86F2-383E5D05FCA7}"/>
              </a:ext>
            </a:extLst>
          </p:cNvPr>
          <p:cNvSpPr>
            <a:spLocks noGrp="1"/>
          </p:cNvSpPr>
          <p:nvPr>
            <p:ph idx="1"/>
          </p:nvPr>
        </p:nvSpPr>
        <p:spPr>
          <a:xfrm>
            <a:off x="609600" y="2167862"/>
            <a:ext cx="10972800" cy="4173943"/>
          </a:xfrm>
        </p:spPr>
        <p:txBody>
          <a:bodyPr rtlCol="0">
            <a:noAutofit/>
          </a:bodyPr>
          <a:lstStyle/>
          <a:p>
            <a:pPr marL="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School districts must select the appropriate newspaper advertisement to announce the tentative TRIM hearing. All TRIM advertisements must: </a:t>
            </a:r>
          </a:p>
          <a:p>
            <a:pPr marL="4572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Be published as provided in chapter 50</a:t>
            </a:r>
          </a:p>
          <a:p>
            <a:pPr marL="4572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Appear in a newspaper of general circulation in the</a:t>
            </a:r>
            <a:b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county or in its geographically limited insert </a:t>
            </a:r>
          </a:p>
          <a:p>
            <a:pPr marL="4572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Be adjacent to accompanying TRIM ads</a:t>
            </a:r>
          </a:p>
          <a:p>
            <a:pPr marL="4572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Be submitted with proof of publication and the </a:t>
            </a:r>
            <a:b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entire page of the newspaper on which they appear </a:t>
            </a:r>
          </a:p>
        </p:txBody>
      </p:sp>
      <p:pic>
        <p:nvPicPr>
          <p:cNvPr id="7" name="Picture 6" descr="Icon&#10;&#10;Description automatically generated">
            <a:extLst>
              <a:ext uri="{FF2B5EF4-FFF2-40B4-BE49-F238E27FC236}">
                <a16:creationId xmlns:a16="http://schemas.microsoft.com/office/drawing/2014/main" id="{E5F807F3-C8B4-4CEA-B521-732CE584928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256" y="3166533"/>
            <a:ext cx="448153" cy="330809"/>
          </a:xfrm>
          <a:prstGeom prst="rect">
            <a:avLst/>
          </a:prstGeom>
        </p:spPr>
      </p:pic>
      <p:pic>
        <p:nvPicPr>
          <p:cNvPr id="8" name="Picture 7" descr="Icon&#10;&#10;Description automatically generated">
            <a:extLst>
              <a:ext uri="{FF2B5EF4-FFF2-40B4-BE49-F238E27FC236}">
                <a16:creationId xmlns:a16="http://schemas.microsoft.com/office/drawing/2014/main" id="{2C5D8817-4B00-4240-B156-4A313F54769E}"/>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255" y="3713272"/>
            <a:ext cx="448153" cy="330809"/>
          </a:xfrm>
          <a:prstGeom prst="rect">
            <a:avLst/>
          </a:prstGeom>
        </p:spPr>
      </p:pic>
      <p:pic>
        <p:nvPicPr>
          <p:cNvPr id="9" name="Picture 8" descr="Icon&#10;&#10;Description automatically generated">
            <a:extLst>
              <a:ext uri="{FF2B5EF4-FFF2-40B4-BE49-F238E27FC236}">
                <a16:creationId xmlns:a16="http://schemas.microsoft.com/office/drawing/2014/main" id="{8B5ACE8E-9E6E-4038-85E8-EB5437E152E3}"/>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254" y="4601488"/>
            <a:ext cx="448153" cy="330809"/>
          </a:xfrm>
          <a:prstGeom prst="rect">
            <a:avLst/>
          </a:prstGeom>
        </p:spPr>
      </p:pic>
      <p:pic>
        <p:nvPicPr>
          <p:cNvPr id="10" name="Picture 9" descr="Icon&#10;&#10;Description automatically generated">
            <a:extLst>
              <a:ext uri="{FF2B5EF4-FFF2-40B4-BE49-F238E27FC236}">
                <a16:creationId xmlns:a16="http://schemas.microsoft.com/office/drawing/2014/main" id="{7EC71902-370F-44F9-9C45-C99DAD0A474B}"/>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254" y="5132310"/>
            <a:ext cx="448153" cy="330809"/>
          </a:xfrm>
          <a:prstGeom prst="rect">
            <a:avLst/>
          </a:prstGeom>
        </p:spPr>
      </p:pic>
      <p:pic>
        <p:nvPicPr>
          <p:cNvPr id="4" name="Picture 3">
            <a:extLst>
              <a:ext uri="{FF2B5EF4-FFF2-40B4-BE49-F238E27FC236}">
                <a16:creationId xmlns:a16="http://schemas.microsoft.com/office/drawing/2014/main" id="{DC2BBFBE-F855-19B7-2059-1ABB52B17056}"/>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5C79F-05C5-4899-9CEF-9DECB3708803}"/>
              </a:ext>
            </a:extLst>
          </p:cNvPr>
          <p:cNvSpPr>
            <a:spLocks noGrp="1"/>
          </p:cNvSpPr>
          <p:nvPr>
            <p:ph idx="1"/>
          </p:nvPr>
        </p:nvSpPr>
        <p:spPr>
          <a:xfrm>
            <a:off x="618835" y="2059709"/>
            <a:ext cx="11189707" cy="4471266"/>
          </a:xfrm>
        </p:spPr>
        <p:txBody>
          <a:bodyPr/>
          <a:lstStyle/>
          <a:p>
            <a:pPr marL="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TRIM newspaper advertisements cannot: </a:t>
            </a:r>
          </a:p>
          <a:p>
            <a:pPr marL="9144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Appear in the legal or classified section </a:t>
            </a:r>
          </a:p>
          <a:p>
            <a:pPr marL="9144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Deviate from the language specified in s. 200.065, F.S.</a:t>
            </a:r>
          </a:p>
          <a:p>
            <a:pPr marL="9144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Be accompanied, preceded, or followed by other ads or notices which conflict with or contradict the required publications (s. 200.065(3)(h), F.S.)</a:t>
            </a:r>
          </a:p>
          <a:p>
            <a:pPr marL="91440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Be combined. The ads must be separate and adjacent (s. 200.065(3)(l), F.S.)</a:t>
            </a:r>
          </a:p>
          <a:p>
            <a:pPr marL="0" indent="0">
              <a:buNone/>
              <a:defRPr/>
            </a:pPr>
            <a:endParaRPr lang="en-US" sz="1600" dirty="0">
              <a:solidFill>
                <a:srgbClr val="171717"/>
              </a:solidFill>
            </a:endParaRPr>
          </a:p>
        </p:txBody>
      </p:sp>
      <p:sp>
        <p:nvSpPr>
          <p:cNvPr id="5" name="Title 1">
            <a:extLst>
              <a:ext uri="{FF2B5EF4-FFF2-40B4-BE49-F238E27FC236}">
                <a16:creationId xmlns:a16="http://schemas.microsoft.com/office/drawing/2014/main" id="{5AF00B61-AA07-48F6-9D57-2B8743F9E04A}"/>
              </a:ext>
            </a:extLst>
          </p:cNvPr>
          <p:cNvSpPr>
            <a:spLocks noGrp="1"/>
          </p:cNvSpPr>
          <p:nvPr>
            <p:ph type="title"/>
          </p:nvPr>
        </p:nvSpPr>
        <p:spPr>
          <a:xfrm>
            <a:off x="618836" y="913804"/>
            <a:ext cx="10972800" cy="1136073"/>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Newspaper Requirements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7" name="Picture 6" descr="A picture containing icon&#10;&#10;Description automatically generated">
            <a:extLst>
              <a:ext uri="{FF2B5EF4-FFF2-40B4-BE49-F238E27FC236}">
                <a16:creationId xmlns:a16="http://schemas.microsoft.com/office/drawing/2014/main" id="{A80B6BBE-D701-4C5B-BAFD-A4BEC8ADF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14" y="2686229"/>
            <a:ext cx="269241" cy="287151"/>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C26779B-945B-48BA-B9BE-E5D85F0AD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14" y="3207325"/>
            <a:ext cx="269241" cy="28715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80DF2FC2-0956-4739-B7F6-2E2F6062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13" y="3741045"/>
            <a:ext cx="269241" cy="28715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13F2C500-C7C1-4B49-B9A6-46D2FB0B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13" y="4637296"/>
            <a:ext cx="269241" cy="287151"/>
          </a:xfrm>
          <a:prstGeom prst="rect">
            <a:avLst/>
          </a:prstGeom>
        </p:spPr>
      </p:pic>
      <p:pic>
        <p:nvPicPr>
          <p:cNvPr id="2" name="Picture 1">
            <a:extLst>
              <a:ext uri="{FF2B5EF4-FFF2-40B4-BE49-F238E27FC236}">
                <a16:creationId xmlns:a16="http://schemas.microsoft.com/office/drawing/2014/main" id="{68BBE5A2-2330-E924-2C48-68AFD7B5D4C2}"/>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BD9808-A19B-41E4-8092-3FAAC62EC5F5}"/>
              </a:ext>
            </a:extLst>
          </p:cNvPr>
          <p:cNvSpPr>
            <a:spLocks noGrp="1"/>
          </p:cNvSpPr>
          <p:nvPr>
            <p:ph idx="1"/>
          </p:nvPr>
        </p:nvSpPr>
        <p:spPr>
          <a:xfrm>
            <a:off x="609599" y="2349910"/>
            <a:ext cx="10972802" cy="3776254"/>
          </a:xfrm>
        </p:spPr>
        <p:txBody>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“Adjacent to,” when used in reference to newspaper advertisements, means next to, touching, or contiguous, either at the sides or at the corners.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This term includes ads placed adjacent to one another, either on the same page or on adjoining pages with a crease separating them, so that a reader may view the ads simultaneously when the pages are open on a flat surface.</a:t>
            </a:r>
          </a:p>
        </p:txBody>
      </p:sp>
      <p:sp>
        <p:nvSpPr>
          <p:cNvPr id="5" name="Title 1">
            <a:extLst>
              <a:ext uri="{FF2B5EF4-FFF2-40B4-BE49-F238E27FC236}">
                <a16:creationId xmlns:a16="http://schemas.microsoft.com/office/drawing/2014/main" id="{B4B827F6-E3F9-49F7-917D-59406361F761}"/>
              </a:ext>
            </a:extLst>
          </p:cNvPr>
          <p:cNvSpPr>
            <a:spLocks noGrp="1"/>
          </p:cNvSpPr>
          <p:nvPr>
            <p:ph type="title"/>
          </p:nvPr>
        </p:nvSpPr>
        <p:spPr>
          <a:xfrm>
            <a:off x="609599" y="915591"/>
            <a:ext cx="10991273" cy="1240258"/>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Newspaper Requirements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670DBF81-A218-6B84-69FA-B7183F4F9F2F}"/>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24C7E5C-8379-4BF3-B2C9-91BA9D30D2C8}"/>
              </a:ext>
            </a:extLst>
          </p:cNvPr>
          <p:cNvSpPr>
            <a:spLocks noGrp="1"/>
          </p:cNvSpPr>
          <p:nvPr>
            <p:ph type="title"/>
          </p:nvPr>
        </p:nvSpPr>
        <p:spPr>
          <a:xfrm>
            <a:off x="166255" y="914400"/>
            <a:ext cx="11868727" cy="563418"/>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Introduction </a:t>
            </a:r>
          </a:p>
        </p:txBody>
      </p:sp>
      <p:sp>
        <p:nvSpPr>
          <p:cNvPr id="3" name="Content Placeholder 2">
            <a:extLst>
              <a:ext uri="{FF2B5EF4-FFF2-40B4-BE49-F238E27FC236}">
                <a16:creationId xmlns:a16="http://schemas.microsoft.com/office/drawing/2014/main" id="{63923E82-D4CE-4302-9137-62935DCDFA74}"/>
              </a:ext>
            </a:extLst>
          </p:cNvPr>
          <p:cNvSpPr>
            <a:spLocks noGrp="1"/>
          </p:cNvSpPr>
          <p:nvPr>
            <p:ph idx="1"/>
          </p:nvPr>
        </p:nvSpPr>
        <p:spPr>
          <a:xfrm>
            <a:off x="683581" y="2012273"/>
            <a:ext cx="10999433" cy="4113892"/>
          </a:xfrm>
        </p:spPr>
        <p:txBody>
          <a:bodyPr rtlCol="0">
            <a:normAutofit/>
          </a:bodyPr>
          <a:lstStyle/>
          <a:p>
            <a:pPr marL="457200"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TRIM process and the public</a:t>
            </a:r>
          </a:p>
          <a:p>
            <a:pPr marL="457200" indent="-457200">
              <a:defRPr/>
            </a:pPr>
            <a:r>
              <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Chapter 200, Florida Statutes</a:t>
            </a:r>
          </a:p>
          <a:p>
            <a:pPr marL="109728" indent="0">
              <a:buNone/>
              <a:defRPr/>
            </a:pPr>
            <a:endPar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A215C3-05BF-ECB7-DDD3-97A33496BBB3}"/>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293E41F9-44DC-4C40-8ECE-1842B1844097}"/>
              </a:ext>
            </a:extLst>
          </p:cNvPr>
          <p:cNvSpPr>
            <a:spLocks noGrp="1"/>
          </p:cNvSpPr>
          <p:nvPr>
            <p:ph type="title"/>
          </p:nvPr>
        </p:nvSpPr>
        <p:spPr>
          <a:xfrm>
            <a:off x="1057862" y="1031791"/>
            <a:ext cx="3791528" cy="1958109"/>
          </a:xfrm>
        </p:spPr>
        <p:txBody>
          <a:bodyPr/>
          <a:lstStyle/>
          <a:p>
            <a:pPr>
              <a:defRPr/>
            </a:pPr>
            <a:r>
              <a:rPr lang="en-US" altLang="en-US" sz="3600" b="1" dirty="0">
                <a:solidFill>
                  <a:srgbClr val="002060"/>
                </a:solidFill>
                <a:latin typeface="Segoe UI" panose="020B0502040204020203" pitchFamily="34" charset="0"/>
                <a:cs typeface="Segoe UI" panose="020B0502040204020203" pitchFamily="34" charset="0"/>
              </a:rPr>
              <a:t>Adjacent Newspaper Example</a:t>
            </a:r>
          </a:p>
        </p:txBody>
      </p:sp>
      <p:pic>
        <p:nvPicPr>
          <p:cNvPr id="51203" name="Content Placeholder 3">
            <a:extLst>
              <a:ext uri="{FF2B5EF4-FFF2-40B4-BE49-F238E27FC236}">
                <a16:creationId xmlns:a16="http://schemas.microsoft.com/office/drawing/2014/main" id="{1FE61F7E-C5BD-479D-A1F0-F7950484E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427071">
            <a:off x="6029211" y="1351406"/>
            <a:ext cx="3581400" cy="5294327"/>
          </a:xfrm>
          <a:ln>
            <a:solidFill>
              <a:schemeClr val="bg1">
                <a:lumMod val="25000"/>
              </a:schemeClr>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E8DC42D0-31C0-F3B0-566D-F60FE68439A3}"/>
              </a:ext>
            </a:extLst>
          </p:cNvPr>
          <p:cNvPicPr>
            <a:picLocks noChangeAspect="1"/>
          </p:cNvPicPr>
          <p:nvPr/>
        </p:nvPicPr>
        <p:blipFill>
          <a:blip r:embed="rId3"/>
          <a:stretch>
            <a:fillRect/>
          </a:stretch>
        </p:blipFill>
        <p:spPr>
          <a:xfrm rot="21184192">
            <a:off x="3772046" y="539900"/>
            <a:ext cx="4647907" cy="6242969"/>
          </a:xfrm>
          <a:prstGeom prst="rect">
            <a:avLst/>
          </a:prstGeom>
        </p:spPr>
      </p:pic>
      <p:pic>
        <p:nvPicPr>
          <p:cNvPr id="3" name="Picture 2">
            <a:extLst>
              <a:ext uri="{FF2B5EF4-FFF2-40B4-BE49-F238E27FC236}">
                <a16:creationId xmlns:a16="http://schemas.microsoft.com/office/drawing/2014/main" id="{B0286BE2-01E6-0997-6D3A-CFB8B3C01E58}"/>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AB6FC93-CA53-4B4D-A210-EA9495C5E17E}"/>
              </a:ext>
            </a:extLst>
          </p:cNvPr>
          <p:cNvSpPr>
            <a:spLocks noGrp="1"/>
          </p:cNvSpPr>
          <p:nvPr>
            <p:ph type="title"/>
          </p:nvPr>
        </p:nvSpPr>
        <p:spPr>
          <a:xfrm>
            <a:off x="622169" y="895546"/>
            <a:ext cx="10963373" cy="1112363"/>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Publication on a Publicly Accessible Website</a:t>
            </a:r>
            <a:endParaRPr lang="en-US" altLang="en-US"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52227" name="Content Placeholder 2">
            <a:extLst>
              <a:ext uri="{FF2B5EF4-FFF2-40B4-BE49-F238E27FC236}">
                <a16:creationId xmlns:a16="http://schemas.microsoft.com/office/drawing/2014/main" id="{3163DBCB-46B8-4F1A-A59C-2F0B16FBEA11}"/>
              </a:ext>
            </a:extLst>
          </p:cNvPr>
          <p:cNvSpPr>
            <a:spLocks noGrp="1"/>
          </p:cNvSpPr>
          <p:nvPr>
            <p:ph idx="1"/>
          </p:nvPr>
        </p:nvSpPr>
        <p:spPr>
          <a:xfrm>
            <a:off x="622169" y="2212257"/>
            <a:ext cx="10963373" cy="3934305"/>
          </a:xfrm>
        </p:spPr>
        <p:txBody>
          <a:bodyPr/>
          <a:lstStyle/>
          <a:p>
            <a:pPr marL="0" indent="0">
              <a:lnSpc>
                <a:spcPct val="108000"/>
              </a:lnSpc>
              <a:buNone/>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School Districts may also publish TRIM advertisements on the publicly accessible website of the school district if the school board’s website satisfies the requirements of s. 50.0311, F.S.</a:t>
            </a:r>
          </a:p>
          <a:p>
            <a:pPr marL="914400" lvl="2" indent="-457200">
              <a:lnSpc>
                <a:spcPct val="108000"/>
              </a:lnSpc>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 TA in a county with fewer than 160,000 residents must hold a public hearing noticed in the newspaper to make a determination that the residents have sufficient access to the internet by broadband service. </a:t>
            </a:r>
          </a:p>
          <a:p>
            <a:pPr marL="914400" lvl="2" indent="-457200">
              <a:lnSpc>
                <a:spcPct val="108000"/>
              </a:lnSpc>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 multi-county taxing authority that chooses this option must publish the ads on the website of each county it spans.</a:t>
            </a:r>
          </a:p>
        </p:txBody>
      </p:sp>
      <p:pic>
        <p:nvPicPr>
          <p:cNvPr id="2" name="Picture 1">
            <a:extLst>
              <a:ext uri="{FF2B5EF4-FFF2-40B4-BE49-F238E27FC236}">
                <a16:creationId xmlns:a16="http://schemas.microsoft.com/office/drawing/2014/main" id="{DC5740B7-7709-47C5-2AFB-4589B58615C8}"/>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a:extLst>
              <a:ext uri="{FF2B5EF4-FFF2-40B4-BE49-F238E27FC236}">
                <a16:creationId xmlns:a16="http://schemas.microsoft.com/office/drawing/2014/main" id="{65765640-28C1-4B79-A3BA-DBF1F3F9401E}"/>
              </a:ext>
            </a:extLst>
          </p:cNvPr>
          <p:cNvSpPr>
            <a:spLocks noGrp="1"/>
          </p:cNvSpPr>
          <p:nvPr>
            <p:ph idx="1"/>
          </p:nvPr>
        </p:nvSpPr>
        <p:spPr>
          <a:xfrm>
            <a:off x="628075" y="2142079"/>
            <a:ext cx="10935852" cy="4701169"/>
          </a:xfrm>
        </p:spPr>
        <p:txBody>
          <a:bodyPr/>
          <a:lstStyle/>
          <a:p>
            <a:pPr marL="342900" lvl="1" indent="-342900">
              <a:lnSpc>
                <a:spcPct val="108000"/>
              </a:lnSpc>
            </a:pPr>
            <a:r>
              <a:rPr lang="en-US" altLang="en-US" sz="2200" dirty="0">
                <a:solidFill>
                  <a:srgbClr val="171717"/>
                </a:solidFill>
                <a:latin typeface="Segoe UI" panose="020B0502040204020203" pitchFamily="34" charset="0"/>
                <a:cs typeface="Arial" panose="020B0604020202020204" pitchFamily="34" charset="0"/>
              </a:rPr>
              <a:t>TAs that use this option shall provide notice once per year in a newspaper </a:t>
            </a:r>
            <a:br>
              <a:rPr lang="en-US" altLang="en-US" sz="2200" dirty="0">
                <a:solidFill>
                  <a:srgbClr val="171717"/>
                </a:solidFill>
                <a:latin typeface="Segoe UI" panose="020B0502040204020203" pitchFamily="34" charset="0"/>
                <a:cs typeface="Arial" panose="020B0604020202020204" pitchFamily="34" charset="0"/>
              </a:rPr>
            </a:br>
            <a:r>
              <a:rPr lang="en-US" altLang="en-US" sz="2200" dirty="0">
                <a:solidFill>
                  <a:srgbClr val="171717"/>
                </a:solidFill>
                <a:latin typeface="Segoe UI" panose="020B0502040204020203" pitchFamily="34" charset="0"/>
                <a:cs typeface="Arial" panose="020B0604020202020204" pitchFamily="34" charset="0"/>
              </a:rPr>
              <a:t>of general circulation or other publication that is mailed or delivered to all residents and property owners throughout the TA’s jurisdiction. </a:t>
            </a:r>
          </a:p>
          <a:p>
            <a:pPr marL="800100" lvl="2" indent="-342900">
              <a:lnSpc>
                <a:spcPct val="108000"/>
              </a:lnSpc>
            </a:pPr>
            <a:r>
              <a:rPr lang="en-US" altLang="en-US" sz="2200" dirty="0">
                <a:solidFill>
                  <a:srgbClr val="171717"/>
                </a:solidFill>
                <a:latin typeface="Segoe UI" panose="020B0502040204020203" pitchFamily="34" charset="0"/>
                <a:cs typeface="Arial" panose="020B0604020202020204" pitchFamily="34" charset="0"/>
              </a:rPr>
              <a:t>The notice must indicate that the owners and residents may receive legal ads and notices from the TA by first-class mail or email after making a request and registering their names and addresses or email addresses with the TA. </a:t>
            </a:r>
          </a:p>
          <a:p>
            <a:pPr marL="342900" lvl="1" indent="-342900">
              <a:lnSpc>
                <a:spcPct val="108000"/>
              </a:lnSpc>
            </a:pPr>
            <a:r>
              <a:rPr lang="en-US" altLang="en-US" sz="2200" dirty="0">
                <a:solidFill>
                  <a:srgbClr val="171717"/>
                </a:solidFill>
                <a:latin typeface="Segoe UI" panose="020B0502040204020203" pitchFamily="34" charset="0"/>
                <a:cs typeface="Arial" panose="020B0604020202020204" pitchFamily="34" charset="0"/>
              </a:rPr>
              <a:t>A link to the advertisements shall be prominently placed on or accessible through a direct link from the website homepage of the county and the website homepage of the TA (see s. 50.0311, F.S., for additional requirements). </a:t>
            </a:r>
          </a:p>
        </p:txBody>
      </p:sp>
      <p:sp>
        <p:nvSpPr>
          <p:cNvPr id="5" name="Title 1">
            <a:extLst>
              <a:ext uri="{FF2B5EF4-FFF2-40B4-BE49-F238E27FC236}">
                <a16:creationId xmlns:a16="http://schemas.microsoft.com/office/drawing/2014/main" id="{FA85EDC8-7F92-4525-80F4-7810D962252D}"/>
              </a:ext>
            </a:extLst>
          </p:cNvPr>
          <p:cNvSpPr>
            <a:spLocks noGrp="1"/>
          </p:cNvSpPr>
          <p:nvPr>
            <p:ph type="title"/>
          </p:nvPr>
        </p:nvSpPr>
        <p:spPr>
          <a:xfrm>
            <a:off x="618242" y="900760"/>
            <a:ext cx="10982037" cy="1143000"/>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Publication on a Publicly Accessible Website</a:t>
            </a:r>
            <a:endPar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1FB285C2-2AF4-EB20-FAC2-B83D1BF2C81E}"/>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EAC2-5084-4B53-BCB5-68C39143BB84}"/>
              </a:ext>
            </a:extLst>
          </p:cNvPr>
          <p:cNvSpPr>
            <a:spLocks noGrp="1"/>
          </p:cNvSpPr>
          <p:nvPr>
            <p:ph type="title"/>
          </p:nvPr>
        </p:nvSpPr>
        <p:spPr>
          <a:xfrm>
            <a:off x="609600" y="885037"/>
            <a:ext cx="5486400" cy="1518593"/>
          </a:xfrm>
        </p:spPr>
        <p:txBody>
          <a:bodyPr rtlCol="0">
            <a:normAutofit fontScale="90000"/>
          </a:bodyPr>
          <a:lstStyle/>
          <a:p>
            <a:pP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1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Budget Hearing </a:t>
            </a:r>
            <a:r>
              <a:rPr lang="en-US" sz="31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a:t>
            </a:r>
            <a:r>
              <a:rPr lang="en-US" sz="3100" dirty="0">
                <a:solidFill>
                  <a:srgbClr val="171717"/>
                </a:solidFill>
                <a:latin typeface="Segoe UI" panose="020B0502040204020203" pitchFamily="34" charset="0"/>
                <a:ea typeface="Open Sans Semibold" panose="020B0706030804020204" pitchFamily="34" charset="0"/>
                <a:cs typeface="Segoe UI" panose="020B0502040204020203" pitchFamily="34" charset="0"/>
              </a:rPr>
              <a:t>	</a:t>
            </a:r>
          </a:p>
        </p:txBody>
      </p:sp>
      <p:sp>
        <p:nvSpPr>
          <p:cNvPr id="54275" name="Content Placeholder 2">
            <a:extLst>
              <a:ext uri="{FF2B5EF4-FFF2-40B4-BE49-F238E27FC236}">
                <a16:creationId xmlns:a16="http://schemas.microsoft.com/office/drawing/2014/main" id="{D4991E92-892B-4CA9-8A04-1E09821A5699}"/>
              </a:ext>
            </a:extLst>
          </p:cNvPr>
          <p:cNvSpPr>
            <a:spLocks noGrp="1"/>
          </p:cNvSpPr>
          <p:nvPr>
            <p:ph idx="1"/>
          </p:nvPr>
        </p:nvSpPr>
        <p:spPr>
          <a:xfrm>
            <a:off x="609599" y="2826115"/>
            <a:ext cx="5486402" cy="2824151"/>
          </a:xfrm>
        </p:spPr>
        <p:txBody>
          <a:bodyPr/>
          <a:lstStyle/>
          <a:p>
            <a:pPr marL="0" indent="0">
              <a:buNone/>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uses the </a:t>
            </a:r>
            <a:r>
              <a:rPr lang="en-US" alt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Budget Hearing </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 when the school district proposes a millage rate that is </a:t>
            </a:r>
            <a:r>
              <a:rPr lang="en-US" alt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equal to or less than </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current year’s rolled back rate.</a:t>
            </a:r>
          </a:p>
        </p:txBody>
      </p:sp>
      <p:pic>
        <p:nvPicPr>
          <p:cNvPr id="3" name="Picture 2">
            <a:extLst>
              <a:ext uri="{FF2B5EF4-FFF2-40B4-BE49-F238E27FC236}">
                <a16:creationId xmlns:a16="http://schemas.microsoft.com/office/drawing/2014/main" id="{322C6681-0AC3-078D-84C5-B8DEF26B770A}"/>
              </a:ext>
            </a:extLst>
          </p:cNvPr>
          <p:cNvPicPr>
            <a:picLocks noChangeAspect="1"/>
          </p:cNvPicPr>
          <p:nvPr/>
        </p:nvPicPr>
        <p:blipFill>
          <a:blip r:embed="rId3"/>
          <a:stretch>
            <a:fillRect/>
          </a:stretch>
        </p:blipFill>
        <p:spPr>
          <a:xfrm>
            <a:off x="11102131" y="5354966"/>
            <a:ext cx="847417" cy="1237595"/>
          </a:xfrm>
          <a:prstGeom prst="rect">
            <a:avLst/>
          </a:prstGeom>
        </p:spPr>
      </p:pic>
      <p:grpSp>
        <p:nvGrpSpPr>
          <p:cNvPr id="4" name="Group 3">
            <a:extLst>
              <a:ext uri="{FF2B5EF4-FFF2-40B4-BE49-F238E27FC236}">
                <a16:creationId xmlns:a16="http://schemas.microsoft.com/office/drawing/2014/main" id="{88492C87-1358-541B-6409-EAEFEEE687C1}"/>
              </a:ext>
            </a:extLst>
          </p:cNvPr>
          <p:cNvGrpSpPr/>
          <p:nvPr/>
        </p:nvGrpSpPr>
        <p:grpSpPr>
          <a:xfrm>
            <a:off x="6707792" y="306972"/>
            <a:ext cx="4688951" cy="6398429"/>
            <a:chOff x="6707792" y="306972"/>
            <a:chExt cx="4688951" cy="6398429"/>
          </a:xfrm>
        </p:grpSpPr>
        <p:pic>
          <p:nvPicPr>
            <p:cNvPr id="5" name="Picture 4">
              <a:extLst>
                <a:ext uri="{FF2B5EF4-FFF2-40B4-BE49-F238E27FC236}">
                  <a16:creationId xmlns:a16="http://schemas.microsoft.com/office/drawing/2014/main" id="{366C1C82-7CD7-AFCB-7B95-F9C67C16EA44}"/>
                </a:ext>
              </a:extLst>
            </p:cNvPr>
            <p:cNvPicPr>
              <a:picLocks noChangeAspect="1"/>
            </p:cNvPicPr>
            <p:nvPr/>
          </p:nvPicPr>
          <p:blipFill>
            <a:blip r:embed="rId4"/>
            <a:stretch>
              <a:fillRect/>
            </a:stretch>
          </p:blipFill>
          <p:spPr>
            <a:xfrm rot="529228">
              <a:off x="7181068" y="306972"/>
              <a:ext cx="4215675" cy="2746665"/>
            </a:xfrm>
            <a:prstGeom prst="rect">
              <a:avLst/>
            </a:prstGeom>
          </p:spPr>
        </p:pic>
        <p:pic>
          <p:nvPicPr>
            <p:cNvPr id="8" name="Picture 7">
              <a:extLst>
                <a:ext uri="{FF2B5EF4-FFF2-40B4-BE49-F238E27FC236}">
                  <a16:creationId xmlns:a16="http://schemas.microsoft.com/office/drawing/2014/main" id="{9700BC5B-C2F2-84B2-A705-C1AE3323CF9F}"/>
                </a:ext>
              </a:extLst>
            </p:cNvPr>
            <p:cNvPicPr>
              <a:picLocks noChangeAspect="1"/>
            </p:cNvPicPr>
            <p:nvPr/>
          </p:nvPicPr>
          <p:blipFill>
            <a:blip r:embed="rId5"/>
            <a:stretch>
              <a:fillRect/>
            </a:stretch>
          </p:blipFill>
          <p:spPr>
            <a:xfrm rot="525671">
              <a:off x="6707792" y="2974122"/>
              <a:ext cx="4206026" cy="3731279"/>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D8BE04-CB8D-41F0-804E-BE29318B78B4}"/>
              </a:ext>
            </a:extLst>
          </p:cNvPr>
          <p:cNvSpPr>
            <a:spLocks noGrp="1"/>
          </p:cNvSpPr>
          <p:nvPr>
            <p:ph idx="1"/>
          </p:nvPr>
        </p:nvSpPr>
        <p:spPr>
          <a:xfrm>
            <a:off x="609600" y="1897625"/>
            <a:ext cx="10972800" cy="3008670"/>
          </a:xfrm>
        </p:spPr>
        <p:txBody>
          <a:bodyPr rtlCol="0">
            <a:noAutofit/>
          </a:bodyPr>
          <a:lstStyle/>
          <a:p>
            <a:pPr marL="0" indent="0">
              <a:spcBef>
                <a:spcPts val="0"/>
              </a:spcBef>
              <a:spcAft>
                <a:spcPts val="600"/>
              </a:spcAft>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Budget Hearing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does not have a size requirement. The ad must:</a:t>
            </a:r>
          </a:p>
          <a:p>
            <a:pPr marL="914400" lvl="1" indent="-457200">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Be published within </a:t>
            </a:r>
            <a:r>
              <a:rPr lang="en-US"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29 days</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of certification of taxable value</a:t>
            </a:r>
          </a:p>
          <a:p>
            <a:pPr marL="914400" lvl="1" indent="-457200">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 deviate from the specified language</a:t>
            </a:r>
          </a:p>
          <a:p>
            <a:pPr marL="914400" lvl="1" indent="-457200">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Have an adjacent </a:t>
            </a: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Budget Summary </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 </a:t>
            </a:r>
            <a:r>
              <a:rPr lang="en-US"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and</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t>
            </a: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Capital Outlay </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 if applicable</a:t>
            </a:r>
          </a:p>
          <a:p>
            <a:pPr marL="0" indent="0">
              <a:buNone/>
              <a:defRPr/>
            </a:pPr>
            <a:endParaRPr lang="en-US" sz="1800" b="1"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lgn="ctr">
              <a:buNone/>
              <a:defRPr/>
            </a:pPr>
            <a:r>
              <a:rPr lang="en-US" sz="20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taxing authority must hold the hearing two to five days after ads are published.</a:t>
            </a:r>
          </a:p>
          <a:p>
            <a:pPr marL="0"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E61EE3F0-D53C-45CE-984C-F03474FB3DE6}"/>
              </a:ext>
            </a:extLst>
          </p:cNvPr>
          <p:cNvSpPr txBox="1">
            <a:spLocks/>
          </p:cNvSpPr>
          <p:nvPr/>
        </p:nvSpPr>
        <p:spPr bwMode="auto">
          <a:xfrm>
            <a:off x="609600" y="905165"/>
            <a:ext cx="10972800" cy="77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p>
        </p:txBody>
      </p:sp>
      <p:sp>
        <p:nvSpPr>
          <p:cNvPr id="7" name="Rectangle 6">
            <a:extLst>
              <a:ext uri="{FF2B5EF4-FFF2-40B4-BE49-F238E27FC236}">
                <a16:creationId xmlns:a16="http://schemas.microsoft.com/office/drawing/2014/main" id="{F5255C3C-5D1E-4F5E-9BD8-825092AA4248}"/>
              </a:ext>
            </a:extLst>
          </p:cNvPr>
          <p:cNvSpPr/>
          <p:nvPr/>
        </p:nvSpPr>
        <p:spPr>
          <a:xfrm>
            <a:off x="2752166" y="5733277"/>
            <a:ext cx="179865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AD PUBLISHED</a:t>
            </a:r>
          </a:p>
        </p:txBody>
      </p:sp>
      <p:sp>
        <p:nvSpPr>
          <p:cNvPr id="8" name="Rectangle 7">
            <a:extLst>
              <a:ext uri="{FF2B5EF4-FFF2-40B4-BE49-F238E27FC236}">
                <a16:creationId xmlns:a16="http://schemas.microsoft.com/office/drawing/2014/main" id="{4949899F-2C2F-4936-8911-EEF7A81DA2E6}"/>
              </a:ext>
            </a:extLst>
          </p:cNvPr>
          <p:cNvSpPr/>
          <p:nvPr/>
        </p:nvSpPr>
        <p:spPr>
          <a:xfrm>
            <a:off x="4597444" y="5733277"/>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1</a:t>
            </a:r>
          </a:p>
        </p:txBody>
      </p:sp>
      <p:sp>
        <p:nvSpPr>
          <p:cNvPr id="9" name="Rectangle 8">
            <a:extLst>
              <a:ext uri="{FF2B5EF4-FFF2-40B4-BE49-F238E27FC236}">
                <a16:creationId xmlns:a16="http://schemas.microsoft.com/office/drawing/2014/main" id="{D44B2D04-78D6-46F4-A131-6F7E6B91B617}"/>
              </a:ext>
            </a:extLst>
          </p:cNvPr>
          <p:cNvSpPr/>
          <p:nvPr/>
        </p:nvSpPr>
        <p:spPr>
          <a:xfrm>
            <a:off x="5492560" y="5733277"/>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2</a:t>
            </a:r>
          </a:p>
        </p:txBody>
      </p:sp>
      <p:sp>
        <p:nvSpPr>
          <p:cNvPr id="10" name="Rectangle 9">
            <a:extLst>
              <a:ext uri="{FF2B5EF4-FFF2-40B4-BE49-F238E27FC236}">
                <a16:creationId xmlns:a16="http://schemas.microsoft.com/office/drawing/2014/main" id="{E3FA8CD1-13BB-41EE-982A-23A608CE6BFB}"/>
              </a:ext>
            </a:extLst>
          </p:cNvPr>
          <p:cNvSpPr/>
          <p:nvPr/>
        </p:nvSpPr>
        <p:spPr>
          <a:xfrm>
            <a:off x="6387676" y="5727929"/>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3</a:t>
            </a:r>
          </a:p>
        </p:txBody>
      </p:sp>
      <p:sp>
        <p:nvSpPr>
          <p:cNvPr id="11" name="Rectangle 10">
            <a:extLst>
              <a:ext uri="{FF2B5EF4-FFF2-40B4-BE49-F238E27FC236}">
                <a16:creationId xmlns:a16="http://schemas.microsoft.com/office/drawing/2014/main" id="{C0B78F1B-8EF4-4B8C-B7A0-DE6FE60C3727}"/>
              </a:ext>
            </a:extLst>
          </p:cNvPr>
          <p:cNvSpPr/>
          <p:nvPr/>
        </p:nvSpPr>
        <p:spPr>
          <a:xfrm>
            <a:off x="7282792" y="5723694"/>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4</a:t>
            </a:r>
          </a:p>
        </p:txBody>
      </p:sp>
      <p:sp>
        <p:nvSpPr>
          <p:cNvPr id="12" name="Rectangle 11">
            <a:extLst>
              <a:ext uri="{FF2B5EF4-FFF2-40B4-BE49-F238E27FC236}">
                <a16:creationId xmlns:a16="http://schemas.microsoft.com/office/drawing/2014/main" id="{B4E9FD0F-CDBD-4A2B-A16B-A8374ECD2C49}"/>
              </a:ext>
            </a:extLst>
          </p:cNvPr>
          <p:cNvSpPr/>
          <p:nvPr/>
        </p:nvSpPr>
        <p:spPr>
          <a:xfrm>
            <a:off x="8177907" y="5723694"/>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5</a:t>
            </a:r>
          </a:p>
        </p:txBody>
      </p:sp>
      <p:sp>
        <p:nvSpPr>
          <p:cNvPr id="13" name="Left Brace 12">
            <a:extLst>
              <a:ext uri="{FF2B5EF4-FFF2-40B4-BE49-F238E27FC236}">
                <a16:creationId xmlns:a16="http://schemas.microsoft.com/office/drawing/2014/main" id="{13FBDFE2-EC0B-4C22-8C10-85CCABD2F661}"/>
              </a:ext>
            </a:extLst>
          </p:cNvPr>
          <p:cNvSpPr/>
          <p:nvPr/>
        </p:nvSpPr>
        <p:spPr>
          <a:xfrm rot="5400000">
            <a:off x="7140967" y="3788546"/>
            <a:ext cx="228600" cy="3525416"/>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71717"/>
              </a:solidFill>
            </a:endParaRPr>
          </a:p>
        </p:txBody>
      </p:sp>
      <p:sp>
        <p:nvSpPr>
          <p:cNvPr id="14" name="Title 1">
            <a:extLst>
              <a:ext uri="{FF2B5EF4-FFF2-40B4-BE49-F238E27FC236}">
                <a16:creationId xmlns:a16="http://schemas.microsoft.com/office/drawing/2014/main" id="{DF8B0EAE-6248-46E3-A8CD-8C7CA90A30EE}"/>
              </a:ext>
            </a:extLst>
          </p:cNvPr>
          <p:cNvSpPr txBox="1">
            <a:spLocks/>
          </p:cNvSpPr>
          <p:nvPr/>
        </p:nvSpPr>
        <p:spPr bwMode="auto">
          <a:xfrm>
            <a:off x="6167987" y="5078280"/>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solidFill>
                  <a:srgbClr val="171717"/>
                </a:solidFill>
                <a:latin typeface="Segoe UI" panose="020B0502040204020203" pitchFamily="34" charset="0"/>
                <a:cs typeface="Segoe UI" panose="020B0502040204020203" pitchFamily="34" charset="0"/>
              </a:rPr>
              <a:t>public hearing</a:t>
            </a:r>
          </a:p>
        </p:txBody>
      </p:sp>
      <p:pic>
        <p:nvPicPr>
          <p:cNvPr id="15" name="Picture 14" descr="Icon&#10;&#10;Description automatically generated">
            <a:extLst>
              <a:ext uri="{FF2B5EF4-FFF2-40B4-BE49-F238E27FC236}">
                <a16:creationId xmlns:a16="http://schemas.microsoft.com/office/drawing/2014/main" id="{AFCD0E9E-613E-4898-A731-21B677E07B7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22384" y="5294389"/>
            <a:ext cx="476867" cy="476867"/>
          </a:xfrm>
          <a:prstGeom prst="rect">
            <a:avLst/>
          </a:prstGeom>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BD5D7739-DD11-A77D-5D62-E5EBB54A26D8}"/>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D4BA-472F-761F-2807-1172680CF6B7}"/>
              </a:ext>
            </a:extLst>
          </p:cNvPr>
          <p:cNvSpPr/>
          <p:nvPr/>
        </p:nvSpPr>
        <p:spPr>
          <a:xfrm>
            <a:off x="1435510" y="2182761"/>
            <a:ext cx="9193161" cy="4257368"/>
          </a:xfrm>
          <a:prstGeom prst="rect">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FC469-4DC8-49E5-8787-C30B35C66C13}"/>
              </a:ext>
            </a:extLst>
          </p:cNvPr>
          <p:cNvSpPr>
            <a:spLocks noGrp="1"/>
          </p:cNvSpPr>
          <p:nvPr>
            <p:ph type="title"/>
          </p:nvPr>
        </p:nvSpPr>
        <p:spPr>
          <a:xfrm>
            <a:off x="618836" y="886691"/>
            <a:ext cx="10963564" cy="1848677"/>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Budget Hearing </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Ad Example</a:t>
            </a:r>
            <a:r>
              <a:rPr lang="en-US" sz="4000" dirty="0">
                <a:solidFill>
                  <a:srgbClr val="171717"/>
                </a:solidFill>
                <a:ea typeface="Open Sans Semibold" panose="020B0706030804020204" pitchFamily="34" charset="0"/>
              </a:rPr>
              <a:t>	</a:t>
            </a:r>
          </a:p>
        </p:txBody>
      </p:sp>
      <p:sp>
        <p:nvSpPr>
          <p:cNvPr id="3" name="Content Placeholder 2">
            <a:extLst>
              <a:ext uri="{FF2B5EF4-FFF2-40B4-BE49-F238E27FC236}">
                <a16:creationId xmlns:a16="http://schemas.microsoft.com/office/drawing/2014/main" id="{51A9D2C2-D045-4DC5-A66A-A347354DFFB1}"/>
              </a:ext>
            </a:extLst>
          </p:cNvPr>
          <p:cNvSpPr>
            <a:spLocks noGrp="1"/>
          </p:cNvSpPr>
          <p:nvPr>
            <p:ph idx="1"/>
          </p:nvPr>
        </p:nvSpPr>
        <p:spPr>
          <a:xfrm>
            <a:off x="1759974" y="2447030"/>
            <a:ext cx="8672052" cy="3385126"/>
          </a:xfrm>
          <a:solidFill>
            <a:srgbClr val="FFFFFF"/>
          </a:solidFill>
          <a:ln w="19050">
            <a:solidFill>
              <a:schemeClr val="tx1"/>
            </a:solidFill>
          </a:ln>
          <a:effectLst>
            <a:outerShdw blurRad="50800" dist="38100" dir="8100000" algn="tr" rotWithShape="0">
              <a:prstClr val="black">
                <a:alpha val="40000"/>
              </a:prstClr>
            </a:outerShdw>
          </a:effectLst>
        </p:spPr>
        <p:txBody>
          <a:bodyPr rtlCol="0">
            <a:noAutofit/>
          </a:bodyPr>
          <a:lstStyle/>
          <a:p>
            <a:pPr marL="0" indent="0" algn="ctr">
              <a:buNone/>
              <a:defRPr/>
            </a:pP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BUDGET HEARING</a:t>
            </a:r>
          </a:p>
          <a:p>
            <a:pPr marL="0" indent="0" algn="ctr">
              <a:buNone/>
              <a:defRPr/>
            </a:pPr>
            <a:b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(name of school district) will soon consider a budget for (fiscal year). A public hearing to make a DECISION on the budget AND TAXES will be held on</a:t>
            </a:r>
            <a:endParaRPr lang="en-US" sz="700" u="sng"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lgn="ctr">
              <a:buNone/>
              <a:defRPr/>
            </a:pPr>
            <a:r>
              <a:rPr lang="en-US" sz="2400" u="sng"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(date and time)</a:t>
            </a:r>
          </a:p>
          <a:p>
            <a:pPr marL="0" indent="0" algn="ctr">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at </a:t>
            </a:r>
          </a:p>
          <a:p>
            <a:pPr marL="0" indent="0" algn="ctr">
              <a:buNone/>
              <a:defRPr/>
            </a:pPr>
            <a:r>
              <a:rPr lang="en-US" sz="2400" u="sng"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(meeting place) </a:t>
            </a:r>
          </a:p>
        </p:txBody>
      </p:sp>
      <p:pic>
        <p:nvPicPr>
          <p:cNvPr id="4" name="Picture 3">
            <a:extLst>
              <a:ext uri="{FF2B5EF4-FFF2-40B4-BE49-F238E27FC236}">
                <a16:creationId xmlns:a16="http://schemas.microsoft.com/office/drawing/2014/main" id="{CE0DE243-E34D-D782-4A33-7CE2514F8BD7}"/>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2BC4-2B4C-4903-9370-FD7BD715D9A1}"/>
              </a:ext>
            </a:extLst>
          </p:cNvPr>
          <p:cNvSpPr>
            <a:spLocks noGrp="1"/>
          </p:cNvSpPr>
          <p:nvPr>
            <p:ph type="title"/>
          </p:nvPr>
        </p:nvSpPr>
        <p:spPr>
          <a:xfrm>
            <a:off x="609600" y="923636"/>
            <a:ext cx="5659514" cy="1878672"/>
          </a:xfrm>
        </p:spPr>
        <p:txBody>
          <a:bodyPr rtlCol="0">
            <a:normAutofit fontScale="90000"/>
          </a:bodyPr>
          <a:lstStyle/>
          <a:p>
            <a:pP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31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a:t>
            </a:r>
            <a:r>
              <a:rPr lang="en-US" sz="31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Ad</a:t>
            </a:r>
            <a:r>
              <a:rPr lang="en-US" sz="2700" dirty="0">
                <a:solidFill>
                  <a:srgbClr val="002060"/>
                </a:solidFill>
                <a:ea typeface="Open Sans Semibold" panose="020B0706030804020204" pitchFamily="34" charset="0"/>
              </a:rPr>
              <a:t>	</a:t>
            </a:r>
          </a:p>
        </p:txBody>
      </p:sp>
      <p:sp>
        <p:nvSpPr>
          <p:cNvPr id="57347" name="Content Placeholder 2">
            <a:extLst>
              <a:ext uri="{FF2B5EF4-FFF2-40B4-BE49-F238E27FC236}">
                <a16:creationId xmlns:a16="http://schemas.microsoft.com/office/drawing/2014/main" id="{791C720A-17FA-4F89-A082-FC036D4A91D2}"/>
              </a:ext>
            </a:extLst>
          </p:cNvPr>
          <p:cNvSpPr>
            <a:spLocks noGrp="1"/>
          </p:cNvSpPr>
          <p:nvPr>
            <p:ph idx="1"/>
          </p:nvPr>
        </p:nvSpPr>
        <p:spPr>
          <a:xfrm>
            <a:off x="609600" y="2802309"/>
            <a:ext cx="5486400" cy="1878672"/>
          </a:xfrm>
        </p:spPr>
        <p:txBody>
          <a:bodyPr/>
          <a:lstStyle/>
          <a:p>
            <a:pPr marL="0" indent="0">
              <a:lnSpc>
                <a:spcPct val="108000"/>
              </a:lnSpc>
              <a:buNone/>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uses the </a:t>
            </a:r>
            <a:r>
              <a:rPr lang="en-US" alt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Proposed Tax Increase</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ad if the school district proposes a millage rate </a:t>
            </a:r>
            <a:r>
              <a:rPr lang="en-US" alt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greater than </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current year’s rolled back rate.</a:t>
            </a:r>
          </a:p>
        </p:txBody>
      </p:sp>
      <p:pic>
        <p:nvPicPr>
          <p:cNvPr id="3" name="Picture 2">
            <a:extLst>
              <a:ext uri="{FF2B5EF4-FFF2-40B4-BE49-F238E27FC236}">
                <a16:creationId xmlns:a16="http://schemas.microsoft.com/office/drawing/2014/main" id="{88964943-8AC7-5262-7813-723D74490F84}"/>
              </a:ext>
            </a:extLst>
          </p:cNvPr>
          <p:cNvPicPr>
            <a:picLocks noChangeAspect="1"/>
          </p:cNvPicPr>
          <p:nvPr/>
        </p:nvPicPr>
        <p:blipFill>
          <a:blip r:embed="rId2"/>
          <a:stretch>
            <a:fillRect/>
          </a:stretch>
        </p:blipFill>
        <p:spPr>
          <a:xfrm>
            <a:off x="11102131" y="5354966"/>
            <a:ext cx="847417" cy="1237595"/>
          </a:xfrm>
          <a:prstGeom prst="rect">
            <a:avLst/>
          </a:prstGeom>
        </p:spPr>
      </p:pic>
      <p:pic>
        <p:nvPicPr>
          <p:cNvPr id="10" name="Picture 9">
            <a:extLst>
              <a:ext uri="{FF2B5EF4-FFF2-40B4-BE49-F238E27FC236}">
                <a16:creationId xmlns:a16="http://schemas.microsoft.com/office/drawing/2014/main" id="{2CAE6F73-1C14-20C0-8D36-548E97AAD66D}"/>
              </a:ext>
            </a:extLst>
          </p:cNvPr>
          <p:cNvPicPr>
            <a:picLocks noChangeAspect="1"/>
          </p:cNvPicPr>
          <p:nvPr/>
        </p:nvPicPr>
        <p:blipFill>
          <a:blip r:embed="rId3"/>
          <a:stretch>
            <a:fillRect/>
          </a:stretch>
        </p:blipFill>
        <p:spPr>
          <a:xfrm>
            <a:off x="6511824" y="666561"/>
            <a:ext cx="3894827" cy="3591612"/>
          </a:xfrm>
          <a:prstGeom prst="rect">
            <a:avLst/>
          </a:prstGeom>
        </p:spPr>
      </p:pic>
      <p:pic>
        <p:nvPicPr>
          <p:cNvPr id="12" name="Picture 11">
            <a:extLst>
              <a:ext uri="{FF2B5EF4-FFF2-40B4-BE49-F238E27FC236}">
                <a16:creationId xmlns:a16="http://schemas.microsoft.com/office/drawing/2014/main" id="{5D7524C7-5929-4A72-BA75-B82E7084CD31}"/>
              </a:ext>
            </a:extLst>
          </p:cNvPr>
          <p:cNvPicPr>
            <a:picLocks noChangeAspect="1"/>
          </p:cNvPicPr>
          <p:nvPr/>
        </p:nvPicPr>
        <p:blipFill>
          <a:blip r:embed="rId4"/>
          <a:stretch>
            <a:fillRect/>
          </a:stretch>
        </p:blipFill>
        <p:spPr>
          <a:xfrm>
            <a:off x="6502397" y="4242303"/>
            <a:ext cx="3912320" cy="235025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C7BD7-A908-4DFB-A707-4C3305B3C6FF}"/>
              </a:ext>
            </a:extLst>
          </p:cNvPr>
          <p:cNvSpPr>
            <a:spLocks noGrp="1"/>
          </p:cNvSpPr>
          <p:nvPr>
            <p:ph idx="1"/>
          </p:nvPr>
        </p:nvSpPr>
        <p:spPr>
          <a:xfrm>
            <a:off x="609599" y="1828800"/>
            <a:ext cx="10972799" cy="3740856"/>
          </a:xfrm>
        </p:spPr>
        <p:txBody>
          <a:bodyPr rtlCol="0">
            <a:noAutofit/>
          </a:bodyPr>
          <a:lstStyle/>
          <a:p>
            <a:pPr marL="0" indent="0">
              <a:lnSpc>
                <a:spcPct val="108000"/>
              </a:lnSpc>
              <a:spcBef>
                <a:spcPts val="0"/>
              </a:spcBef>
              <a:spcAft>
                <a:spcPts val="600"/>
              </a:spcAft>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Proposed Tax Increase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 must:</a:t>
            </a:r>
          </a:p>
          <a:p>
            <a:pPr marL="914400" lvl="1" indent="0">
              <a:lnSpc>
                <a:spcPct val="108000"/>
              </a:lnSpc>
              <a:spcBef>
                <a:spcPts val="0"/>
              </a:spcBef>
              <a:buNone/>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Be published within </a:t>
            </a:r>
            <a:r>
              <a:rPr lang="en-US"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29 days</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of certification of taxable value</a:t>
            </a:r>
          </a:p>
          <a:p>
            <a:pPr marL="914400" lvl="2" indent="0">
              <a:lnSpc>
                <a:spcPct val="108000"/>
              </a:lnSpc>
              <a:spcBef>
                <a:spcPts val="0"/>
              </a:spcBef>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Use 100% of tax levies</a:t>
            </a:r>
          </a:p>
          <a:p>
            <a:pPr marL="914400" lvl="1" indent="0">
              <a:lnSpc>
                <a:spcPct val="108000"/>
              </a:lnSpc>
              <a:spcBef>
                <a:spcPts val="0"/>
              </a:spcBef>
              <a:buNone/>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Be a </a:t>
            </a:r>
            <a:r>
              <a:rPr lang="en-US"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quarter page </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of the newspaper</a:t>
            </a:r>
          </a:p>
          <a:p>
            <a:pPr marL="914400" lvl="1" indent="0">
              <a:lnSpc>
                <a:spcPct val="108000"/>
              </a:lnSpc>
              <a:spcBef>
                <a:spcPts val="0"/>
              </a:spcBef>
              <a:buNone/>
              <a:defRPr/>
            </a:pP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Have an adjacent </a:t>
            </a: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Budget Summary</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ad and a </a:t>
            </a:r>
            <a:r>
              <a:rPr lang="en-US"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Capital Outlay</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ad </a:t>
            </a:r>
            <a:b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applicable)</a:t>
            </a:r>
          </a:p>
          <a:p>
            <a:pPr marL="914400" lvl="1" indent="0">
              <a:lnSpc>
                <a:spcPct val="108000"/>
              </a:lnSpc>
              <a:spcBef>
                <a:spcPts val="0"/>
              </a:spcBef>
              <a:buNone/>
              <a:defRPr/>
            </a:pPr>
            <a:r>
              <a:rPr lang="en-US"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a:t>
            </a:r>
            <a:r>
              <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deviate from the specified language </a:t>
            </a:r>
          </a:p>
          <a:p>
            <a:pPr marL="0" indent="0" algn="ctr">
              <a:buNone/>
              <a:defRPr/>
            </a:pPr>
            <a:r>
              <a:rPr lang="en-US" sz="20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taxing authority must hold the hearing two to five days after the ads are published.</a:t>
            </a:r>
          </a:p>
        </p:txBody>
      </p:sp>
      <p:sp>
        <p:nvSpPr>
          <p:cNvPr id="5" name="Title 1">
            <a:extLst>
              <a:ext uri="{FF2B5EF4-FFF2-40B4-BE49-F238E27FC236}">
                <a16:creationId xmlns:a16="http://schemas.microsoft.com/office/drawing/2014/main" id="{8DE1F2D3-610B-4B68-AC95-CADFD23AAABA}"/>
              </a:ext>
            </a:extLst>
          </p:cNvPr>
          <p:cNvSpPr txBox="1">
            <a:spLocks/>
          </p:cNvSpPr>
          <p:nvPr/>
        </p:nvSpPr>
        <p:spPr bwMode="auto">
          <a:xfrm>
            <a:off x="609600" y="942109"/>
            <a:ext cx="10972800" cy="7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p>
        </p:txBody>
      </p:sp>
      <p:pic>
        <p:nvPicPr>
          <p:cNvPr id="6" name="Picture 5" descr="A picture containing icon&#10;&#10;Description automatically generated">
            <a:extLst>
              <a:ext uri="{FF2B5EF4-FFF2-40B4-BE49-F238E27FC236}">
                <a16:creationId xmlns:a16="http://schemas.microsoft.com/office/drawing/2014/main" id="{745E62C3-F17A-460E-BF48-87623DA6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68" y="4365932"/>
            <a:ext cx="269241" cy="287151"/>
          </a:xfrm>
          <a:prstGeom prst="rect">
            <a:avLst/>
          </a:prstGeom>
        </p:spPr>
      </p:pic>
      <p:pic>
        <p:nvPicPr>
          <p:cNvPr id="7" name="Picture 6" descr="Icon&#10;&#10;Description automatically generated">
            <a:extLst>
              <a:ext uri="{FF2B5EF4-FFF2-40B4-BE49-F238E27FC236}">
                <a16:creationId xmlns:a16="http://schemas.microsoft.com/office/drawing/2014/main" id="{6C6DFD83-9555-45B0-8D77-2FD1316B8E7F}"/>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19976" y="2446569"/>
            <a:ext cx="309689" cy="228600"/>
          </a:xfrm>
          <a:prstGeom prst="rect">
            <a:avLst/>
          </a:prstGeom>
        </p:spPr>
      </p:pic>
      <p:pic>
        <p:nvPicPr>
          <p:cNvPr id="8" name="Picture 7" descr="Icon&#10;&#10;Description automatically generated">
            <a:extLst>
              <a:ext uri="{FF2B5EF4-FFF2-40B4-BE49-F238E27FC236}">
                <a16:creationId xmlns:a16="http://schemas.microsoft.com/office/drawing/2014/main" id="{477C686C-1282-4C5B-944A-EE62B36D3C54}"/>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99751" y="2842386"/>
            <a:ext cx="309689" cy="228600"/>
          </a:xfrm>
          <a:prstGeom prst="rect">
            <a:avLst/>
          </a:prstGeom>
        </p:spPr>
      </p:pic>
      <p:pic>
        <p:nvPicPr>
          <p:cNvPr id="9" name="Picture 8" descr="Icon&#10;&#10;Description automatically generated">
            <a:extLst>
              <a:ext uri="{FF2B5EF4-FFF2-40B4-BE49-F238E27FC236}">
                <a16:creationId xmlns:a16="http://schemas.microsoft.com/office/drawing/2014/main" id="{B5015683-47CE-4E63-BFF0-9C9D5080A8FA}"/>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73797" y="3262417"/>
            <a:ext cx="333584" cy="228600"/>
          </a:xfrm>
          <a:prstGeom prst="rect">
            <a:avLst/>
          </a:prstGeom>
        </p:spPr>
      </p:pic>
      <p:pic>
        <p:nvPicPr>
          <p:cNvPr id="10" name="Picture 9" descr="Icon&#10;&#10;Description automatically generated">
            <a:extLst>
              <a:ext uri="{FF2B5EF4-FFF2-40B4-BE49-F238E27FC236}">
                <a16:creationId xmlns:a16="http://schemas.microsoft.com/office/drawing/2014/main" id="{DBACDF94-DCCE-4145-8FC2-D3DFF3EB1BEF}"/>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99751" y="3627920"/>
            <a:ext cx="309689" cy="228600"/>
          </a:xfrm>
          <a:prstGeom prst="rect">
            <a:avLst/>
          </a:prstGeom>
        </p:spPr>
      </p:pic>
      <p:pic>
        <p:nvPicPr>
          <p:cNvPr id="2" name="Picture 1">
            <a:extLst>
              <a:ext uri="{FF2B5EF4-FFF2-40B4-BE49-F238E27FC236}">
                <a16:creationId xmlns:a16="http://schemas.microsoft.com/office/drawing/2014/main" id="{DD4D9172-BA88-9E12-343B-B3BAB2EAC2DF}"/>
              </a:ext>
            </a:extLst>
          </p:cNvPr>
          <p:cNvPicPr>
            <a:picLocks noChangeAspect="1"/>
          </p:cNvPicPr>
          <p:nvPr/>
        </p:nvPicPr>
        <p:blipFill>
          <a:blip r:embed="rId4"/>
          <a:stretch>
            <a:fillRect/>
          </a:stretch>
        </p:blipFill>
        <p:spPr>
          <a:xfrm>
            <a:off x="11102131" y="5354966"/>
            <a:ext cx="847417" cy="1237595"/>
          </a:xfrm>
          <a:prstGeom prst="rect">
            <a:avLst/>
          </a:prstGeom>
        </p:spPr>
      </p:pic>
      <p:sp>
        <p:nvSpPr>
          <p:cNvPr id="4" name="Rectangle 3">
            <a:extLst>
              <a:ext uri="{FF2B5EF4-FFF2-40B4-BE49-F238E27FC236}">
                <a16:creationId xmlns:a16="http://schemas.microsoft.com/office/drawing/2014/main" id="{A52471EC-C436-22EE-0C99-B1E5B599A5F4}"/>
              </a:ext>
            </a:extLst>
          </p:cNvPr>
          <p:cNvSpPr/>
          <p:nvPr/>
        </p:nvSpPr>
        <p:spPr>
          <a:xfrm>
            <a:off x="2722960" y="5921239"/>
            <a:ext cx="179865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AD PUBLISHED</a:t>
            </a:r>
          </a:p>
        </p:txBody>
      </p:sp>
      <p:sp>
        <p:nvSpPr>
          <p:cNvPr id="21" name="Rectangle 20">
            <a:extLst>
              <a:ext uri="{FF2B5EF4-FFF2-40B4-BE49-F238E27FC236}">
                <a16:creationId xmlns:a16="http://schemas.microsoft.com/office/drawing/2014/main" id="{A0CFE617-5FFA-27A7-0F93-75FCEBCB1E4F}"/>
              </a:ext>
            </a:extLst>
          </p:cNvPr>
          <p:cNvSpPr/>
          <p:nvPr/>
        </p:nvSpPr>
        <p:spPr>
          <a:xfrm>
            <a:off x="4568238" y="5921239"/>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1</a:t>
            </a:r>
          </a:p>
        </p:txBody>
      </p:sp>
      <p:sp>
        <p:nvSpPr>
          <p:cNvPr id="22" name="Rectangle 21">
            <a:extLst>
              <a:ext uri="{FF2B5EF4-FFF2-40B4-BE49-F238E27FC236}">
                <a16:creationId xmlns:a16="http://schemas.microsoft.com/office/drawing/2014/main" id="{15274742-8EEC-A752-424F-3C7078869983}"/>
              </a:ext>
            </a:extLst>
          </p:cNvPr>
          <p:cNvSpPr/>
          <p:nvPr/>
        </p:nvSpPr>
        <p:spPr>
          <a:xfrm>
            <a:off x="5463354" y="5921239"/>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2</a:t>
            </a:r>
          </a:p>
        </p:txBody>
      </p:sp>
      <p:sp>
        <p:nvSpPr>
          <p:cNvPr id="23" name="Rectangle 22">
            <a:extLst>
              <a:ext uri="{FF2B5EF4-FFF2-40B4-BE49-F238E27FC236}">
                <a16:creationId xmlns:a16="http://schemas.microsoft.com/office/drawing/2014/main" id="{A2FB50F0-ADE1-6F17-0E39-B11F2977F4AF}"/>
              </a:ext>
            </a:extLst>
          </p:cNvPr>
          <p:cNvSpPr/>
          <p:nvPr/>
        </p:nvSpPr>
        <p:spPr>
          <a:xfrm>
            <a:off x="6358470" y="5915891"/>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3</a:t>
            </a:r>
          </a:p>
        </p:txBody>
      </p:sp>
      <p:sp>
        <p:nvSpPr>
          <p:cNvPr id="24" name="Rectangle 23">
            <a:extLst>
              <a:ext uri="{FF2B5EF4-FFF2-40B4-BE49-F238E27FC236}">
                <a16:creationId xmlns:a16="http://schemas.microsoft.com/office/drawing/2014/main" id="{FB89BF73-A2A0-CB56-02E1-893B3F89AA7D}"/>
              </a:ext>
            </a:extLst>
          </p:cNvPr>
          <p:cNvSpPr/>
          <p:nvPr/>
        </p:nvSpPr>
        <p:spPr>
          <a:xfrm>
            <a:off x="7253586" y="5911656"/>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4</a:t>
            </a:r>
          </a:p>
        </p:txBody>
      </p:sp>
      <p:sp>
        <p:nvSpPr>
          <p:cNvPr id="25" name="Rectangle 24">
            <a:extLst>
              <a:ext uri="{FF2B5EF4-FFF2-40B4-BE49-F238E27FC236}">
                <a16:creationId xmlns:a16="http://schemas.microsoft.com/office/drawing/2014/main" id="{DEC39F89-35A1-D1B0-8A92-DD92883B9A29}"/>
              </a:ext>
            </a:extLst>
          </p:cNvPr>
          <p:cNvSpPr/>
          <p:nvPr/>
        </p:nvSpPr>
        <p:spPr>
          <a:xfrm>
            <a:off x="8148701" y="5911656"/>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5</a:t>
            </a:r>
          </a:p>
        </p:txBody>
      </p:sp>
      <p:sp>
        <p:nvSpPr>
          <p:cNvPr id="26" name="Left Brace 25">
            <a:extLst>
              <a:ext uri="{FF2B5EF4-FFF2-40B4-BE49-F238E27FC236}">
                <a16:creationId xmlns:a16="http://schemas.microsoft.com/office/drawing/2014/main" id="{C8DB714A-8B2D-7B3D-53E4-937174F356DA}"/>
              </a:ext>
            </a:extLst>
          </p:cNvPr>
          <p:cNvSpPr/>
          <p:nvPr/>
        </p:nvSpPr>
        <p:spPr>
          <a:xfrm rot="5400000">
            <a:off x="7111761" y="3976508"/>
            <a:ext cx="228600" cy="3525416"/>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71717"/>
              </a:solidFill>
            </a:endParaRPr>
          </a:p>
        </p:txBody>
      </p:sp>
      <p:sp>
        <p:nvSpPr>
          <p:cNvPr id="27" name="Title 1">
            <a:extLst>
              <a:ext uri="{FF2B5EF4-FFF2-40B4-BE49-F238E27FC236}">
                <a16:creationId xmlns:a16="http://schemas.microsoft.com/office/drawing/2014/main" id="{06212534-9E0B-FB27-3FE6-924F99C8AB65}"/>
              </a:ext>
            </a:extLst>
          </p:cNvPr>
          <p:cNvSpPr txBox="1">
            <a:spLocks/>
          </p:cNvSpPr>
          <p:nvPr/>
        </p:nvSpPr>
        <p:spPr bwMode="auto">
          <a:xfrm>
            <a:off x="6138781" y="5266242"/>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solidFill>
                  <a:srgbClr val="171717"/>
                </a:solidFill>
                <a:latin typeface="Segoe UI" panose="020B0502040204020203" pitchFamily="34" charset="0"/>
                <a:cs typeface="Segoe UI" panose="020B0502040204020203" pitchFamily="34" charset="0"/>
              </a:rPr>
              <a:t>public hearing</a:t>
            </a:r>
          </a:p>
        </p:txBody>
      </p:sp>
      <p:pic>
        <p:nvPicPr>
          <p:cNvPr id="28" name="Picture 27" descr="Icon&#10;&#10;Description automatically generated">
            <a:extLst>
              <a:ext uri="{FF2B5EF4-FFF2-40B4-BE49-F238E27FC236}">
                <a16:creationId xmlns:a16="http://schemas.microsoft.com/office/drawing/2014/main" id="{4DF4C675-D9BE-4ECB-2EDA-32682BBBF130}"/>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93178" y="5482351"/>
            <a:ext cx="476867" cy="476867"/>
          </a:xfrm>
          <a:prstGeom prst="rect">
            <a:avLst/>
          </a:prstGeom>
          <a:effectLst>
            <a:outerShdw blurRad="50800" dist="38100" dir="8100000" algn="tr"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9A8F-4511-405B-8A48-5052237D86ED}"/>
              </a:ext>
            </a:extLst>
          </p:cNvPr>
          <p:cNvSpPr>
            <a:spLocks noGrp="1"/>
          </p:cNvSpPr>
          <p:nvPr>
            <p:ph type="title"/>
          </p:nvPr>
        </p:nvSpPr>
        <p:spPr>
          <a:xfrm>
            <a:off x="609600" y="905164"/>
            <a:ext cx="10963564" cy="1283854"/>
          </a:xfrm>
        </p:spPr>
        <p:txBody>
          <a:bodyPr rtlCol="0">
            <a:no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Ad Example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9395" name="Picture 4" descr="slide 19">
            <a:extLst>
              <a:ext uri="{FF2B5EF4-FFF2-40B4-BE49-F238E27FC236}">
                <a16:creationId xmlns:a16="http://schemas.microsoft.com/office/drawing/2014/main" id="{AB16CF27-1FAE-4B27-A16D-3655F6735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68" t="11607" r="11868" b="41072"/>
          <a:stretch>
            <a:fillRect/>
          </a:stretch>
        </p:blipFill>
        <p:spPr bwMode="auto">
          <a:xfrm>
            <a:off x="3278909" y="2345669"/>
            <a:ext cx="5257800" cy="373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Object 4">
            <a:hlinkClick r:id="" action="ppaction://ole?verb=0"/>
            <a:extLst>
              <a:ext uri="{FF2B5EF4-FFF2-40B4-BE49-F238E27FC236}">
                <a16:creationId xmlns:a16="http://schemas.microsoft.com/office/drawing/2014/main" id="{684024F3-E70D-4377-A63C-701E751C8410}"/>
              </a:ext>
            </a:extLst>
          </p:cNvPr>
          <p:cNvGraphicFramePr>
            <a:graphicFrameLocks noChangeAspect="1"/>
          </p:cNvGraphicFramePr>
          <p:nvPr>
            <p:extLst>
              <p:ext uri="{D42A27DB-BD31-4B8C-83A1-F6EECF244321}">
                <p14:modId xmlns:p14="http://schemas.microsoft.com/office/powerpoint/2010/main" val="3154303337"/>
              </p:ext>
            </p:extLst>
          </p:nvPr>
        </p:nvGraphicFramePr>
        <p:xfrm>
          <a:off x="2843114" y="1893449"/>
          <a:ext cx="6505772" cy="4636654"/>
        </p:xfrm>
        <a:graphic>
          <a:graphicData uri="http://schemas.openxmlformats.org/presentationml/2006/ole">
            <mc:AlternateContent xmlns:mc="http://schemas.openxmlformats.org/markup-compatibility/2006">
              <mc:Choice xmlns:v="urn:schemas-microsoft-com:vml" Requires="v">
                <p:oleObj name="Acrobat Document" r:id="rId4" imgW="6000636" imgH="4276375" progId="Acrobat.Document.11">
                  <p:embed/>
                </p:oleObj>
              </mc:Choice>
              <mc:Fallback>
                <p:oleObj name="Acrobat Document" r:id="rId4" imgW="6000636" imgH="4276375" progId="Acrobat.Document.11">
                  <p:embed/>
                  <p:pic>
                    <p:nvPicPr>
                      <p:cNvPr id="5" name="Object 4">
                        <a:hlinkClick r:id="" action="ppaction://ole?verb=0"/>
                        <a:extLst>
                          <a:ext uri="{FF2B5EF4-FFF2-40B4-BE49-F238E27FC236}">
                            <a16:creationId xmlns:a16="http://schemas.microsoft.com/office/drawing/2014/main" id="{684024F3-E70D-4377-A63C-701E751C8410}"/>
                          </a:ext>
                        </a:extLst>
                      </p:cNvPr>
                      <p:cNvPicPr/>
                      <p:nvPr/>
                    </p:nvPicPr>
                    <p:blipFill>
                      <a:blip r:embed="rId5"/>
                      <a:stretch>
                        <a:fillRect/>
                      </a:stretch>
                    </p:blipFill>
                    <p:spPr>
                      <a:xfrm>
                        <a:off x="2843114" y="1893449"/>
                        <a:ext cx="6505772" cy="4636654"/>
                      </a:xfrm>
                      <a:prstGeom prst="rect">
                        <a:avLst/>
                      </a:prstGeom>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173814-B2E5-4830-AE85-15551FD3B99F}"/>
              </a:ext>
            </a:extLst>
          </p:cNvPr>
          <p:cNvSpPr txBox="1"/>
          <p:nvPr/>
        </p:nvSpPr>
        <p:spPr>
          <a:xfrm>
            <a:off x="609600" y="881242"/>
            <a:ext cx="10972800" cy="978729"/>
          </a:xfrm>
          <a:prstGeom prst="rect">
            <a:avLst/>
          </a:prstGeom>
          <a:noFill/>
        </p:spPr>
        <p:txBody>
          <a:bodyPr wrap="square">
            <a:spAutoFit/>
          </a:bodyPr>
          <a:lstStyle/>
          <a:p>
            <a:pPr algn="ctr">
              <a:lnSpc>
                <a:spcPct val="900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Proposed Tax Increase</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Ad</a:t>
            </a:r>
            <a:endParaRPr lang="en-US" sz="3600" dirty="0">
              <a:solidFill>
                <a:srgbClr val="002060"/>
              </a:solidFill>
              <a:latin typeface="Segoe UI" panose="020B0502040204020203" pitchFamily="34" charset="0"/>
              <a:cs typeface="Segoe UI" panose="020B0502040204020203" pitchFamily="34" charset="0"/>
            </a:endParaRPr>
          </a:p>
        </p:txBody>
      </p:sp>
      <p:pic>
        <p:nvPicPr>
          <p:cNvPr id="61443" name="Content Placeholder 12" descr="Table&#10;&#10;Description automatically generated">
            <a:extLst>
              <a:ext uri="{FF2B5EF4-FFF2-40B4-BE49-F238E27FC236}">
                <a16:creationId xmlns:a16="http://schemas.microsoft.com/office/drawing/2014/main" id="{F594E676-8B08-4377-A515-26B2617C7D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660" r="3448" b="29144"/>
          <a:stretch>
            <a:fillRect/>
          </a:stretch>
        </p:blipFill>
        <p:spPr>
          <a:xfrm>
            <a:off x="4617720" y="2895600"/>
            <a:ext cx="4221480" cy="3671888"/>
          </a:xfrm>
          <a:ln>
            <a:solidFill>
              <a:schemeClr val="tx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D6D74DD1-F624-4CF2-A720-B1B88CA5A49D}"/>
              </a:ext>
            </a:extLst>
          </p:cNvPr>
          <p:cNvSpPr txBox="1"/>
          <p:nvPr/>
        </p:nvSpPr>
        <p:spPr>
          <a:xfrm>
            <a:off x="893160" y="3257086"/>
            <a:ext cx="3521364" cy="830997"/>
          </a:xfrm>
          <a:prstGeom prst="rect">
            <a:avLst/>
          </a:prstGeom>
          <a:noFill/>
        </p:spPr>
        <p:txBody>
          <a:bodyPr wrap="square" rtlCol="0">
            <a:spAutoFit/>
          </a:bodyPr>
          <a:lstStyle/>
          <a:p>
            <a:r>
              <a:rPr lang="en-US" sz="2400" dirty="0">
                <a:latin typeface="Segoe UI" panose="020B0502040204020203" pitchFamily="34" charset="0"/>
                <a:ea typeface="Open Sans Semibold" panose="020B0706030804020204" pitchFamily="34" charset="0"/>
                <a:cs typeface="Segoe UI" panose="020B0502040204020203" pitchFamily="34" charset="0"/>
              </a:rPr>
              <a:t>Example if Line A is less than Line C</a:t>
            </a:r>
            <a:endParaRPr lang="en-US" dirty="0"/>
          </a:p>
        </p:txBody>
      </p:sp>
      <p:sp>
        <p:nvSpPr>
          <p:cNvPr id="4" name="Arrow: Right 3">
            <a:extLst>
              <a:ext uri="{FF2B5EF4-FFF2-40B4-BE49-F238E27FC236}">
                <a16:creationId xmlns:a16="http://schemas.microsoft.com/office/drawing/2014/main" id="{A9F14CF2-EC7D-4F1F-AC29-CB91F880320C}"/>
              </a:ext>
            </a:extLst>
          </p:cNvPr>
          <p:cNvSpPr/>
          <p:nvPr/>
        </p:nvSpPr>
        <p:spPr>
          <a:xfrm>
            <a:off x="3342648" y="3672585"/>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a:hlinkClick r:id="" action="ppaction://ole?verb=0"/>
            <a:extLst>
              <a:ext uri="{FF2B5EF4-FFF2-40B4-BE49-F238E27FC236}">
                <a16:creationId xmlns:a16="http://schemas.microsoft.com/office/drawing/2014/main" id="{16A9712F-4217-45D4-B53D-C1B8B8E65F9B}"/>
              </a:ext>
            </a:extLst>
          </p:cNvPr>
          <p:cNvGraphicFramePr>
            <a:graphicFrameLocks noChangeAspect="1"/>
          </p:cNvGraphicFramePr>
          <p:nvPr>
            <p:extLst>
              <p:ext uri="{D42A27DB-BD31-4B8C-83A1-F6EECF244321}">
                <p14:modId xmlns:p14="http://schemas.microsoft.com/office/powerpoint/2010/main" val="39550730"/>
              </p:ext>
            </p:extLst>
          </p:nvPr>
        </p:nvGraphicFramePr>
        <p:xfrm>
          <a:off x="4419599" y="2127899"/>
          <a:ext cx="5480185" cy="4439589"/>
        </p:xfrm>
        <a:graphic>
          <a:graphicData uri="http://schemas.openxmlformats.org/presentationml/2006/ole">
            <mc:AlternateContent xmlns:mc="http://schemas.openxmlformats.org/markup-compatibility/2006">
              <mc:Choice xmlns:v="urn:schemas-microsoft-com:vml" Requires="v">
                <p:oleObj name="Acrobat Document" r:id="rId4" imgW="4762308" imgH="3266953" progId="Acrobat.Document.11">
                  <p:embed/>
                </p:oleObj>
              </mc:Choice>
              <mc:Fallback>
                <p:oleObj name="Acrobat Document" r:id="rId4" imgW="4762308" imgH="3266953" progId="Acrobat.Document.11">
                  <p:embed/>
                  <p:pic>
                    <p:nvPicPr>
                      <p:cNvPr id="8" name="Object 7">
                        <a:hlinkClick r:id="" action="ppaction://ole?verb=0"/>
                        <a:extLst>
                          <a:ext uri="{FF2B5EF4-FFF2-40B4-BE49-F238E27FC236}">
                            <a16:creationId xmlns:a16="http://schemas.microsoft.com/office/drawing/2014/main" id="{16A9712F-4217-45D4-B53D-C1B8B8E65F9B}"/>
                          </a:ext>
                        </a:extLst>
                      </p:cNvPr>
                      <p:cNvPicPr/>
                      <p:nvPr/>
                    </p:nvPicPr>
                    <p:blipFill>
                      <a:blip r:embed="rId5"/>
                      <a:stretch>
                        <a:fillRect/>
                      </a:stretch>
                    </p:blipFill>
                    <p:spPr>
                      <a:xfrm>
                        <a:off x="4419599" y="2127899"/>
                        <a:ext cx="5480185" cy="4439589"/>
                      </a:xfrm>
                      <a:prstGeom prst="rect">
                        <a:avLst/>
                      </a:prstGeom>
                      <a:ln w="19050">
                        <a:solidFill>
                          <a:schemeClr val="tx1"/>
                        </a:solidFill>
                      </a:ln>
                    </p:spPr>
                  </p:pic>
                </p:oleObj>
              </mc:Fallback>
            </mc:AlternateContent>
          </a:graphicData>
        </a:graphic>
      </p:graphicFrame>
      <p:pic>
        <p:nvPicPr>
          <p:cNvPr id="2" name="Picture 1">
            <a:extLst>
              <a:ext uri="{FF2B5EF4-FFF2-40B4-BE49-F238E27FC236}">
                <a16:creationId xmlns:a16="http://schemas.microsoft.com/office/drawing/2014/main" id="{82523B9E-930C-C82F-02F2-A4517DCBEF0D}"/>
              </a:ext>
            </a:extLst>
          </p:cNvPr>
          <p:cNvPicPr>
            <a:picLocks noChangeAspect="1"/>
          </p:cNvPicPr>
          <p:nvPr/>
        </p:nvPicPr>
        <p:blipFill>
          <a:blip r:embed="rId6"/>
          <a:stretch>
            <a:fillRect/>
          </a:stretch>
        </p:blipFill>
        <p:spPr>
          <a:xfrm>
            <a:off x="11102131" y="5354966"/>
            <a:ext cx="847417" cy="12375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908088-878F-4B11-A2C0-7F0512B2D831}"/>
              </a:ext>
            </a:extLst>
          </p:cNvPr>
          <p:cNvSpPr>
            <a:spLocks noGrp="1"/>
          </p:cNvSpPr>
          <p:nvPr>
            <p:ph type="ctrTitle"/>
          </p:nvPr>
        </p:nvSpPr>
        <p:spPr>
          <a:xfrm>
            <a:off x="180109" y="1904999"/>
            <a:ext cx="11831782" cy="1524001"/>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Timetable</a:t>
            </a:r>
          </a:p>
        </p:txBody>
      </p:sp>
      <p:pic>
        <p:nvPicPr>
          <p:cNvPr id="2" name="Picture 1">
            <a:extLst>
              <a:ext uri="{FF2B5EF4-FFF2-40B4-BE49-F238E27FC236}">
                <a16:creationId xmlns:a16="http://schemas.microsoft.com/office/drawing/2014/main" id="{C01C08D4-0B05-FC46-8E7F-E59507ABB247}"/>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CF94-7FA2-44E0-AB38-8709CC85181A}"/>
              </a:ext>
            </a:extLst>
          </p:cNvPr>
          <p:cNvSpPr>
            <a:spLocks noGrp="1"/>
          </p:cNvSpPr>
          <p:nvPr>
            <p:ph type="title"/>
          </p:nvPr>
        </p:nvSpPr>
        <p:spPr>
          <a:xfrm>
            <a:off x="600363" y="875072"/>
            <a:ext cx="11000509" cy="1237673"/>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Tax for School Capital Outlay </a:t>
            </a:r>
            <a:endParaRPr lang="en-US" sz="36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3491" name="Content Placeholder 2">
            <a:extLst>
              <a:ext uri="{FF2B5EF4-FFF2-40B4-BE49-F238E27FC236}">
                <a16:creationId xmlns:a16="http://schemas.microsoft.com/office/drawing/2014/main" id="{5ED182BB-7542-4F6D-8D6B-E6A70F4D734C}"/>
              </a:ext>
            </a:extLst>
          </p:cNvPr>
          <p:cNvSpPr>
            <a:spLocks noGrp="1"/>
          </p:cNvSpPr>
          <p:nvPr>
            <p:ph idx="1"/>
          </p:nvPr>
        </p:nvSpPr>
        <p:spPr>
          <a:xfrm>
            <a:off x="600363" y="2225667"/>
            <a:ext cx="11000509" cy="2004290"/>
          </a:xfrm>
        </p:spPr>
        <p:txBody>
          <a:bodyPr/>
          <a:lstStyle/>
          <a:p>
            <a:pPr marL="0" indent="0">
              <a:lnSpc>
                <a:spcPct val="108000"/>
              </a:lnSpc>
              <a:buNone/>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a school district intends to levy capital outlay taxes, then the school district must advertise its intent in an advertisement headed “Notice of Tax for School Capital Outlay.”</a:t>
            </a:r>
          </a:p>
        </p:txBody>
      </p:sp>
      <p:pic>
        <p:nvPicPr>
          <p:cNvPr id="3" name="Picture 2">
            <a:extLst>
              <a:ext uri="{FF2B5EF4-FFF2-40B4-BE49-F238E27FC236}">
                <a16:creationId xmlns:a16="http://schemas.microsoft.com/office/drawing/2014/main" id="{190FB91F-8AF3-0A98-5769-DF3E775D91F9}"/>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0C0EB13-D2F1-4814-9FC4-443893171211}"/>
              </a:ext>
            </a:extLst>
          </p:cNvPr>
          <p:cNvSpPr>
            <a:spLocks noGrp="1"/>
          </p:cNvSpPr>
          <p:nvPr>
            <p:ph type="title"/>
          </p:nvPr>
        </p:nvSpPr>
        <p:spPr>
          <a:xfrm>
            <a:off x="618836" y="874476"/>
            <a:ext cx="10963564" cy="1292692"/>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endPar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44035" name="Content Placeholder 2">
            <a:extLst>
              <a:ext uri="{FF2B5EF4-FFF2-40B4-BE49-F238E27FC236}">
                <a16:creationId xmlns:a16="http://schemas.microsoft.com/office/drawing/2014/main" id="{05E697A0-58D9-4578-B3CE-ECCF4335DB09}"/>
              </a:ext>
            </a:extLst>
          </p:cNvPr>
          <p:cNvSpPr>
            <a:spLocks noGrp="1"/>
          </p:cNvSpPr>
          <p:nvPr>
            <p:ph idx="1"/>
          </p:nvPr>
        </p:nvSpPr>
        <p:spPr>
          <a:xfrm>
            <a:off x="618835" y="1828801"/>
            <a:ext cx="10963563" cy="3526165"/>
          </a:xfrm>
        </p:spPr>
        <p:txBody>
          <a:bodyPr/>
          <a:lstStyle/>
          <a:p>
            <a:pPr marL="0" indent="0">
              <a:buNone/>
              <a:defRPr/>
            </a:pPr>
            <a:r>
              <a:rPr lang="en-US" altLang="en-US" sz="2400" dirty="0">
                <a:latin typeface="Segoe UI" panose="020B0502040204020203" pitchFamily="34" charset="0"/>
                <a:ea typeface="Open Sans Semibold"/>
                <a:cs typeface="Arial" panose="020B0604020202020204" pitchFamily="34" charset="0"/>
              </a:rPr>
              <a:t>The </a:t>
            </a:r>
            <a:r>
              <a:rPr lang="en-US" altLang="en-US" sz="2400" i="1" dirty="0">
                <a:latin typeface="Segoe UI" panose="020B0502040204020203" pitchFamily="34" charset="0"/>
                <a:ea typeface="Open Sans Semibold"/>
                <a:cs typeface="Arial" panose="020B0604020202020204" pitchFamily="34" charset="0"/>
              </a:rPr>
              <a:t>Notice of Tax for School Capital Outlay </a:t>
            </a:r>
            <a:r>
              <a:rPr lang="en-US" altLang="en-US" sz="2400" dirty="0">
                <a:latin typeface="Segoe UI" panose="020B0502040204020203" pitchFamily="34" charset="0"/>
                <a:ea typeface="Open Sans Semibold"/>
                <a:cs typeface="Arial" panose="020B0604020202020204" pitchFamily="34" charset="0"/>
              </a:rPr>
              <a:t>must:</a:t>
            </a:r>
          </a:p>
          <a:p>
            <a:pPr marL="914400" indent="0">
              <a:lnSpc>
                <a:spcPct val="108000"/>
              </a:lnSpc>
              <a:buNone/>
              <a:defRPr/>
            </a:pPr>
            <a:r>
              <a:rPr lang="en-US" altLang="en-US" sz="2400" dirty="0">
                <a:latin typeface="Segoe UI" panose="020B0502040204020203" pitchFamily="34" charset="0"/>
                <a:ea typeface="Open Sans Semibold"/>
                <a:cs typeface="Arial" panose="020B0604020202020204" pitchFamily="34" charset="0"/>
              </a:rPr>
              <a:t>Be a </a:t>
            </a:r>
            <a:r>
              <a:rPr lang="en-US" altLang="en-US" sz="2400" b="1" dirty="0">
                <a:latin typeface="Segoe UI" panose="020B0502040204020203" pitchFamily="34" charset="0"/>
                <a:ea typeface="Open Sans Semibold"/>
                <a:cs typeface="Arial" panose="020B0604020202020204" pitchFamily="34" charset="0"/>
              </a:rPr>
              <a:t>quarter page </a:t>
            </a:r>
            <a:r>
              <a:rPr lang="en-US" altLang="en-US" sz="2400" dirty="0">
                <a:latin typeface="Segoe UI" panose="020B0502040204020203" pitchFamily="34" charset="0"/>
                <a:ea typeface="Open Sans Semibold"/>
                <a:cs typeface="Arial" panose="020B0604020202020204" pitchFamily="34" charset="0"/>
              </a:rPr>
              <a:t>of the newspaper </a:t>
            </a:r>
          </a:p>
          <a:p>
            <a:pPr marL="914400" indent="0">
              <a:lnSpc>
                <a:spcPct val="108000"/>
              </a:lnSpc>
              <a:buNone/>
              <a:defRPr/>
            </a:pPr>
            <a:r>
              <a:rPr lang="en-US" altLang="en-US" sz="2400" dirty="0">
                <a:latin typeface="Segoe UI" panose="020B0502040204020203" pitchFamily="34" charset="0"/>
                <a:ea typeface="Open Sans Semibold"/>
                <a:cs typeface="Arial" panose="020B0604020202020204" pitchFamily="34" charset="0"/>
              </a:rPr>
              <a:t>Be adjacent to the </a:t>
            </a:r>
            <a:r>
              <a:rPr lang="en-US" altLang="en-US" sz="2400" i="1" dirty="0">
                <a:latin typeface="Segoe UI" panose="020B0502040204020203" pitchFamily="34" charset="0"/>
                <a:ea typeface="Open Sans Semibold"/>
                <a:cs typeface="Arial" panose="020B0604020202020204" pitchFamily="34" charset="0"/>
              </a:rPr>
              <a:t>Notice of Proposed Tax Increase </a:t>
            </a:r>
            <a:r>
              <a:rPr lang="en-US" altLang="en-US" sz="2400" dirty="0">
                <a:latin typeface="Segoe UI" panose="020B0502040204020203" pitchFamily="34" charset="0"/>
                <a:ea typeface="Open Sans Semibold"/>
                <a:cs typeface="Arial" panose="020B0604020202020204" pitchFamily="34" charset="0"/>
              </a:rPr>
              <a:t>or </a:t>
            </a:r>
            <a:r>
              <a:rPr lang="en-US" altLang="en-US" sz="2400" i="1" dirty="0">
                <a:latin typeface="Segoe UI" panose="020B0502040204020203" pitchFamily="34" charset="0"/>
                <a:ea typeface="Open Sans Semibold"/>
                <a:cs typeface="Arial" panose="020B0604020202020204" pitchFamily="34" charset="0"/>
              </a:rPr>
              <a:t>Budget Hearing </a:t>
            </a:r>
            <a:r>
              <a:rPr lang="en-US" altLang="en-US" sz="2400" dirty="0">
                <a:latin typeface="Segoe UI" panose="020B0502040204020203" pitchFamily="34" charset="0"/>
                <a:ea typeface="Open Sans Semibold"/>
                <a:cs typeface="Arial" panose="020B0604020202020204" pitchFamily="34" charset="0"/>
              </a:rPr>
              <a:t>and </a:t>
            </a:r>
            <a:r>
              <a:rPr lang="en-US" altLang="en-US" sz="2400" i="1" dirty="0">
                <a:latin typeface="Segoe UI" panose="020B0502040204020203" pitchFamily="34" charset="0"/>
                <a:ea typeface="Open Sans Semibold"/>
                <a:cs typeface="Arial" panose="020B0604020202020204" pitchFamily="34" charset="0"/>
              </a:rPr>
              <a:t>Budget Summary</a:t>
            </a:r>
            <a:endParaRPr lang="en-US" altLang="en-US" sz="2400" dirty="0">
              <a:latin typeface="Segoe UI" panose="020B0502040204020203" pitchFamily="34" charset="0"/>
              <a:ea typeface="Open Sans Semibold"/>
              <a:cs typeface="Arial" panose="020B0604020202020204" pitchFamily="34" charset="0"/>
            </a:endParaRPr>
          </a:p>
          <a:p>
            <a:pPr marL="914400" indent="0">
              <a:lnSpc>
                <a:spcPct val="108000"/>
              </a:lnSpc>
              <a:buNone/>
              <a:defRPr/>
            </a:pPr>
            <a:r>
              <a:rPr lang="en-US" altLang="en-US" sz="2400" dirty="0">
                <a:latin typeface="Segoe UI" panose="020B0502040204020203" pitchFamily="34" charset="0"/>
                <a:ea typeface="Open Sans Semibold"/>
                <a:cs typeface="Arial" panose="020B0604020202020204" pitchFamily="34" charset="0"/>
              </a:rPr>
              <a:t>Specify the projects and number of school buses the additional taxes will fund</a:t>
            </a:r>
          </a:p>
          <a:p>
            <a:pPr marL="914400" indent="0">
              <a:lnSpc>
                <a:spcPct val="108000"/>
              </a:lnSpc>
              <a:buNone/>
              <a:defRPr/>
            </a:pPr>
            <a:r>
              <a:rPr lang="en-US" altLang="en-US" sz="2400" dirty="0">
                <a:latin typeface="Segoe UI" panose="020B0502040204020203" pitchFamily="34" charset="0"/>
                <a:ea typeface="Open Sans Semibold"/>
                <a:cs typeface="Arial" panose="020B0604020202020204" pitchFamily="34" charset="0"/>
              </a:rPr>
              <a:t>Not deviate from the specified language</a:t>
            </a:r>
          </a:p>
          <a:p>
            <a:pPr marL="0" indent="0">
              <a:buNone/>
              <a:defRPr/>
            </a:pPr>
            <a:endParaRPr lang="en-US" altLang="en-US" sz="2400" dirty="0">
              <a:solidFill>
                <a:srgbClr val="171717"/>
              </a:solidFill>
              <a:latin typeface="Segoe UI" panose="020B0502040204020203" pitchFamily="34" charset="0"/>
              <a:ea typeface="Open Sans Semibold"/>
              <a:cs typeface="Arial" panose="020B0604020202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2076C22D-C68E-4F5A-A51E-CF5445C18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782" y="4733907"/>
            <a:ext cx="269241" cy="287151"/>
          </a:xfrm>
          <a:prstGeom prst="rect">
            <a:avLst/>
          </a:prstGeom>
        </p:spPr>
      </p:pic>
      <p:pic>
        <p:nvPicPr>
          <p:cNvPr id="6" name="Picture 5" descr="Icon&#10;&#10;Description automatically generated">
            <a:extLst>
              <a:ext uri="{FF2B5EF4-FFF2-40B4-BE49-F238E27FC236}">
                <a16:creationId xmlns:a16="http://schemas.microsoft.com/office/drawing/2014/main" id="{1EA716D2-32C2-4C10-873E-AF5838C28B9E}"/>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90784" y="2410156"/>
            <a:ext cx="309689" cy="228600"/>
          </a:xfrm>
          <a:prstGeom prst="rect">
            <a:avLst/>
          </a:prstGeom>
        </p:spPr>
      </p:pic>
      <p:pic>
        <p:nvPicPr>
          <p:cNvPr id="7" name="Picture 6" descr="Icon&#10;&#10;Description automatically generated">
            <a:extLst>
              <a:ext uri="{FF2B5EF4-FFF2-40B4-BE49-F238E27FC236}">
                <a16:creationId xmlns:a16="http://schemas.microsoft.com/office/drawing/2014/main" id="{7B7A4F34-C56A-4703-8220-53E8787BA67E}"/>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90783" y="2937029"/>
            <a:ext cx="309689" cy="228600"/>
          </a:xfrm>
          <a:prstGeom prst="rect">
            <a:avLst/>
          </a:prstGeom>
        </p:spPr>
      </p:pic>
      <p:pic>
        <p:nvPicPr>
          <p:cNvPr id="8" name="Picture 7" descr="Icon&#10;&#10;Description automatically generated">
            <a:extLst>
              <a:ext uri="{FF2B5EF4-FFF2-40B4-BE49-F238E27FC236}">
                <a16:creationId xmlns:a16="http://schemas.microsoft.com/office/drawing/2014/main" id="{048D1A54-32E5-4760-B5C5-BCF78154556A}"/>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90782" y="3850216"/>
            <a:ext cx="309689" cy="228600"/>
          </a:xfrm>
          <a:prstGeom prst="rect">
            <a:avLst/>
          </a:prstGeom>
        </p:spPr>
      </p:pic>
      <p:pic>
        <p:nvPicPr>
          <p:cNvPr id="2" name="Picture 1">
            <a:extLst>
              <a:ext uri="{FF2B5EF4-FFF2-40B4-BE49-F238E27FC236}">
                <a16:creationId xmlns:a16="http://schemas.microsoft.com/office/drawing/2014/main" id="{7F93E2AE-4E93-8F0C-ACE5-6FD54836955E}"/>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D423-FE65-42C7-AC19-E04FC259E7BE}"/>
              </a:ext>
            </a:extLst>
          </p:cNvPr>
          <p:cNvSpPr>
            <a:spLocks noGrp="1"/>
          </p:cNvSpPr>
          <p:nvPr>
            <p:ph type="title"/>
          </p:nvPr>
        </p:nvSpPr>
        <p:spPr>
          <a:xfrm>
            <a:off x="618836" y="914400"/>
            <a:ext cx="10972800" cy="1237595"/>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School Capital Outlay</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Categories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B9F5570F-F9B8-486A-B636-3AA81667D1AF}"/>
              </a:ext>
            </a:extLst>
          </p:cNvPr>
          <p:cNvSpPr>
            <a:spLocks noGrp="1"/>
          </p:cNvSpPr>
          <p:nvPr>
            <p:ph idx="1"/>
          </p:nvPr>
        </p:nvSpPr>
        <p:spPr>
          <a:xfrm>
            <a:off x="618836" y="2285851"/>
            <a:ext cx="10963563" cy="3417455"/>
          </a:xfrm>
        </p:spPr>
        <p:txBody>
          <a:bodyPr rtlCol="0">
            <a:normAutofit/>
          </a:bodyPr>
          <a:lstStyle/>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New Construction and Remodeling </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Maintenance, Renovation, and Repair</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Motor Vehicle Purchases (specify number of buses) </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New and Replacement Equipment, Computer and Device Hardware and Operating System Software Necessary for Gaining Access to or Enhancing the Use of Electronic and Digital Instructional Content and Resources, and Enterprise Resource Software</a:t>
            </a:r>
          </a:p>
        </p:txBody>
      </p:sp>
      <p:grpSp>
        <p:nvGrpSpPr>
          <p:cNvPr id="6" name="Group 5">
            <a:extLst>
              <a:ext uri="{FF2B5EF4-FFF2-40B4-BE49-F238E27FC236}">
                <a16:creationId xmlns:a16="http://schemas.microsoft.com/office/drawing/2014/main" id="{1C59F9CB-E222-4100-A979-263A4B996B39}"/>
              </a:ext>
            </a:extLst>
          </p:cNvPr>
          <p:cNvGrpSpPr/>
          <p:nvPr/>
        </p:nvGrpSpPr>
        <p:grpSpPr>
          <a:xfrm>
            <a:off x="7498308" y="5528101"/>
            <a:ext cx="3226172" cy="830997"/>
            <a:chOff x="6050507" y="5375701"/>
            <a:chExt cx="3226172" cy="830997"/>
          </a:xfrm>
        </p:grpSpPr>
        <p:sp>
          <p:nvSpPr>
            <p:cNvPr id="4" name="TextBox 3">
              <a:extLst>
                <a:ext uri="{FF2B5EF4-FFF2-40B4-BE49-F238E27FC236}">
                  <a16:creationId xmlns:a16="http://schemas.microsoft.com/office/drawing/2014/main" id="{EA182653-1EE1-423E-8A8B-85E37293C31B}"/>
                </a:ext>
              </a:extLst>
            </p:cNvPr>
            <p:cNvSpPr txBox="1"/>
            <p:nvPr/>
          </p:nvSpPr>
          <p:spPr>
            <a:xfrm>
              <a:off x="6050507" y="5375701"/>
              <a:ext cx="3226172" cy="830997"/>
            </a:xfrm>
            <a:prstGeom prst="rect">
              <a:avLst/>
            </a:prstGeom>
            <a:noFill/>
          </p:spPr>
          <p:txBody>
            <a:bodyPr wrap="square" rtlCol="0">
              <a:spAutoFit/>
            </a:bodyPr>
            <a:lstStyle/>
            <a:p>
              <a:r>
                <a:rPr lang="en-US" sz="2400" dirty="0">
                  <a:solidFill>
                    <a:srgbClr val="171717"/>
                  </a:solidFill>
                  <a:latin typeface="Segoe UI" panose="020B0502040204020203" pitchFamily="34" charset="0"/>
                  <a:cs typeface="Arial" panose="020B0604020202020204" pitchFamily="34" charset="0"/>
                </a:rPr>
                <a:t>Categories continue on next slide.</a:t>
              </a:r>
            </a:p>
          </p:txBody>
        </p:sp>
        <p:sp>
          <p:nvSpPr>
            <p:cNvPr id="5" name="Arrow: Right 4">
              <a:extLst>
                <a:ext uri="{FF2B5EF4-FFF2-40B4-BE49-F238E27FC236}">
                  <a16:creationId xmlns:a16="http://schemas.microsoft.com/office/drawing/2014/main" id="{2DA7113E-4519-45A0-938A-0248FDBEA906}"/>
                </a:ext>
              </a:extLst>
            </p:cNvPr>
            <p:cNvSpPr/>
            <p:nvPr/>
          </p:nvSpPr>
          <p:spPr>
            <a:xfrm>
              <a:off x="8012638" y="5821363"/>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pic>
        <p:nvPicPr>
          <p:cNvPr id="7" name="Picture 6">
            <a:extLst>
              <a:ext uri="{FF2B5EF4-FFF2-40B4-BE49-F238E27FC236}">
                <a16:creationId xmlns:a16="http://schemas.microsoft.com/office/drawing/2014/main" id="{0785E746-8424-AB88-379C-90F5E32735AA}"/>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9D31-8142-4B54-B8D0-58B93A92FF14}"/>
              </a:ext>
            </a:extLst>
          </p:cNvPr>
          <p:cNvSpPr>
            <a:spLocks noGrp="1"/>
          </p:cNvSpPr>
          <p:nvPr>
            <p:ph idx="1"/>
          </p:nvPr>
        </p:nvSpPr>
        <p:spPr>
          <a:xfrm>
            <a:off x="618836" y="2285253"/>
            <a:ext cx="10972800" cy="3020291"/>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Payments for educational facilities and sites due under a lease purchase agreement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Payments for renting and leasing educational facilities and sites</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Payments of loans approved pursuant to ss. 1011.14 and 1011.15, F.S.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costs of compliance with state and federal environmental statutes, rules, and regulations</a:t>
            </a:r>
            <a:endParaRPr lang="en-US" sz="22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F452D2-489D-D98A-2F52-355CABB8B5B9}"/>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11" name="Title 1">
            <a:extLst>
              <a:ext uri="{FF2B5EF4-FFF2-40B4-BE49-F238E27FC236}">
                <a16:creationId xmlns:a16="http://schemas.microsoft.com/office/drawing/2014/main" id="{FFFF481B-A2FB-A17B-1DEF-A478EB143470}"/>
              </a:ext>
            </a:extLst>
          </p:cNvPr>
          <p:cNvSpPr txBox="1">
            <a:spLocks/>
          </p:cNvSpPr>
          <p:nvPr/>
        </p:nvSpPr>
        <p:spPr>
          <a:xfrm>
            <a:off x="618836" y="914400"/>
            <a:ext cx="10972800" cy="1237595"/>
          </a:xfr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600"/>
              </a:lnSpc>
              <a:defRPr/>
            </a:pPr>
            <a:r>
              <a:rPr lang="en-US" sz="3600" b="1">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a:solidFill>
                  <a:srgbClr val="002060"/>
                </a:solidFill>
                <a:latin typeface="Segoe UI" panose="020B0502040204020203" pitchFamily="34" charset="0"/>
                <a:ea typeface="Open Sans Semibold" panose="020B0706030804020204" pitchFamily="34" charset="0"/>
                <a:cs typeface="Segoe UI" panose="020B0502040204020203" pitchFamily="34" charset="0"/>
              </a:rPr>
              <a:t>School Capital Outlay</a:t>
            </a:r>
            <a:r>
              <a:rPr lang="en-US" sz="2800">
                <a:solidFill>
                  <a:srgbClr val="002060"/>
                </a:solidFill>
                <a:latin typeface="Segoe UI" panose="020B0502040204020203" pitchFamily="34" charset="0"/>
                <a:ea typeface="Open Sans Semibold" panose="020B0706030804020204" pitchFamily="34" charset="0"/>
                <a:cs typeface="Segoe UI" panose="020B0502040204020203" pitchFamily="34" charset="0"/>
              </a:rPr>
              <a:t> Categories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7412B356-E50E-F6AA-4B70-6E0E3B70DABD}"/>
              </a:ext>
            </a:extLst>
          </p:cNvPr>
          <p:cNvGrpSpPr/>
          <p:nvPr/>
        </p:nvGrpSpPr>
        <p:grpSpPr>
          <a:xfrm>
            <a:off x="7498308" y="5528101"/>
            <a:ext cx="3226172" cy="830997"/>
            <a:chOff x="6050507" y="5375701"/>
            <a:chExt cx="3226172" cy="830997"/>
          </a:xfrm>
        </p:grpSpPr>
        <p:sp>
          <p:nvSpPr>
            <p:cNvPr id="5" name="TextBox 4">
              <a:extLst>
                <a:ext uri="{FF2B5EF4-FFF2-40B4-BE49-F238E27FC236}">
                  <a16:creationId xmlns:a16="http://schemas.microsoft.com/office/drawing/2014/main" id="{1403D26F-012D-F304-C6F4-E704EFE5F61A}"/>
                </a:ext>
              </a:extLst>
            </p:cNvPr>
            <p:cNvSpPr txBox="1"/>
            <p:nvPr/>
          </p:nvSpPr>
          <p:spPr>
            <a:xfrm>
              <a:off x="6050507" y="5375701"/>
              <a:ext cx="3226172" cy="830997"/>
            </a:xfrm>
            <a:prstGeom prst="rect">
              <a:avLst/>
            </a:prstGeom>
            <a:noFill/>
          </p:spPr>
          <p:txBody>
            <a:bodyPr wrap="square" rtlCol="0">
              <a:spAutoFit/>
            </a:bodyPr>
            <a:lstStyle/>
            <a:p>
              <a:r>
                <a:rPr lang="en-US" sz="2400" dirty="0">
                  <a:solidFill>
                    <a:srgbClr val="171717"/>
                  </a:solidFill>
                  <a:latin typeface="Segoe UI" panose="020B0502040204020203" pitchFamily="34" charset="0"/>
                  <a:cs typeface="Arial" panose="020B0604020202020204" pitchFamily="34" charset="0"/>
                </a:rPr>
                <a:t>Categories continue on next slide.</a:t>
              </a:r>
            </a:p>
          </p:txBody>
        </p:sp>
        <p:sp>
          <p:nvSpPr>
            <p:cNvPr id="9" name="Arrow: Right 8">
              <a:extLst>
                <a:ext uri="{FF2B5EF4-FFF2-40B4-BE49-F238E27FC236}">
                  <a16:creationId xmlns:a16="http://schemas.microsoft.com/office/drawing/2014/main" id="{9ADF86AF-CA3C-C51C-4557-910A01B40DF0}"/>
                </a:ext>
              </a:extLst>
            </p:cNvPr>
            <p:cNvSpPr/>
            <p:nvPr/>
          </p:nvSpPr>
          <p:spPr>
            <a:xfrm>
              <a:off x="8012638" y="5821363"/>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9D31-8142-4B54-B8D0-58B93A92FF14}"/>
              </a:ext>
            </a:extLst>
          </p:cNvPr>
          <p:cNvSpPr>
            <a:spLocks noGrp="1"/>
          </p:cNvSpPr>
          <p:nvPr>
            <p:ph idx="1"/>
          </p:nvPr>
        </p:nvSpPr>
        <p:spPr>
          <a:xfrm>
            <a:off x="618835" y="2285849"/>
            <a:ext cx="10972799" cy="3796146"/>
          </a:xfrm>
        </p:spPr>
        <p:txBody>
          <a:bodyPr rtlCol="0">
            <a:normAutofit/>
          </a:bodyPr>
          <a:lstStyle/>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premiums for property and casualty insurance necessary to insure the educational and ancillary plants of the school district</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costs of leasing relocatable educational facilities</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Payments to private entities to offset the cost of school buses pursuant to </a:t>
            </a:r>
            <a:b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 1011(2)(</a:t>
            </a:r>
            <a:r>
              <a:rPr lang="en-US" sz="2400" dirty="0" err="1">
                <a:solidFill>
                  <a:srgbClr val="171717"/>
                </a:solidFill>
                <a:latin typeface="Segoe UI" panose="020B0502040204020203" pitchFamily="34" charset="0"/>
                <a:ea typeface="Open Sans Semibold" panose="020B0706030804020204" pitchFamily="34" charset="0"/>
                <a:cs typeface="Arial" panose="020B0604020202020204" pitchFamily="34" charset="0"/>
              </a:rPr>
              <a:t>i</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F.S. (specify number of buses)</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cost of opening day collection for library media center</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salaries and benefits</a:t>
            </a:r>
          </a:p>
          <a:p>
            <a:pPr marL="0" indent="0">
              <a:spcBef>
                <a:spcPts val="600"/>
              </a:spcBef>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C111756-2D56-2994-0800-59A779C666E1}"/>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8" name="Title 1">
            <a:extLst>
              <a:ext uri="{FF2B5EF4-FFF2-40B4-BE49-F238E27FC236}">
                <a16:creationId xmlns:a16="http://schemas.microsoft.com/office/drawing/2014/main" id="{C562244A-BA20-927E-53E0-B64FFA70AEBF}"/>
              </a:ext>
            </a:extLst>
          </p:cNvPr>
          <p:cNvSpPr>
            <a:spLocks noGrp="1"/>
          </p:cNvSpPr>
          <p:nvPr>
            <p:ph type="title"/>
          </p:nvPr>
        </p:nvSpPr>
        <p:spPr>
          <a:xfrm>
            <a:off x="618836" y="904568"/>
            <a:ext cx="10972800" cy="1237595"/>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School Capital Outlay</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Categories</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862A59D-A81D-BAFA-E807-72BD23A7F0C4}"/>
              </a:ext>
            </a:extLst>
          </p:cNvPr>
          <p:cNvGrpSpPr/>
          <p:nvPr/>
        </p:nvGrpSpPr>
        <p:grpSpPr>
          <a:xfrm>
            <a:off x="7498308" y="5528101"/>
            <a:ext cx="3226172" cy="830997"/>
            <a:chOff x="6050507" y="5375701"/>
            <a:chExt cx="3226172" cy="830997"/>
          </a:xfrm>
        </p:grpSpPr>
        <p:sp>
          <p:nvSpPr>
            <p:cNvPr id="5" name="TextBox 4">
              <a:extLst>
                <a:ext uri="{FF2B5EF4-FFF2-40B4-BE49-F238E27FC236}">
                  <a16:creationId xmlns:a16="http://schemas.microsoft.com/office/drawing/2014/main" id="{44524E3E-8B48-FB28-206E-72F9BFBDD5E9}"/>
                </a:ext>
              </a:extLst>
            </p:cNvPr>
            <p:cNvSpPr txBox="1"/>
            <p:nvPr/>
          </p:nvSpPr>
          <p:spPr>
            <a:xfrm>
              <a:off x="6050507" y="5375701"/>
              <a:ext cx="3226172" cy="830997"/>
            </a:xfrm>
            <a:prstGeom prst="rect">
              <a:avLst/>
            </a:prstGeom>
            <a:noFill/>
          </p:spPr>
          <p:txBody>
            <a:bodyPr wrap="square" rtlCol="0">
              <a:spAutoFit/>
            </a:bodyPr>
            <a:lstStyle/>
            <a:p>
              <a:r>
                <a:rPr lang="en-US" sz="2400" dirty="0">
                  <a:solidFill>
                    <a:srgbClr val="171717"/>
                  </a:solidFill>
                  <a:latin typeface="Segoe UI" panose="020B0502040204020203" pitchFamily="34" charset="0"/>
                  <a:cs typeface="Arial" panose="020B0604020202020204" pitchFamily="34" charset="0"/>
                </a:rPr>
                <a:t>Categories continue on next slide.</a:t>
              </a:r>
            </a:p>
          </p:txBody>
        </p:sp>
        <p:sp>
          <p:nvSpPr>
            <p:cNvPr id="6" name="Arrow: Right 5">
              <a:extLst>
                <a:ext uri="{FF2B5EF4-FFF2-40B4-BE49-F238E27FC236}">
                  <a16:creationId xmlns:a16="http://schemas.microsoft.com/office/drawing/2014/main" id="{E07A0B73-11DD-8DAC-5761-7842EF1BE745}"/>
                </a:ext>
              </a:extLst>
            </p:cNvPr>
            <p:cNvSpPr/>
            <p:nvPr/>
          </p:nvSpPr>
          <p:spPr>
            <a:xfrm>
              <a:off x="8012638" y="5821363"/>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spTree>
    <p:extLst>
      <p:ext uri="{BB962C8B-B14F-4D97-AF65-F5344CB8AC3E}">
        <p14:creationId xmlns:p14="http://schemas.microsoft.com/office/powerpoint/2010/main" val="52460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9D31-8142-4B54-B8D0-58B93A92FF14}"/>
              </a:ext>
            </a:extLst>
          </p:cNvPr>
          <p:cNvSpPr>
            <a:spLocks noGrp="1"/>
          </p:cNvSpPr>
          <p:nvPr>
            <p:ph idx="1"/>
          </p:nvPr>
        </p:nvSpPr>
        <p:spPr>
          <a:xfrm>
            <a:off x="618836" y="2288235"/>
            <a:ext cx="11330712" cy="3424307"/>
          </a:xfrm>
        </p:spPr>
        <p:txBody>
          <a:bodyPr rtlCol="0">
            <a:normAutofit/>
          </a:bodyPr>
          <a:lstStyle/>
          <a:p>
            <a:pPr marL="461963" indent="-461963">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Purchase of real property</a:t>
            </a:r>
          </a:p>
          <a:p>
            <a:pPr marL="461963" indent="-461963">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Construction of school facilities</a:t>
            </a:r>
          </a:p>
          <a:p>
            <a:pPr marL="461963" indent="-461963">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Purchase or lease of permanent or relocatable school facilities</a:t>
            </a:r>
          </a:p>
          <a:p>
            <a:pPr marL="461963" indent="-461963">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Purchase of vehicles to transport students</a:t>
            </a:r>
          </a:p>
          <a:p>
            <a:pPr marL="461963" indent="-461963">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or lease of driver’s education vehicles, maintenance vehicles, security vehicles, or vehicles used in storing or distributing materials and equipment</a:t>
            </a:r>
          </a:p>
          <a:p>
            <a:pPr marL="0" indent="0">
              <a:spcBef>
                <a:spcPts val="600"/>
              </a:spcBef>
              <a:buNone/>
              <a:defRPr/>
            </a:pPr>
            <a:endParaRPr lang="en-US" sz="22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spcBef>
                <a:spcPts val="600"/>
              </a:spcBef>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0389C35B-3105-4763-BC20-B6C8BECC2430}"/>
              </a:ext>
            </a:extLst>
          </p:cNvPr>
          <p:cNvSpPr>
            <a:spLocks noGrp="1"/>
          </p:cNvSpPr>
          <p:nvPr>
            <p:ph type="title"/>
          </p:nvPr>
        </p:nvSpPr>
        <p:spPr>
          <a:xfrm>
            <a:off x="618836" y="905164"/>
            <a:ext cx="10972800" cy="1117600"/>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Charter School Capital Outlay Projects</a:t>
            </a:r>
            <a:r>
              <a:rPr lang="en-US" sz="4000" dirty="0">
                <a:solidFill>
                  <a:srgbClr val="171717"/>
                </a:solidFill>
                <a:latin typeface="Segoe UI" panose="020B0502040204020203" pitchFamily="34" charset="0"/>
                <a:ea typeface="Open Sans Semibold" panose="020B0706030804020204"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90A59134-54CC-EAA2-01A4-2763886E6728}"/>
              </a:ext>
            </a:extLst>
          </p:cNvPr>
          <p:cNvPicPr>
            <a:picLocks noChangeAspect="1"/>
          </p:cNvPicPr>
          <p:nvPr/>
        </p:nvPicPr>
        <p:blipFill>
          <a:blip r:embed="rId3"/>
          <a:stretch>
            <a:fillRect/>
          </a:stretch>
        </p:blipFill>
        <p:spPr>
          <a:xfrm>
            <a:off x="11102131" y="5354966"/>
            <a:ext cx="847417" cy="1237595"/>
          </a:xfrm>
          <a:prstGeom prst="rect">
            <a:avLst/>
          </a:prstGeom>
        </p:spPr>
      </p:pic>
      <p:grpSp>
        <p:nvGrpSpPr>
          <p:cNvPr id="8" name="Group 7">
            <a:extLst>
              <a:ext uri="{FF2B5EF4-FFF2-40B4-BE49-F238E27FC236}">
                <a16:creationId xmlns:a16="http://schemas.microsoft.com/office/drawing/2014/main" id="{EEF33898-8B16-E8E3-0C3E-A97AEC1494F4}"/>
              </a:ext>
            </a:extLst>
          </p:cNvPr>
          <p:cNvGrpSpPr/>
          <p:nvPr/>
        </p:nvGrpSpPr>
        <p:grpSpPr>
          <a:xfrm>
            <a:off x="7498308" y="5528101"/>
            <a:ext cx="3226172" cy="830997"/>
            <a:chOff x="6050507" y="5375701"/>
            <a:chExt cx="3226172" cy="830997"/>
          </a:xfrm>
        </p:grpSpPr>
        <p:sp>
          <p:nvSpPr>
            <p:cNvPr id="9" name="TextBox 8">
              <a:extLst>
                <a:ext uri="{FF2B5EF4-FFF2-40B4-BE49-F238E27FC236}">
                  <a16:creationId xmlns:a16="http://schemas.microsoft.com/office/drawing/2014/main" id="{F7F6FADC-3ABF-0AF8-57A1-F00E28C3ABAB}"/>
                </a:ext>
              </a:extLst>
            </p:cNvPr>
            <p:cNvSpPr txBox="1"/>
            <p:nvPr/>
          </p:nvSpPr>
          <p:spPr>
            <a:xfrm>
              <a:off x="6050507" y="5375701"/>
              <a:ext cx="3226172" cy="830997"/>
            </a:xfrm>
            <a:prstGeom prst="rect">
              <a:avLst/>
            </a:prstGeom>
            <a:noFill/>
          </p:spPr>
          <p:txBody>
            <a:bodyPr wrap="square" rtlCol="0">
              <a:spAutoFit/>
            </a:bodyPr>
            <a:lstStyle/>
            <a:p>
              <a:r>
                <a:rPr lang="en-US" sz="2400" dirty="0">
                  <a:solidFill>
                    <a:srgbClr val="171717"/>
                  </a:solidFill>
                  <a:latin typeface="Segoe UI" panose="020B0502040204020203" pitchFamily="34" charset="0"/>
                  <a:cs typeface="Arial" panose="020B0604020202020204" pitchFamily="34" charset="0"/>
                </a:rPr>
                <a:t>Categories continue on next slide.</a:t>
              </a:r>
            </a:p>
          </p:txBody>
        </p:sp>
        <p:sp>
          <p:nvSpPr>
            <p:cNvPr id="10" name="Arrow: Right 9">
              <a:extLst>
                <a:ext uri="{FF2B5EF4-FFF2-40B4-BE49-F238E27FC236}">
                  <a16:creationId xmlns:a16="http://schemas.microsoft.com/office/drawing/2014/main" id="{DCB73EC4-73CD-02B5-364A-D783F214FF34}"/>
                </a:ext>
              </a:extLst>
            </p:cNvPr>
            <p:cNvSpPr/>
            <p:nvPr/>
          </p:nvSpPr>
          <p:spPr>
            <a:xfrm>
              <a:off x="8012638" y="5821363"/>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spTree>
    <p:extLst>
      <p:ext uri="{BB962C8B-B14F-4D97-AF65-F5344CB8AC3E}">
        <p14:creationId xmlns:p14="http://schemas.microsoft.com/office/powerpoint/2010/main" val="99698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9D31-8142-4B54-B8D0-58B93A92FF14}"/>
              </a:ext>
            </a:extLst>
          </p:cNvPr>
          <p:cNvSpPr>
            <a:spLocks noGrp="1"/>
          </p:cNvSpPr>
          <p:nvPr>
            <p:ph idx="1"/>
          </p:nvPr>
        </p:nvSpPr>
        <p:spPr>
          <a:xfrm>
            <a:off x="619431" y="2277209"/>
            <a:ext cx="10954327" cy="2032000"/>
          </a:xfrm>
        </p:spPr>
        <p:txBody>
          <a:bodyPr rtlCol="0">
            <a:normAutofit/>
          </a:bodyPr>
          <a:lstStyle/>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Computer and device hardware and operating system software necessary for gaining access to or enhancing the use of electronic and digital instructional content and resources, and enterprise resources software </a:t>
            </a:r>
          </a:p>
          <a:p>
            <a:pPr marL="457200" indent="-457200">
              <a:lnSpc>
                <a:spcPct val="108000"/>
              </a:lnSpc>
              <a:spcBef>
                <a:spcPts val="60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Payment of costs of opening day collection for library media center </a:t>
            </a:r>
          </a:p>
          <a:p>
            <a:pPr marL="457200" indent="-457200">
              <a:lnSpc>
                <a:spcPct val="108000"/>
              </a:lnSpc>
              <a:spcBef>
                <a:spcPts val="600"/>
              </a:spcBef>
              <a:buNone/>
              <a:defRPr/>
            </a:pP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0389C35B-3105-4763-BC20-B6C8BECC2430}"/>
              </a:ext>
            </a:extLst>
          </p:cNvPr>
          <p:cNvSpPr>
            <a:spLocks noGrp="1"/>
          </p:cNvSpPr>
          <p:nvPr>
            <p:ph type="title"/>
          </p:nvPr>
        </p:nvSpPr>
        <p:spPr>
          <a:xfrm>
            <a:off x="629263" y="904568"/>
            <a:ext cx="10954327" cy="1006764"/>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Charter School Capital Outlay Projects</a:t>
            </a:r>
            <a:r>
              <a:rPr lang="en-US" sz="2800" dirty="0">
                <a:solidFill>
                  <a:srgbClr val="171717"/>
                </a:solidFill>
                <a:latin typeface="Segoe UI" panose="020B0502040204020203" pitchFamily="34" charset="0"/>
                <a:ea typeface="Open Sans Semibold" panose="020B0706030804020204"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10A24C90-DB17-F6AF-7912-6A37AF1AC9B4}"/>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4" name="TextBox 3">
            <a:extLst>
              <a:ext uri="{FF2B5EF4-FFF2-40B4-BE49-F238E27FC236}">
                <a16:creationId xmlns:a16="http://schemas.microsoft.com/office/drawing/2014/main" id="{224C4A8C-B89B-6439-D95F-65520319D3C4}"/>
              </a:ext>
            </a:extLst>
          </p:cNvPr>
          <p:cNvSpPr txBox="1"/>
          <p:nvPr/>
        </p:nvSpPr>
        <p:spPr>
          <a:xfrm>
            <a:off x="1726155" y="4559187"/>
            <a:ext cx="8721213" cy="1200329"/>
          </a:xfrm>
          <a:prstGeom prst="rect">
            <a:avLst/>
          </a:prstGeom>
          <a:solidFill>
            <a:schemeClr val="bg1">
              <a:lumMod val="95000"/>
            </a:schemeClr>
          </a:solidFill>
          <a:ln>
            <a:solidFill>
              <a:schemeClr val="tx1"/>
            </a:solidFill>
          </a:ln>
        </p:spPr>
        <p:txBody>
          <a:bodyPr wrap="square" rtlCol="0">
            <a:spAutoFit/>
          </a:bodyPr>
          <a:lstStyle/>
          <a:p>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All concerned citizens are invited to a public hearing to be held on (date and time) at (meeting place). A DECISION on the proposed CAPITAL OUTLAY TAXES will be made at this hearing.</a:t>
            </a:r>
          </a:p>
        </p:txBody>
      </p:sp>
    </p:spTree>
    <p:extLst>
      <p:ext uri="{BB962C8B-B14F-4D97-AF65-F5344CB8AC3E}">
        <p14:creationId xmlns:p14="http://schemas.microsoft.com/office/powerpoint/2010/main" val="553348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B6ED222-3C05-4534-B2B5-A9B48D0DAEAA}"/>
              </a:ext>
            </a:extLst>
          </p:cNvPr>
          <p:cNvSpPr>
            <a:spLocks noGrp="1"/>
          </p:cNvSpPr>
          <p:nvPr>
            <p:ph type="title"/>
          </p:nvPr>
        </p:nvSpPr>
        <p:spPr>
          <a:xfrm>
            <a:off x="4837471" y="859305"/>
            <a:ext cx="7167716" cy="984858"/>
          </a:xfrm>
        </p:spPr>
        <p:txBody>
          <a:bodyPr/>
          <a:lstStyle/>
          <a:p>
            <a:pPr algn="ctr" eaLnBrk="1" hangingPunct="1">
              <a:defRPr/>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b="1" dirty="0">
                <a:solidFill>
                  <a:srgbClr val="002060"/>
                </a:solidFill>
                <a:latin typeface="Segoe UI" panose="020B0502040204020203" pitchFamily="34" charset="0"/>
                <a:cs typeface="Segoe UI" panose="020B0502040204020203" pitchFamily="34" charset="0"/>
              </a:rPr>
              <a:t>   </a:t>
            </a:r>
            <a:r>
              <a:rPr lang="en-US" altLang="en-US" sz="2800" i="1" dirty="0">
                <a:solidFill>
                  <a:srgbClr val="002060"/>
                </a:solidFill>
                <a:latin typeface="Segoe UI" panose="020B0502040204020203" pitchFamily="34" charset="0"/>
                <a:cs typeface="Segoe UI" panose="020B0502040204020203" pitchFamily="34" charset="0"/>
              </a:rPr>
              <a:t>Notice of Tax for School Capital Outlay </a:t>
            </a:r>
            <a:r>
              <a:rPr lang="en-US" altLang="en-US" sz="2800" dirty="0">
                <a:solidFill>
                  <a:srgbClr val="002060"/>
                </a:solidFill>
                <a:latin typeface="Segoe UI" panose="020B0502040204020203" pitchFamily="34" charset="0"/>
                <a:cs typeface="Segoe UI" panose="020B0502040204020203" pitchFamily="34" charset="0"/>
              </a:rPr>
              <a:t>Example</a:t>
            </a:r>
            <a:endParaRPr lang="en-US" altLang="en-US" sz="3600" dirty="0">
              <a:solidFill>
                <a:srgbClr val="002060"/>
              </a:solidFill>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BDC7021B-77AA-4942-8483-DD744C8A1E09}"/>
              </a:ext>
            </a:extLst>
          </p:cNvPr>
          <p:cNvGrpSpPr/>
          <p:nvPr/>
        </p:nvGrpSpPr>
        <p:grpSpPr>
          <a:xfrm>
            <a:off x="7599036" y="5842337"/>
            <a:ext cx="3021887" cy="707886"/>
            <a:chOff x="12208148" y="5487854"/>
            <a:chExt cx="2348984" cy="707886"/>
          </a:xfrm>
        </p:grpSpPr>
        <p:sp>
          <p:nvSpPr>
            <p:cNvPr id="6" name="TextBox 5">
              <a:extLst>
                <a:ext uri="{FF2B5EF4-FFF2-40B4-BE49-F238E27FC236}">
                  <a16:creationId xmlns:a16="http://schemas.microsoft.com/office/drawing/2014/main" id="{AEB5CBCB-75E4-4F3C-9E5E-DC52D04A6CBC}"/>
                </a:ext>
              </a:extLst>
            </p:cNvPr>
            <p:cNvSpPr txBox="1"/>
            <p:nvPr/>
          </p:nvSpPr>
          <p:spPr>
            <a:xfrm>
              <a:off x="12208148" y="5487854"/>
              <a:ext cx="2324443" cy="707886"/>
            </a:xfrm>
            <a:prstGeom prst="rect">
              <a:avLst/>
            </a:prstGeom>
            <a:noFill/>
          </p:spPr>
          <p:txBody>
            <a:bodyPr wrap="square" rtlCol="0">
              <a:spAutoFit/>
            </a:bodyPr>
            <a:lstStyle/>
            <a:p>
              <a:r>
                <a:rPr lang="en-US" sz="2000" dirty="0">
                  <a:solidFill>
                    <a:srgbClr val="171717"/>
                  </a:solidFill>
                  <a:latin typeface="Segoe UI" panose="020B0502040204020203" pitchFamily="34" charset="0"/>
                  <a:cs typeface="Segoe UI" panose="020B0502040204020203" pitchFamily="34" charset="0"/>
                </a:rPr>
                <a:t>Ad example continues on next slide.</a:t>
              </a:r>
            </a:p>
          </p:txBody>
        </p:sp>
        <p:sp>
          <p:nvSpPr>
            <p:cNvPr id="7" name="Arrow: Right 6">
              <a:extLst>
                <a:ext uri="{FF2B5EF4-FFF2-40B4-BE49-F238E27FC236}">
                  <a16:creationId xmlns:a16="http://schemas.microsoft.com/office/drawing/2014/main" id="{55C186E4-5A83-4653-BBEA-A16129AC9E8B}"/>
                </a:ext>
              </a:extLst>
            </p:cNvPr>
            <p:cNvSpPr/>
            <p:nvPr/>
          </p:nvSpPr>
          <p:spPr>
            <a:xfrm>
              <a:off x="13490332" y="5861461"/>
              <a:ext cx="1066800" cy="28592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171717"/>
                </a:solidFill>
                <a:latin typeface="Segoe UI" panose="020B0502040204020203" pitchFamily="34" charset="0"/>
                <a:cs typeface="Segoe UI" panose="020B0502040204020203" pitchFamily="34" charset="0"/>
              </a:endParaRPr>
            </a:p>
          </p:txBody>
        </p:sp>
      </p:grpSp>
      <p:graphicFrame>
        <p:nvGraphicFramePr>
          <p:cNvPr id="9" name="Object 8">
            <a:extLst>
              <a:ext uri="{FF2B5EF4-FFF2-40B4-BE49-F238E27FC236}">
                <a16:creationId xmlns:a16="http://schemas.microsoft.com/office/drawing/2014/main" id="{3F8F7489-EE92-4DD9-83B9-640AFF975D29}"/>
              </a:ext>
            </a:extLst>
          </p:cNvPr>
          <p:cNvGraphicFramePr>
            <a:graphicFrameLocks noChangeAspect="1"/>
          </p:cNvGraphicFramePr>
          <p:nvPr>
            <p:extLst>
              <p:ext uri="{D42A27DB-BD31-4B8C-83A1-F6EECF244321}">
                <p14:modId xmlns:p14="http://schemas.microsoft.com/office/powerpoint/2010/main" val="304325707"/>
              </p:ext>
            </p:extLst>
          </p:nvPr>
        </p:nvGraphicFramePr>
        <p:xfrm>
          <a:off x="242452" y="711822"/>
          <a:ext cx="4595019" cy="5947043"/>
        </p:xfrm>
        <a:graphic>
          <a:graphicData uri="http://schemas.openxmlformats.org/presentationml/2006/ole">
            <mc:AlternateContent xmlns:mc="http://schemas.openxmlformats.org/markup-compatibility/2006">
              <mc:Choice xmlns:v="urn:schemas-microsoft-com:vml" Requires="v">
                <p:oleObj name="Acrobat Document" r:id="rId3" imgW="5829241" imgH="7543768" progId="Acrobat.Document.DC">
                  <p:embed/>
                </p:oleObj>
              </mc:Choice>
              <mc:Fallback>
                <p:oleObj name="Acrobat Document" r:id="rId3" imgW="5829241" imgH="7543768" progId="Acrobat.Document.DC">
                  <p:embed/>
                  <p:pic>
                    <p:nvPicPr>
                      <p:cNvPr id="9" name="Object 8">
                        <a:extLst>
                          <a:ext uri="{FF2B5EF4-FFF2-40B4-BE49-F238E27FC236}">
                            <a16:creationId xmlns:a16="http://schemas.microsoft.com/office/drawing/2014/main" id="{3F8F7489-EE92-4DD9-83B9-640AFF975D29}"/>
                          </a:ext>
                        </a:extLst>
                      </p:cNvPr>
                      <p:cNvPicPr/>
                      <p:nvPr/>
                    </p:nvPicPr>
                    <p:blipFill>
                      <a:blip r:embed="rId4"/>
                      <a:stretch>
                        <a:fillRect/>
                      </a:stretch>
                    </p:blipFill>
                    <p:spPr>
                      <a:xfrm>
                        <a:off x="242452" y="711822"/>
                        <a:ext cx="4595019" cy="5947043"/>
                      </a:xfrm>
                      <a:prstGeom prst="rect">
                        <a:avLst/>
                      </a:prstGeom>
                      <a:ln>
                        <a:solidFill>
                          <a:schemeClr val="tx1"/>
                        </a:solidFill>
                      </a:ln>
                    </p:spPr>
                  </p:pic>
                </p:oleObj>
              </mc:Fallback>
            </mc:AlternateContent>
          </a:graphicData>
        </a:graphic>
      </p:graphicFrame>
      <p:pic>
        <p:nvPicPr>
          <p:cNvPr id="2" name="Picture 1">
            <a:extLst>
              <a:ext uri="{FF2B5EF4-FFF2-40B4-BE49-F238E27FC236}">
                <a16:creationId xmlns:a16="http://schemas.microsoft.com/office/drawing/2014/main" id="{AB66C610-FD03-61E8-A3BC-C69F3873352B}"/>
              </a:ext>
            </a:extLst>
          </p:cNvPr>
          <p:cNvPicPr>
            <a:picLocks noChangeAspect="1"/>
          </p:cNvPicPr>
          <p:nvPr/>
        </p:nvPicPr>
        <p:blipFill>
          <a:blip r:embed="rId5"/>
          <a:stretch>
            <a:fillRect/>
          </a:stretch>
        </p:blipFill>
        <p:spPr>
          <a:xfrm>
            <a:off x="11102131" y="5354966"/>
            <a:ext cx="847417" cy="123759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B6ED222-3C05-4534-B2B5-A9B48D0DAEAA}"/>
              </a:ext>
            </a:extLst>
          </p:cNvPr>
          <p:cNvSpPr>
            <a:spLocks noGrp="1"/>
          </p:cNvSpPr>
          <p:nvPr>
            <p:ph type="title"/>
          </p:nvPr>
        </p:nvSpPr>
        <p:spPr>
          <a:xfrm>
            <a:off x="618836" y="923636"/>
            <a:ext cx="5376611" cy="2152074"/>
          </a:xfrm>
        </p:spPr>
        <p:txBody>
          <a:bodyPr/>
          <a:lstStyle/>
          <a:p>
            <a:pPr eaLnBrk="1" hangingPunct="1">
              <a:spcBef>
                <a:spcPts val="600"/>
              </a:spcBef>
              <a:spcAft>
                <a:spcPts val="600"/>
              </a:spcAft>
              <a:defRPr/>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Tax for School Capital Outlay </a:t>
            </a:r>
            <a:r>
              <a:rPr lang="en-US" altLang="en-US" sz="2800" dirty="0">
                <a:solidFill>
                  <a:srgbClr val="002060"/>
                </a:solidFill>
                <a:latin typeface="Segoe UI" panose="020B0502040204020203" pitchFamily="34" charset="0"/>
                <a:cs typeface="Segoe UI" panose="020B0502040204020203" pitchFamily="34" charset="0"/>
              </a:rPr>
              <a:t>Example </a:t>
            </a:r>
            <a:r>
              <a:rPr lang="en-US" altLang="en-US" sz="2000" i="1" dirty="0">
                <a:solidFill>
                  <a:srgbClr val="002060"/>
                </a:solidFill>
                <a:latin typeface="Segoe UI" panose="020B0502040204020203" pitchFamily="34" charset="0"/>
                <a:cs typeface="Segoe UI" panose="020B0502040204020203" pitchFamily="34" charset="0"/>
              </a:rPr>
              <a:t>(Continued)</a:t>
            </a:r>
            <a:endParaRPr lang="en-US" altLang="en-US" sz="3600" i="1" dirty="0">
              <a:solidFill>
                <a:srgbClr val="002060"/>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AEB5CBCB-75E4-4F3C-9E5E-DC52D04A6CBC}"/>
              </a:ext>
            </a:extLst>
          </p:cNvPr>
          <p:cNvSpPr txBox="1"/>
          <p:nvPr/>
        </p:nvSpPr>
        <p:spPr>
          <a:xfrm>
            <a:off x="3046137" y="5926184"/>
            <a:ext cx="2209800" cy="307777"/>
          </a:xfrm>
          <a:prstGeom prst="rect">
            <a:avLst/>
          </a:prstGeom>
          <a:noFill/>
        </p:spPr>
        <p:txBody>
          <a:bodyPr wrap="square" rtlCol="0">
            <a:spAutoFit/>
          </a:bodyPr>
          <a:lstStyle/>
          <a:p>
            <a:endParaRPr lang="en-US" sz="1400" dirty="0">
              <a:latin typeface="Segoe UI" panose="020B0502040204020203" pitchFamily="34" charset="0"/>
              <a:cs typeface="Arial" panose="020B0604020202020204" pitchFamily="34" charset="0"/>
            </a:endParaRPr>
          </a:p>
        </p:txBody>
      </p:sp>
      <p:pic>
        <p:nvPicPr>
          <p:cNvPr id="3" name="Picture 2">
            <a:extLst>
              <a:ext uri="{FF2B5EF4-FFF2-40B4-BE49-F238E27FC236}">
                <a16:creationId xmlns:a16="http://schemas.microsoft.com/office/drawing/2014/main" id="{79D16EF8-1D24-54E6-22FC-DA49374DDA5F}"/>
              </a:ext>
            </a:extLst>
          </p:cNvPr>
          <p:cNvPicPr>
            <a:picLocks noChangeAspect="1"/>
          </p:cNvPicPr>
          <p:nvPr/>
        </p:nvPicPr>
        <p:blipFill>
          <a:blip r:embed="rId3"/>
          <a:stretch>
            <a:fillRect/>
          </a:stretch>
        </p:blipFill>
        <p:spPr>
          <a:xfrm>
            <a:off x="11102131" y="5354966"/>
            <a:ext cx="847417" cy="1237595"/>
          </a:xfrm>
          <a:prstGeom prst="rect">
            <a:avLst/>
          </a:prstGeom>
        </p:spPr>
      </p:pic>
      <p:pic>
        <p:nvPicPr>
          <p:cNvPr id="5" name="Picture 4">
            <a:extLst>
              <a:ext uri="{FF2B5EF4-FFF2-40B4-BE49-F238E27FC236}">
                <a16:creationId xmlns:a16="http://schemas.microsoft.com/office/drawing/2014/main" id="{6176D36A-998A-7A8D-9C50-987A7297A139}"/>
              </a:ext>
            </a:extLst>
          </p:cNvPr>
          <p:cNvPicPr>
            <a:picLocks noChangeAspect="1"/>
          </p:cNvPicPr>
          <p:nvPr/>
        </p:nvPicPr>
        <p:blipFill>
          <a:blip r:embed="rId4"/>
          <a:stretch>
            <a:fillRect/>
          </a:stretch>
        </p:blipFill>
        <p:spPr>
          <a:xfrm>
            <a:off x="5995446" y="715963"/>
            <a:ext cx="5954101" cy="5879301"/>
          </a:xfrm>
          <a:prstGeom prst="rect">
            <a:avLst/>
          </a:prstGeom>
        </p:spPr>
      </p:pic>
    </p:spTree>
    <p:extLst>
      <p:ext uri="{BB962C8B-B14F-4D97-AF65-F5344CB8AC3E}">
        <p14:creationId xmlns:p14="http://schemas.microsoft.com/office/powerpoint/2010/main" val="2016103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7E62F61-0184-415B-80D4-705CE7AB5EAA}"/>
              </a:ext>
            </a:extLst>
          </p:cNvPr>
          <p:cNvSpPr>
            <a:spLocks noGrp="1"/>
          </p:cNvSpPr>
          <p:nvPr>
            <p:ph type="title"/>
          </p:nvPr>
        </p:nvSpPr>
        <p:spPr>
          <a:xfrm>
            <a:off x="609600" y="748637"/>
            <a:ext cx="10972800" cy="1041134"/>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2400" b="1" dirty="0">
                <a:solidFill>
                  <a:srgbClr val="002060"/>
                </a:solidFill>
                <a:latin typeface="Segoe UI" panose="020B0502040204020203" pitchFamily="34" charset="0"/>
                <a:cs typeface="Segoe UI" panose="020B0502040204020203" pitchFamily="34" charset="0"/>
              </a:rPr>
            </a:br>
            <a:r>
              <a:rPr lang="en-US" altLang="en-US" sz="2400" b="1" dirty="0">
                <a:solidFill>
                  <a:srgbClr val="002060"/>
                </a:solidFill>
                <a:latin typeface="Segoe UI" panose="020B0502040204020203" pitchFamily="34" charset="0"/>
                <a:cs typeface="Segoe UI" panose="020B0502040204020203" pitchFamily="34" charset="0"/>
              </a:rPr>
              <a:t>   </a:t>
            </a:r>
            <a:r>
              <a:rPr lang="en-US" altLang="en-US" sz="2800" i="1" dirty="0">
                <a:solidFill>
                  <a:srgbClr val="002060"/>
                </a:solidFill>
                <a:latin typeface="Segoe UI" panose="020B0502040204020203" pitchFamily="34" charset="0"/>
                <a:cs typeface="Segoe UI" panose="020B0502040204020203" pitchFamily="34" charset="0"/>
              </a:rPr>
              <a:t>Notice of Tax for School Capital Outlay </a:t>
            </a:r>
            <a:r>
              <a:rPr lang="en-US" altLang="en-US" sz="2800" dirty="0">
                <a:solidFill>
                  <a:srgbClr val="002060"/>
                </a:solidFill>
                <a:latin typeface="Segoe UI" panose="020B0502040204020203" pitchFamily="34" charset="0"/>
                <a:cs typeface="Segoe UI" panose="020B0502040204020203" pitchFamily="34" charset="0"/>
              </a:rPr>
              <a:t>Example</a:t>
            </a:r>
            <a:endParaRPr lang="en-US" altLang="en-US" sz="2400" dirty="0">
              <a:solidFill>
                <a:srgbClr val="002060"/>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C64D77C4-575E-426E-BC4E-85F31D84A2F4}"/>
              </a:ext>
            </a:extLst>
          </p:cNvPr>
          <p:cNvPicPr>
            <a:picLocks noChangeAspect="1"/>
          </p:cNvPicPr>
          <p:nvPr/>
        </p:nvPicPr>
        <p:blipFill>
          <a:blip r:embed="rId3"/>
          <a:stretch>
            <a:fillRect/>
          </a:stretch>
        </p:blipFill>
        <p:spPr>
          <a:xfrm>
            <a:off x="2753598" y="2018857"/>
            <a:ext cx="6684803" cy="4524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E63F5D15-F615-1D1D-0C79-E28887AC725F}"/>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9DF862B-0E21-49DF-A571-4D0D32F5AB05}"/>
              </a:ext>
            </a:extLst>
          </p:cNvPr>
          <p:cNvSpPr/>
          <p:nvPr/>
        </p:nvSpPr>
        <p:spPr>
          <a:xfrm>
            <a:off x="628073" y="4989697"/>
            <a:ext cx="10474058" cy="137860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600" dirty="0">
              <a:solidFill>
                <a:schemeClr val="bg1">
                  <a:lumMod val="10000"/>
                </a:schemeClr>
              </a:solidFill>
              <a:latin typeface="Segoe UI" panose="020B0502040204020203" pitchFamily="34" charset="0"/>
              <a:cs typeface="Arial" panose="020B0604020202020204" pitchFamily="34" charset="0"/>
            </a:endParaRPr>
          </a:p>
          <a:p>
            <a:pPr>
              <a:lnSpc>
                <a:spcPct val="108000"/>
              </a:lnSpc>
            </a:pPr>
            <a:r>
              <a:rPr lang="en-US" sz="2400" dirty="0">
                <a:solidFill>
                  <a:schemeClr val="bg1">
                    <a:lumMod val="10000"/>
                  </a:schemeClr>
                </a:solidFill>
                <a:latin typeface="Segoe UI" panose="020B0502040204020203" pitchFamily="34" charset="0"/>
                <a:cs typeface="Arial" panose="020B0604020202020204" pitchFamily="34" charset="0"/>
              </a:rPr>
              <a:t>The PA certifies the school district’s taxable value on </a:t>
            </a:r>
            <a:r>
              <a:rPr lang="en-US" sz="2400" i="1" dirty="0">
                <a:solidFill>
                  <a:schemeClr val="bg1">
                    <a:lumMod val="10000"/>
                  </a:schemeClr>
                </a:solidFill>
                <a:latin typeface="Segoe UI" panose="020B0502040204020203" pitchFamily="34" charset="0"/>
                <a:cs typeface="Arial" panose="020B0604020202020204" pitchFamily="34" charset="0"/>
              </a:rPr>
              <a:t>Certification of School Taxable Value </a:t>
            </a:r>
            <a:r>
              <a:rPr lang="en-US" sz="2400" dirty="0">
                <a:solidFill>
                  <a:schemeClr val="bg1">
                    <a:lumMod val="10000"/>
                  </a:schemeClr>
                </a:solidFill>
                <a:latin typeface="Segoe UI" panose="020B0502040204020203" pitchFamily="34" charset="0"/>
                <a:cs typeface="Arial" panose="020B0604020202020204" pitchFamily="34" charset="0"/>
              </a:rPr>
              <a:t>(Form DR-420S).</a:t>
            </a:r>
          </a:p>
        </p:txBody>
      </p:sp>
      <p:sp>
        <p:nvSpPr>
          <p:cNvPr id="17410" name="Title 1">
            <a:extLst>
              <a:ext uri="{FF2B5EF4-FFF2-40B4-BE49-F238E27FC236}">
                <a16:creationId xmlns:a16="http://schemas.microsoft.com/office/drawing/2014/main" id="{9BF20801-E274-451D-8867-DFBACABBC2AF}"/>
              </a:ext>
            </a:extLst>
          </p:cNvPr>
          <p:cNvSpPr>
            <a:spLocks noGrp="1"/>
          </p:cNvSpPr>
          <p:nvPr>
            <p:ph type="title"/>
          </p:nvPr>
        </p:nvSpPr>
        <p:spPr>
          <a:xfrm>
            <a:off x="1828800" y="923637"/>
            <a:ext cx="8534400" cy="752146"/>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grpSp>
        <p:nvGrpSpPr>
          <p:cNvPr id="3" name="Group 2">
            <a:extLst>
              <a:ext uri="{FF2B5EF4-FFF2-40B4-BE49-F238E27FC236}">
                <a16:creationId xmlns:a16="http://schemas.microsoft.com/office/drawing/2014/main" id="{7DD6515E-86B7-D0C4-412C-07EB7F173A5B}"/>
              </a:ext>
            </a:extLst>
          </p:cNvPr>
          <p:cNvGrpSpPr/>
          <p:nvPr/>
        </p:nvGrpSpPr>
        <p:grpSpPr>
          <a:xfrm>
            <a:off x="701097" y="3457102"/>
            <a:ext cx="10852727" cy="930653"/>
            <a:chOff x="701097" y="3410922"/>
            <a:chExt cx="10852727" cy="930653"/>
          </a:xfrm>
        </p:grpSpPr>
        <p:sp>
          <p:nvSpPr>
            <p:cNvPr id="5" name="Rectangle 4">
              <a:extLst>
                <a:ext uri="{FF2B5EF4-FFF2-40B4-BE49-F238E27FC236}">
                  <a16:creationId xmlns:a16="http://schemas.microsoft.com/office/drawing/2014/main" id="{7C22DFAD-927B-FC07-874E-95977B4BCD1D}"/>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15" name="Rectangle 14">
              <a:extLst>
                <a:ext uri="{FF2B5EF4-FFF2-40B4-BE49-F238E27FC236}">
                  <a16:creationId xmlns:a16="http://schemas.microsoft.com/office/drawing/2014/main" id="{900D3921-3EA2-98D9-22FA-EF2E7612BB35}"/>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21" name="Rectangle 20">
              <a:extLst>
                <a:ext uri="{FF2B5EF4-FFF2-40B4-BE49-F238E27FC236}">
                  <a16:creationId xmlns:a16="http://schemas.microsoft.com/office/drawing/2014/main" id="{FA99EE6B-2C9C-C030-A0CD-FEFD773F72A2}"/>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25" name="Rectangle 24">
              <a:extLst>
                <a:ext uri="{FF2B5EF4-FFF2-40B4-BE49-F238E27FC236}">
                  <a16:creationId xmlns:a16="http://schemas.microsoft.com/office/drawing/2014/main" id="{C205BE48-842A-549A-F4D0-51635123E0F7}"/>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28" name="Rectangle 27">
              <a:extLst>
                <a:ext uri="{FF2B5EF4-FFF2-40B4-BE49-F238E27FC236}">
                  <a16:creationId xmlns:a16="http://schemas.microsoft.com/office/drawing/2014/main" id="{44C78E74-49C4-9948-53B5-9D82263B9F21}"/>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29" name="Rectangle 28">
              <a:extLst>
                <a:ext uri="{FF2B5EF4-FFF2-40B4-BE49-F238E27FC236}">
                  <a16:creationId xmlns:a16="http://schemas.microsoft.com/office/drawing/2014/main" id="{6E60B17F-05FC-B5D2-5DD2-F5403F04CB70}"/>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30" name="Rectangle 29">
              <a:extLst>
                <a:ext uri="{FF2B5EF4-FFF2-40B4-BE49-F238E27FC236}">
                  <a16:creationId xmlns:a16="http://schemas.microsoft.com/office/drawing/2014/main" id="{59EC446A-3B32-185A-8D34-2382D6733264}"/>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31" name="Rectangle 30">
              <a:extLst>
                <a:ext uri="{FF2B5EF4-FFF2-40B4-BE49-F238E27FC236}">
                  <a16:creationId xmlns:a16="http://schemas.microsoft.com/office/drawing/2014/main" id="{8DEE2860-DA63-4912-B777-3B4963031805}"/>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32" name="Rectangle 31">
              <a:extLst>
                <a:ext uri="{FF2B5EF4-FFF2-40B4-BE49-F238E27FC236}">
                  <a16:creationId xmlns:a16="http://schemas.microsoft.com/office/drawing/2014/main" id="{BBF29EAE-D2C7-9650-4C75-8FCCF98C1E36}"/>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33" name="Rectangle 32">
              <a:extLst>
                <a:ext uri="{FF2B5EF4-FFF2-40B4-BE49-F238E27FC236}">
                  <a16:creationId xmlns:a16="http://schemas.microsoft.com/office/drawing/2014/main" id="{87CC84F5-E7A6-09A6-B9A1-1CA2E60BD7BB}"/>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34" name="Arrow: Chevron 33">
              <a:extLst>
                <a:ext uri="{FF2B5EF4-FFF2-40B4-BE49-F238E27FC236}">
                  <a16:creationId xmlns:a16="http://schemas.microsoft.com/office/drawing/2014/main" id="{315D8F5C-A2DA-9E10-6F63-9B6D106FFB52}"/>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35" name="Rectangle 34">
              <a:extLst>
                <a:ext uri="{FF2B5EF4-FFF2-40B4-BE49-F238E27FC236}">
                  <a16:creationId xmlns:a16="http://schemas.microsoft.com/office/drawing/2014/main" id="{77A1D23F-4FA2-CA3B-5619-6B9E6776B7DB}"/>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36" name="Arrow: Chevron 35">
              <a:extLst>
                <a:ext uri="{FF2B5EF4-FFF2-40B4-BE49-F238E27FC236}">
                  <a16:creationId xmlns:a16="http://schemas.microsoft.com/office/drawing/2014/main" id="{157AD499-18BD-ABD4-164F-4142595270DB}"/>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37" name="Rectangle 36">
              <a:extLst>
                <a:ext uri="{FF2B5EF4-FFF2-40B4-BE49-F238E27FC236}">
                  <a16:creationId xmlns:a16="http://schemas.microsoft.com/office/drawing/2014/main" id="{4DDEEC46-4067-CC9C-732E-94FC33D7B89C}"/>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38" name="Rectangle 37">
              <a:extLst>
                <a:ext uri="{FF2B5EF4-FFF2-40B4-BE49-F238E27FC236}">
                  <a16:creationId xmlns:a16="http://schemas.microsoft.com/office/drawing/2014/main" id="{20530D8A-DC33-167E-B3B9-60A99480C7E2}"/>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sp>
        <p:nvSpPr>
          <p:cNvPr id="26" name="Rectangle 25">
            <a:extLst>
              <a:ext uri="{FF2B5EF4-FFF2-40B4-BE49-F238E27FC236}">
                <a16:creationId xmlns:a16="http://schemas.microsoft.com/office/drawing/2014/main" id="{FB1CFE04-F191-4BB4-91EC-4096C8B5E50B}"/>
              </a:ext>
            </a:extLst>
          </p:cNvPr>
          <p:cNvSpPr/>
          <p:nvPr/>
        </p:nvSpPr>
        <p:spPr>
          <a:xfrm>
            <a:off x="628072" y="1868304"/>
            <a:ext cx="11321475" cy="299865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600" dirty="0">
              <a:solidFill>
                <a:schemeClr val="bg1">
                  <a:lumMod val="10000"/>
                </a:schemeClr>
              </a:solidFill>
              <a:latin typeface="Segoe UI" panose="020B0502040204020203" pitchFamily="34" charset="0"/>
              <a:cs typeface="Arial" panose="020B0604020202020204" pitchFamily="34" charset="0"/>
            </a:endParaRPr>
          </a:p>
          <a:p>
            <a:pPr>
              <a:lnSpc>
                <a:spcPct val="108000"/>
              </a:lnSpc>
            </a:pPr>
            <a:r>
              <a:rPr lang="en-US" sz="2400" dirty="0">
                <a:solidFill>
                  <a:schemeClr val="bg1">
                    <a:lumMod val="10000"/>
                  </a:schemeClr>
                </a:solidFill>
                <a:latin typeface="Segoe UI" panose="020B0502040204020203" pitchFamily="34" charset="0"/>
                <a:cs typeface="Arial" panose="020B0604020202020204" pitchFamily="34" charset="0"/>
              </a:rPr>
              <a:t>The property appraiser (PA) provides total assessed value of nonexempt property to taxing authorities by June 1 for budget planning purposes.</a:t>
            </a:r>
          </a:p>
        </p:txBody>
      </p:sp>
      <p:pic>
        <p:nvPicPr>
          <p:cNvPr id="2" name="Picture 1">
            <a:extLst>
              <a:ext uri="{FF2B5EF4-FFF2-40B4-BE49-F238E27FC236}">
                <a16:creationId xmlns:a16="http://schemas.microsoft.com/office/drawing/2014/main" id="{E5BFD0B2-5E34-F699-9B1E-A74406F5CC0D}"/>
              </a:ext>
            </a:extLst>
          </p:cNvPr>
          <p:cNvPicPr>
            <a:picLocks noChangeAspect="1"/>
          </p:cNvPicPr>
          <p:nvPr/>
        </p:nvPicPr>
        <p:blipFill>
          <a:blip r:embed="rId2"/>
          <a:stretch>
            <a:fillRect/>
          </a:stretch>
        </p:blipFill>
        <p:spPr>
          <a:xfrm>
            <a:off x="11102131" y="5354966"/>
            <a:ext cx="847417" cy="1237595"/>
          </a:xfrm>
          <a:prstGeom prst="rect">
            <a:avLst/>
          </a:prstGeom>
        </p:spPr>
      </p:pic>
      <p:grpSp>
        <p:nvGrpSpPr>
          <p:cNvPr id="39" name="Group 38">
            <a:extLst>
              <a:ext uri="{FF2B5EF4-FFF2-40B4-BE49-F238E27FC236}">
                <a16:creationId xmlns:a16="http://schemas.microsoft.com/office/drawing/2014/main" id="{7AD074B2-D819-99BA-96E1-E3902E21C9C8}"/>
              </a:ext>
            </a:extLst>
          </p:cNvPr>
          <p:cNvGrpSpPr/>
          <p:nvPr/>
        </p:nvGrpSpPr>
        <p:grpSpPr>
          <a:xfrm>
            <a:off x="5014796" y="2848977"/>
            <a:ext cx="677255" cy="677255"/>
            <a:chOff x="5014796" y="2802797"/>
            <a:chExt cx="677255" cy="677255"/>
          </a:xfrm>
        </p:grpSpPr>
        <p:pic>
          <p:nvPicPr>
            <p:cNvPr id="22" name="Picture 21" descr="Icon&#10;&#10;Description automatically generated">
              <a:extLst>
                <a:ext uri="{FF2B5EF4-FFF2-40B4-BE49-F238E27FC236}">
                  <a16:creationId xmlns:a16="http://schemas.microsoft.com/office/drawing/2014/main" id="{46AE4604-EEAE-4778-B1C8-22BA4904B46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23" name="Oval 22">
              <a:extLst>
                <a:ext uri="{FF2B5EF4-FFF2-40B4-BE49-F238E27FC236}">
                  <a16:creationId xmlns:a16="http://schemas.microsoft.com/office/drawing/2014/main" id="{85F5187A-4194-4BE3-AAE2-CE98903116E6}"/>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4" name="TextBox 23">
              <a:extLst>
                <a:ext uri="{FF2B5EF4-FFF2-40B4-BE49-F238E27FC236}">
                  <a16:creationId xmlns:a16="http://schemas.microsoft.com/office/drawing/2014/main" id="{993691D7-B0A9-44AA-8040-92F8AA977260}"/>
                </a:ext>
              </a:extLst>
            </p:cNvPr>
            <p:cNvSpPr txBox="1"/>
            <p:nvPr/>
          </p:nvSpPr>
          <p:spPr>
            <a:xfrm>
              <a:off x="5197876" y="2882689"/>
              <a:ext cx="297378" cy="400110"/>
            </a:xfrm>
            <a:prstGeom prst="rect">
              <a:avLst/>
            </a:prstGeom>
            <a:noFill/>
          </p:spPr>
          <p:txBody>
            <a:bodyPr wrap="square" rtlCol="0">
              <a:spAutoFit/>
            </a:bodyPr>
            <a:lstStyle/>
            <a:p>
              <a:r>
                <a:rPr lang="en-US" sz="2000" b="1" dirty="0">
                  <a:solidFill>
                    <a:schemeClr val="bg1"/>
                  </a:solidFill>
                </a:rPr>
                <a:t>1</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2">
            <a:extLst>
              <a:ext uri="{FF2B5EF4-FFF2-40B4-BE49-F238E27FC236}">
                <a16:creationId xmlns:a16="http://schemas.microsoft.com/office/drawing/2014/main" id="{CF023E62-2720-4376-8AAF-A5878CB94C35}"/>
              </a:ext>
            </a:extLst>
          </p:cNvPr>
          <p:cNvSpPr>
            <a:spLocks noGrp="1"/>
          </p:cNvSpPr>
          <p:nvPr>
            <p:ph idx="1"/>
          </p:nvPr>
        </p:nvSpPr>
        <p:spPr>
          <a:xfrm>
            <a:off x="609599" y="2059709"/>
            <a:ext cx="10972799" cy="2096655"/>
          </a:xfrm>
        </p:spPr>
        <p:txBody>
          <a:bodyPr/>
          <a:lstStyle/>
          <a:p>
            <a:pPr marL="457200" indent="-457200">
              <a:lnSpc>
                <a:spcPct val="108000"/>
              </a:lnSpc>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An adjacent </a:t>
            </a:r>
            <a:r>
              <a:rPr lang="en-US" alt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Budget Summary </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advertisement must accompany </a:t>
            </a:r>
            <a:r>
              <a:rPr lang="en-US" alt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all</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required TRIM advertisements. </a:t>
            </a:r>
          </a:p>
          <a:p>
            <a:pPr marL="457200" indent="-457200">
              <a:lnSpc>
                <a:spcPct val="108000"/>
              </a:lnSpc>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This summary must show the proposed tax millages, balances, reserves, and total of each major classification of receipts and expenditures.</a:t>
            </a:r>
          </a:p>
          <a:p>
            <a:pPr marL="0" indent="0">
              <a:buNone/>
            </a:pPr>
            <a:endParaRPr lang="en-US" alt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52F1EC84-D57F-4652-AD95-A8F5AB4D8E33}"/>
              </a:ext>
            </a:extLst>
          </p:cNvPr>
          <p:cNvSpPr>
            <a:spLocks noGrp="1"/>
          </p:cNvSpPr>
          <p:nvPr>
            <p:ph type="title"/>
          </p:nvPr>
        </p:nvSpPr>
        <p:spPr>
          <a:xfrm>
            <a:off x="609600" y="747257"/>
            <a:ext cx="10972799" cy="1320800"/>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Budget Summary </a:t>
            </a:r>
            <a:r>
              <a:rPr lang="en-US" altLang="en-US" sz="2800" dirty="0">
                <a:solidFill>
                  <a:srgbClr val="002060"/>
                </a:solidFill>
                <a:latin typeface="Segoe UI" panose="020B0502040204020203" pitchFamily="34" charset="0"/>
                <a:cs typeface="Segoe UI" panose="020B0502040204020203" pitchFamily="34" charset="0"/>
              </a:rPr>
              <a:t>Advertisement</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A925DBAA-11A6-E74F-AC05-22E04C25BD74}"/>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96F880-580B-4D15-9336-35A6B036F710}"/>
              </a:ext>
            </a:extLst>
          </p:cNvPr>
          <p:cNvSpPr>
            <a:spLocks noGrp="1"/>
          </p:cNvSpPr>
          <p:nvPr>
            <p:ph idx="1"/>
          </p:nvPr>
        </p:nvSpPr>
        <p:spPr>
          <a:xfrm>
            <a:off x="614973" y="1907459"/>
            <a:ext cx="10962053" cy="4950542"/>
          </a:xfrm>
        </p:spPr>
        <p:txBody>
          <a:bodyPr rtlCol="0">
            <a:normAutofit fontScale="40000" lnSpcReduction="20000"/>
          </a:bodyPr>
          <a:lstStyle/>
          <a:p>
            <a:pPr marL="0" indent="0">
              <a:lnSpc>
                <a:spcPct val="120000"/>
              </a:lnSpc>
              <a:buNone/>
              <a:defRPr/>
            </a:pP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Budget Summary ad must:</a:t>
            </a:r>
          </a:p>
          <a:p>
            <a:pPr marL="457200" indent="-457200">
              <a:lnSpc>
                <a:spcPct val="120000"/>
              </a:lnSpc>
              <a:defRPr/>
            </a:pP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Have an adjacent quarter page </a:t>
            </a:r>
            <a:r>
              <a:rPr lang="en-US" sz="60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Proposed Tax Increase </a:t>
            </a: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or </a:t>
            </a:r>
            <a:r>
              <a:rPr lang="en-US" sz="60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Budget Hearing </a:t>
            </a: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advertisement</a:t>
            </a:r>
          </a:p>
          <a:p>
            <a:pPr marL="457200" indent="-457200">
              <a:lnSpc>
                <a:spcPct val="120000"/>
              </a:lnSpc>
              <a:defRPr/>
            </a:pP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Have an adjacent </a:t>
            </a:r>
            <a:r>
              <a:rPr lang="en-US" sz="60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Tax for School Capital Outlay</a:t>
            </a: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advertisement if applicable</a:t>
            </a:r>
          </a:p>
          <a:p>
            <a:pPr marL="457200" indent="-457200">
              <a:lnSpc>
                <a:spcPct val="120000"/>
              </a:lnSpc>
              <a:defRPr/>
            </a:pPr>
            <a:r>
              <a:rPr lang="en-US" sz="6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Show all proposed millage rates applicable to school district </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Required Local Effort (RLE) including prior period funding adjustment</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Capital Outlay </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Discretionary Operating</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Discretionary Capital Improvement</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Additional Voted Millage</a:t>
            </a:r>
          </a:p>
          <a:p>
            <a:pPr marL="973138" lvl="1" indent="-287338">
              <a:lnSpc>
                <a:spcPct val="110000"/>
              </a:lnSpc>
              <a:defRPr/>
            </a:pPr>
            <a:r>
              <a:rPr lang="en-US" sz="50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Voted Debt Service</a:t>
            </a:r>
          </a:p>
          <a:p>
            <a:pPr marL="0"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97666506-017D-4725-B5B0-ACB376F89B94}"/>
              </a:ext>
            </a:extLst>
          </p:cNvPr>
          <p:cNvGrpSpPr/>
          <p:nvPr/>
        </p:nvGrpSpPr>
        <p:grpSpPr>
          <a:xfrm>
            <a:off x="9306313" y="5973763"/>
            <a:ext cx="1637983" cy="600395"/>
            <a:chOff x="7490318" y="5495394"/>
            <a:chExt cx="1637983" cy="600395"/>
          </a:xfrm>
        </p:grpSpPr>
        <p:sp>
          <p:nvSpPr>
            <p:cNvPr id="9" name="TextBox 8">
              <a:extLst>
                <a:ext uri="{FF2B5EF4-FFF2-40B4-BE49-F238E27FC236}">
                  <a16:creationId xmlns:a16="http://schemas.microsoft.com/office/drawing/2014/main" id="{C3E21206-54A3-4AFD-8A9E-F1E3B99CB9A7}"/>
                </a:ext>
              </a:extLst>
            </p:cNvPr>
            <p:cNvSpPr txBox="1"/>
            <p:nvPr/>
          </p:nvSpPr>
          <p:spPr>
            <a:xfrm>
              <a:off x="7490318" y="5495394"/>
              <a:ext cx="1637983" cy="400110"/>
            </a:xfrm>
            <a:prstGeom prst="rect">
              <a:avLst/>
            </a:prstGeom>
            <a:noFill/>
          </p:spPr>
          <p:txBody>
            <a:bodyPr wrap="square" rtlCol="0">
              <a:spAutoFit/>
            </a:bodyPr>
            <a:lstStyle/>
            <a:p>
              <a:r>
                <a:rPr lang="en-US" sz="2000" dirty="0">
                  <a:solidFill>
                    <a:srgbClr val="171717"/>
                  </a:solidFill>
                  <a:latin typeface="Segoe UI" panose="020B0502040204020203" pitchFamily="34" charset="0"/>
                  <a:cs typeface="Arial" panose="020B0604020202020204" pitchFamily="34" charset="0"/>
                </a:rPr>
                <a:t>Continued</a:t>
              </a:r>
            </a:p>
          </p:txBody>
        </p:sp>
        <p:sp>
          <p:nvSpPr>
            <p:cNvPr id="10" name="Arrow: Right 9">
              <a:extLst>
                <a:ext uri="{FF2B5EF4-FFF2-40B4-BE49-F238E27FC236}">
                  <a16:creationId xmlns:a16="http://schemas.microsoft.com/office/drawing/2014/main" id="{C4AA7B64-4548-4A43-945C-8E04E0E7F855}"/>
                </a:ext>
              </a:extLst>
            </p:cNvPr>
            <p:cNvSpPr/>
            <p:nvPr/>
          </p:nvSpPr>
          <p:spPr>
            <a:xfrm>
              <a:off x="7627969" y="5864726"/>
              <a:ext cx="1153193" cy="2310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pic>
        <p:nvPicPr>
          <p:cNvPr id="2" name="Picture 1">
            <a:extLst>
              <a:ext uri="{FF2B5EF4-FFF2-40B4-BE49-F238E27FC236}">
                <a16:creationId xmlns:a16="http://schemas.microsoft.com/office/drawing/2014/main" id="{819500B0-9885-8380-5409-912831839EAB}"/>
              </a:ext>
            </a:extLst>
          </p:cNvPr>
          <p:cNvPicPr>
            <a:picLocks noChangeAspect="1"/>
          </p:cNvPicPr>
          <p:nvPr/>
        </p:nvPicPr>
        <p:blipFill>
          <a:blip r:embed="rId2"/>
          <a:stretch>
            <a:fillRect/>
          </a:stretch>
        </p:blipFill>
        <p:spPr>
          <a:xfrm>
            <a:off x="11102131" y="5354966"/>
            <a:ext cx="847417" cy="1237595"/>
          </a:xfrm>
          <a:prstGeom prst="rect">
            <a:avLst/>
          </a:prstGeom>
        </p:spPr>
      </p:pic>
      <p:sp>
        <p:nvSpPr>
          <p:cNvPr id="6" name="Title 1">
            <a:extLst>
              <a:ext uri="{FF2B5EF4-FFF2-40B4-BE49-F238E27FC236}">
                <a16:creationId xmlns:a16="http://schemas.microsoft.com/office/drawing/2014/main" id="{CBCDC2AF-D9C6-0C62-261A-B2499C94166A}"/>
              </a:ext>
            </a:extLst>
          </p:cNvPr>
          <p:cNvSpPr>
            <a:spLocks noGrp="1"/>
          </p:cNvSpPr>
          <p:nvPr>
            <p:ph type="title"/>
          </p:nvPr>
        </p:nvSpPr>
        <p:spPr>
          <a:xfrm>
            <a:off x="609600" y="747257"/>
            <a:ext cx="10972799" cy="1320800"/>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Budget Summary </a:t>
            </a:r>
            <a:r>
              <a:rPr lang="en-US" altLang="en-US" sz="2800" dirty="0">
                <a:solidFill>
                  <a:srgbClr val="002060"/>
                </a:solidFill>
                <a:latin typeface="Segoe UI" panose="020B0502040204020203" pitchFamily="34" charset="0"/>
                <a:cs typeface="Segoe UI" panose="020B0502040204020203" pitchFamily="34" charset="0"/>
              </a:rPr>
              <a:t>Advertisement</a:t>
            </a:r>
            <a:endParaRPr lang="en-US" altLang="en-US" sz="3600" dirty="0">
              <a:solidFill>
                <a:srgbClr val="002060"/>
              </a:solidFill>
              <a:latin typeface="Segoe UI" panose="020B0502040204020203" pitchFamily="34" charset="0"/>
              <a:cs typeface="Segoe UI" panose="020B0502040204020203"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26916F-2AA6-4C8E-96A3-6251BC46413D}"/>
              </a:ext>
            </a:extLst>
          </p:cNvPr>
          <p:cNvSpPr>
            <a:spLocks noGrp="1"/>
          </p:cNvSpPr>
          <p:nvPr>
            <p:ph idx="1"/>
          </p:nvPr>
        </p:nvSpPr>
        <p:spPr>
          <a:xfrm>
            <a:off x="591127" y="2189913"/>
            <a:ext cx="10991272" cy="3539835"/>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Show all funds</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Have a balanced budget; balance all funds and the total of all funds</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Include the statement of increase in operating expenditures in bold type if the proposed operating budget expenditures for the upcoming year are greater than those of the current year</a:t>
            </a:r>
          </a:p>
          <a:p>
            <a:pPr marL="0" indent="0">
              <a:buNone/>
              <a:defRPr/>
            </a:pPr>
            <a:endParaRPr lang="en-US" sz="22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8374E01-0A46-4D20-56EA-CBBD7137AD98}"/>
              </a:ext>
            </a:extLst>
          </p:cNvPr>
          <p:cNvPicPr>
            <a:picLocks noChangeAspect="1"/>
          </p:cNvPicPr>
          <p:nvPr/>
        </p:nvPicPr>
        <p:blipFill>
          <a:blip r:embed="rId2"/>
          <a:stretch>
            <a:fillRect/>
          </a:stretch>
        </p:blipFill>
        <p:spPr>
          <a:xfrm>
            <a:off x="11102131" y="5354966"/>
            <a:ext cx="847417" cy="1237595"/>
          </a:xfrm>
          <a:prstGeom prst="rect">
            <a:avLst/>
          </a:prstGeom>
        </p:spPr>
      </p:pic>
      <p:sp>
        <p:nvSpPr>
          <p:cNvPr id="7" name="Title 1">
            <a:extLst>
              <a:ext uri="{FF2B5EF4-FFF2-40B4-BE49-F238E27FC236}">
                <a16:creationId xmlns:a16="http://schemas.microsoft.com/office/drawing/2014/main" id="{C5D7F9F7-2E20-1785-9085-FEBDAC4C0C00}"/>
              </a:ext>
            </a:extLst>
          </p:cNvPr>
          <p:cNvSpPr>
            <a:spLocks noGrp="1"/>
          </p:cNvSpPr>
          <p:nvPr>
            <p:ph type="title"/>
          </p:nvPr>
        </p:nvSpPr>
        <p:spPr>
          <a:xfrm>
            <a:off x="609600" y="747257"/>
            <a:ext cx="10972799" cy="1320800"/>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Budget Summary </a:t>
            </a:r>
            <a:r>
              <a:rPr lang="en-US" altLang="en-US" sz="2800" dirty="0">
                <a:solidFill>
                  <a:srgbClr val="002060"/>
                </a:solidFill>
                <a:latin typeface="Segoe UI" panose="020B0502040204020203" pitchFamily="34" charset="0"/>
                <a:cs typeface="Segoe UI" panose="020B0502040204020203" pitchFamily="34" charset="0"/>
              </a:rPr>
              <a:t>Advertisement</a:t>
            </a:r>
            <a:endParaRPr lang="en-US" altLang="en-US" sz="3600" dirty="0">
              <a:solidFill>
                <a:srgbClr val="002060"/>
              </a:solidFill>
              <a:latin typeface="Segoe UI" panose="020B0502040204020203" pitchFamily="34" charset="0"/>
              <a:cs typeface="Segoe UI" panose="020B0502040204020203"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F6FF-EB97-4995-9E4A-BDD579FB1539}"/>
              </a:ext>
            </a:extLst>
          </p:cNvPr>
          <p:cNvSpPr>
            <a:spLocks noGrp="1"/>
          </p:cNvSpPr>
          <p:nvPr>
            <p:ph type="title"/>
          </p:nvPr>
        </p:nvSpPr>
        <p:spPr>
          <a:xfrm>
            <a:off x="334757" y="1190597"/>
            <a:ext cx="4896003" cy="1656129"/>
          </a:xfrm>
        </p:spPr>
        <p:txBody>
          <a:bodyPr rtlCol="0">
            <a:normAutofit/>
          </a:bodyPr>
          <a:lstStyle/>
          <a:p>
            <a:pP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Budget Summary </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Example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 name="Picture 4">
            <a:extLst>
              <a:ext uri="{FF2B5EF4-FFF2-40B4-BE49-F238E27FC236}">
                <a16:creationId xmlns:a16="http://schemas.microsoft.com/office/drawing/2014/main" id="{03BBA89C-EADD-00A0-ABF5-742A07BDD87D}"/>
              </a:ext>
            </a:extLst>
          </p:cNvPr>
          <p:cNvPicPr>
            <a:picLocks noChangeAspect="1"/>
          </p:cNvPicPr>
          <p:nvPr/>
        </p:nvPicPr>
        <p:blipFill>
          <a:blip r:embed="rId2"/>
          <a:stretch>
            <a:fillRect/>
          </a:stretch>
        </p:blipFill>
        <p:spPr>
          <a:xfrm>
            <a:off x="4780698" y="1265382"/>
            <a:ext cx="7076545" cy="514927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a:extLst>
              <a:ext uri="{FF2B5EF4-FFF2-40B4-BE49-F238E27FC236}">
                <a16:creationId xmlns:a16="http://schemas.microsoft.com/office/drawing/2014/main" id="{2F5271D5-4E0E-44D7-85B8-1DB44CBCD0BC}"/>
              </a:ext>
            </a:extLst>
          </p:cNvPr>
          <p:cNvSpPr>
            <a:spLocks noGrp="1"/>
          </p:cNvSpPr>
          <p:nvPr>
            <p:ph idx="1"/>
          </p:nvPr>
        </p:nvSpPr>
        <p:spPr>
          <a:xfrm>
            <a:off x="618835" y="2068946"/>
            <a:ext cx="10972799" cy="1967346"/>
          </a:xfrm>
        </p:spPr>
        <p:txBody>
          <a:bodyPr/>
          <a:lstStyle/>
          <a:p>
            <a:pPr marL="0" indent="0">
              <a:lnSpc>
                <a:spcPct val="108000"/>
              </a:lnSpc>
              <a:buNone/>
            </a:pPr>
            <a:r>
              <a:rPr lang="en-US" altLang="en-US" sz="26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a school district needs to amend the list of capital outlay projects it previously advertised or adopted, the school district must publish an </a:t>
            </a:r>
            <a:r>
              <a:rPr lang="en-US" altLang="en-US" sz="26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Amended Notice of Tax for School Capital Outlay</a:t>
            </a:r>
            <a:r>
              <a:rPr lang="en-US" altLang="en-US" sz="26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ad. </a:t>
            </a:r>
          </a:p>
          <a:p>
            <a:pPr marL="0" indent="0">
              <a:buNone/>
            </a:pPr>
            <a:endParaRPr lang="en-US" alt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4" name="Title 1">
            <a:extLst>
              <a:ext uri="{FF2B5EF4-FFF2-40B4-BE49-F238E27FC236}">
                <a16:creationId xmlns:a16="http://schemas.microsoft.com/office/drawing/2014/main" id="{7FD4D76D-4B85-430B-9C3E-CE80D5C059ED}"/>
              </a:ext>
            </a:extLst>
          </p:cNvPr>
          <p:cNvSpPr txBox="1">
            <a:spLocks/>
          </p:cNvSpPr>
          <p:nvPr/>
        </p:nvSpPr>
        <p:spPr bwMode="auto">
          <a:xfrm>
            <a:off x="609600" y="831350"/>
            <a:ext cx="10972800" cy="123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Amended Notice of Tax for School Capital Outlay</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3CB17B76-41C1-3240-00C9-5C184DE82FC4}"/>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1CAE5A-E9EB-4E2F-A175-8E16B0F8B986}"/>
              </a:ext>
            </a:extLst>
          </p:cNvPr>
          <p:cNvSpPr>
            <a:spLocks noGrp="1"/>
          </p:cNvSpPr>
          <p:nvPr>
            <p:ph idx="1"/>
          </p:nvPr>
        </p:nvSpPr>
        <p:spPr>
          <a:xfrm>
            <a:off x="618835" y="2129129"/>
            <a:ext cx="10991273" cy="3140363"/>
          </a:xfrm>
        </p:spPr>
        <p:txBody>
          <a:bodyPr rtlCol="0">
            <a:no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Amended Notice of Tax for School Capital Outlay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 must be published any time the school district proposes an amendment to the previously advertised and adopted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Tax for School Capital Outlay</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Projects must be listed under each category of new, amended or deleted.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Categories/projects without a change may be omitted. </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ad must be a quarter page of the newspaper.</a:t>
            </a:r>
          </a:p>
        </p:txBody>
      </p:sp>
      <p:sp>
        <p:nvSpPr>
          <p:cNvPr id="5" name="Title 1">
            <a:extLst>
              <a:ext uri="{FF2B5EF4-FFF2-40B4-BE49-F238E27FC236}">
                <a16:creationId xmlns:a16="http://schemas.microsoft.com/office/drawing/2014/main" id="{7582D736-D643-498E-AF49-96E9E08BD77F}"/>
              </a:ext>
            </a:extLst>
          </p:cNvPr>
          <p:cNvSpPr txBox="1">
            <a:spLocks/>
          </p:cNvSpPr>
          <p:nvPr/>
        </p:nvSpPr>
        <p:spPr bwMode="auto">
          <a:xfrm>
            <a:off x="600363" y="832542"/>
            <a:ext cx="10991273" cy="123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Amended Notice of Tax for School Capital Outlay</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BD2B034A-7433-EDBF-12BE-10B7E7228CE1}"/>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D9F5-7950-4BDC-AB29-DD52C195637F}"/>
              </a:ext>
            </a:extLst>
          </p:cNvPr>
          <p:cNvSpPr>
            <a:spLocks noGrp="1"/>
          </p:cNvSpPr>
          <p:nvPr>
            <p:ph type="title"/>
          </p:nvPr>
        </p:nvSpPr>
        <p:spPr>
          <a:xfrm>
            <a:off x="617207" y="826507"/>
            <a:ext cx="10947298" cy="1237596"/>
          </a:xfrm>
        </p:spPr>
        <p:txBody>
          <a:bodyPr rtlCol="0">
            <a:normAutofit/>
          </a:bodyPr>
          <a:lstStyle/>
          <a:p>
            <a:pPr algn="ctr">
              <a:spcAft>
                <a:spcPts val="600"/>
              </a:spcAft>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Amended Notice of Tax for School Capital Outlay</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Ad Example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5" name="Picture 4">
            <a:extLst>
              <a:ext uri="{FF2B5EF4-FFF2-40B4-BE49-F238E27FC236}">
                <a16:creationId xmlns:a16="http://schemas.microsoft.com/office/drawing/2014/main" id="{C8F5289E-7375-4F88-A764-BC5FE88E5F0D}"/>
              </a:ext>
            </a:extLst>
          </p:cNvPr>
          <p:cNvPicPr>
            <a:picLocks noChangeAspect="1"/>
          </p:cNvPicPr>
          <p:nvPr/>
        </p:nvPicPr>
        <p:blipFill>
          <a:blip r:embed="rId2"/>
          <a:stretch>
            <a:fillRect/>
          </a:stretch>
        </p:blipFill>
        <p:spPr>
          <a:xfrm>
            <a:off x="1821867" y="2124288"/>
            <a:ext cx="8537979" cy="4368875"/>
          </a:xfrm>
          <a:prstGeom prst="rect">
            <a:avLst/>
          </a:prstGeom>
        </p:spPr>
      </p:pic>
      <p:pic>
        <p:nvPicPr>
          <p:cNvPr id="3" name="Picture 2">
            <a:extLst>
              <a:ext uri="{FF2B5EF4-FFF2-40B4-BE49-F238E27FC236}">
                <a16:creationId xmlns:a16="http://schemas.microsoft.com/office/drawing/2014/main" id="{680F4114-3086-0B8F-3146-E6630D7E9D37}"/>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a:extLst>
              <a:ext uri="{FF2B5EF4-FFF2-40B4-BE49-F238E27FC236}">
                <a16:creationId xmlns:a16="http://schemas.microsoft.com/office/drawing/2014/main" id="{BA32F66B-415F-4488-8BE4-4BB47C05BB26}"/>
              </a:ext>
            </a:extLst>
          </p:cNvPr>
          <p:cNvSpPr>
            <a:spLocks noGrp="1"/>
          </p:cNvSpPr>
          <p:nvPr>
            <p:ph idx="1"/>
          </p:nvPr>
        </p:nvSpPr>
        <p:spPr>
          <a:xfrm>
            <a:off x="628073" y="2239573"/>
            <a:ext cx="10954326" cy="1237595"/>
          </a:xfrm>
        </p:spPr>
        <p:txBody>
          <a:bodyPr/>
          <a:lstStyle/>
          <a:p>
            <a:pPr marL="0" indent="0">
              <a:lnSpc>
                <a:spcPct val="108000"/>
              </a:lnSpc>
              <a:buNone/>
            </a:pPr>
            <a:r>
              <a:rPr lang="en-US" altLang="en-US" sz="2400" dirty="0">
                <a:latin typeface="Segoe UI" panose="020B0502040204020203" pitchFamily="34" charset="0"/>
                <a:ea typeface="Open Sans Semibold" panose="020B0706030804020204" pitchFamily="34" charset="0"/>
                <a:cs typeface="Arial" panose="020B0604020202020204" pitchFamily="34" charset="0"/>
              </a:rPr>
              <a:t>If circumstances beyond the school district’s control cause the hearing to be recessed, the school district must publish a </a:t>
            </a:r>
            <a:r>
              <a:rPr lang="en-US" altLang="en-US" sz="2400" i="1" dirty="0">
                <a:latin typeface="Segoe UI" panose="020B0502040204020203" pitchFamily="34" charset="0"/>
                <a:ea typeface="Open Sans Semibold" panose="020B0706030804020204" pitchFamily="34" charset="0"/>
                <a:cs typeface="Arial" panose="020B0604020202020204" pitchFamily="34" charset="0"/>
              </a:rPr>
              <a:t>Notice of Continuation</a:t>
            </a:r>
            <a:r>
              <a:rPr lang="en-US" altLang="en-US" sz="2400" dirty="0">
                <a:latin typeface="Segoe UI" panose="020B0502040204020203" pitchFamily="34" charset="0"/>
                <a:ea typeface="Open Sans Semibold" panose="020B0706030804020204" pitchFamily="34" charset="0"/>
                <a:cs typeface="Arial" panose="020B0604020202020204" pitchFamily="34" charset="0"/>
              </a:rPr>
              <a:t>.</a:t>
            </a:r>
          </a:p>
          <a:p>
            <a:pPr marL="0" indent="0">
              <a:buNone/>
            </a:pPr>
            <a:endPar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pPr>
            <a:endParaRPr lang="en-US" alt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68D15823-FDD7-4C92-8897-BEAF6F736C65}"/>
              </a:ext>
            </a:extLst>
          </p:cNvPr>
          <p:cNvSpPr txBox="1">
            <a:spLocks/>
          </p:cNvSpPr>
          <p:nvPr/>
        </p:nvSpPr>
        <p:spPr bwMode="auto">
          <a:xfrm>
            <a:off x="618240" y="824999"/>
            <a:ext cx="10954327" cy="123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Continuation </a:t>
            </a:r>
            <a:r>
              <a:rPr lang="en-US" altLang="en-US" sz="2800" dirty="0">
                <a:solidFill>
                  <a:srgbClr val="002060"/>
                </a:solidFill>
                <a:latin typeface="Segoe UI" panose="020B0502040204020203" pitchFamily="34" charset="0"/>
                <a:cs typeface="Segoe UI" panose="020B0502040204020203" pitchFamily="34" charset="0"/>
              </a:rPr>
              <a:t>Ad</a:t>
            </a:r>
            <a:endParaRPr lang="en-US" altLang="en-US" sz="3600" dirty="0">
              <a:solidFill>
                <a:srgbClr val="002060"/>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D1A37693-CEAB-4BE4-B0C2-E484E00190E5}"/>
              </a:ext>
            </a:extLst>
          </p:cNvPr>
          <p:cNvSpPr/>
          <p:nvPr/>
        </p:nvSpPr>
        <p:spPr>
          <a:xfrm>
            <a:off x="1949877" y="3903407"/>
            <a:ext cx="8291052" cy="732699"/>
          </a:xfrm>
          <a:prstGeom prst="rect">
            <a:avLst/>
          </a:prstGeom>
          <a:solidFill>
            <a:schemeClr val="bg1">
              <a:lumMod val="95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Arial" panose="020B0604020202020204" pitchFamily="34" charset="0"/>
              </a:rPr>
              <a:t>The hearing should be recessed, not adjourned.</a:t>
            </a:r>
          </a:p>
        </p:txBody>
      </p:sp>
      <p:pic>
        <p:nvPicPr>
          <p:cNvPr id="7" name="Picture 6" descr="Icon&#10;&#10;Description automatically generated">
            <a:extLst>
              <a:ext uri="{FF2B5EF4-FFF2-40B4-BE49-F238E27FC236}">
                <a16:creationId xmlns:a16="http://schemas.microsoft.com/office/drawing/2014/main" id="{8464DAA8-1DA8-470F-86B9-25E47CD2B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899" y="3654147"/>
            <a:ext cx="629955" cy="629955"/>
          </a:xfrm>
          <a:prstGeom prst="rect">
            <a:avLst/>
          </a:prstGeom>
        </p:spPr>
      </p:pic>
      <p:pic>
        <p:nvPicPr>
          <p:cNvPr id="2" name="Picture 1">
            <a:extLst>
              <a:ext uri="{FF2B5EF4-FFF2-40B4-BE49-F238E27FC236}">
                <a16:creationId xmlns:a16="http://schemas.microsoft.com/office/drawing/2014/main" id="{743647EB-8BCC-7A40-EDEF-8CB92623E3D6}"/>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74C4E0-D27B-4E3C-A72E-42D3E35B4229}"/>
              </a:ext>
            </a:extLst>
          </p:cNvPr>
          <p:cNvSpPr>
            <a:spLocks noGrp="1"/>
          </p:cNvSpPr>
          <p:nvPr>
            <p:ph idx="1"/>
          </p:nvPr>
        </p:nvSpPr>
        <p:spPr>
          <a:xfrm>
            <a:off x="637309" y="2117564"/>
            <a:ext cx="10945090" cy="2722292"/>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Must not deviate from the specified language</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Has no size requirement</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Requires no accompanying ads</a:t>
            </a:r>
          </a:p>
          <a:p>
            <a:pPr marL="0" indent="0" algn="ctr">
              <a:lnSpc>
                <a:spcPct val="108000"/>
              </a:lnSpc>
              <a:buNone/>
              <a:defRPr/>
            </a:pPr>
            <a:endParaRPr lang="en-US" sz="2000" b="1"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lgn="ctr">
              <a:lnSpc>
                <a:spcPct val="108000"/>
              </a:lnSpc>
              <a:buNone/>
              <a:defRPr/>
            </a:pPr>
            <a:r>
              <a:rPr lang="en-US" sz="20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must hold the hearing two to five days after the ad is published.</a:t>
            </a:r>
          </a:p>
          <a:p>
            <a:pPr marL="0" indent="0">
              <a:lnSpc>
                <a:spcPct val="108000"/>
              </a:lnSpc>
              <a:buNone/>
              <a:defRPr/>
            </a:pPr>
            <a:endParaRPr lang="en-US" sz="26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96292027-D614-47AE-BABD-1E798075134E}"/>
              </a:ext>
            </a:extLst>
          </p:cNvPr>
          <p:cNvSpPr txBox="1">
            <a:spLocks/>
          </p:cNvSpPr>
          <p:nvPr/>
        </p:nvSpPr>
        <p:spPr bwMode="auto">
          <a:xfrm>
            <a:off x="627476" y="830807"/>
            <a:ext cx="10945091" cy="123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Continuation </a:t>
            </a:r>
            <a:r>
              <a:rPr lang="en-US" altLang="en-US" sz="2800" dirty="0">
                <a:solidFill>
                  <a:srgbClr val="002060"/>
                </a:solidFill>
                <a:latin typeface="Segoe UI" panose="020B0502040204020203" pitchFamily="34" charset="0"/>
                <a:cs typeface="Segoe UI" panose="020B0502040204020203" pitchFamily="34" charset="0"/>
              </a:rPr>
              <a:t>Ad</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DCC76F08-F8BF-2287-8C28-266E149E4180}"/>
              </a:ext>
            </a:extLst>
          </p:cNvPr>
          <p:cNvPicPr>
            <a:picLocks noChangeAspect="1"/>
          </p:cNvPicPr>
          <p:nvPr/>
        </p:nvPicPr>
        <p:blipFill>
          <a:blip r:embed="rId2"/>
          <a:stretch>
            <a:fillRect/>
          </a:stretch>
        </p:blipFill>
        <p:spPr>
          <a:xfrm>
            <a:off x="11102131" y="5354966"/>
            <a:ext cx="847417" cy="1237595"/>
          </a:xfrm>
          <a:prstGeom prst="rect">
            <a:avLst/>
          </a:prstGeom>
        </p:spPr>
      </p:pic>
      <p:grpSp>
        <p:nvGrpSpPr>
          <p:cNvPr id="24" name="Group 23">
            <a:extLst>
              <a:ext uri="{FF2B5EF4-FFF2-40B4-BE49-F238E27FC236}">
                <a16:creationId xmlns:a16="http://schemas.microsoft.com/office/drawing/2014/main" id="{97AE7038-11FD-B319-23D6-17198DC0CC80}"/>
              </a:ext>
            </a:extLst>
          </p:cNvPr>
          <p:cNvGrpSpPr/>
          <p:nvPr/>
        </p:nvGrpSpPr>
        <p:grpSpPr>
          <a:xfrm>
            <a:off x="2963101" y="5011696"/>
            <a:ext cx="6265810" cy="1277677"/>
            <a:chOff x="2787614" y="5011696"/>
            <a:chExt cx="6265810" cy="1277677"/>
          </a:xfrm>
        </p:grpSpPr>
        <p:sp>
          <p:nvSpPr>
            <p:cNvPr id="4" name="Rectangle 3">
              <a:extLst>
                <a:ext uri="{FF2B5EF4-FFF2-40B4-BE49-F238E27FC236}">
                  <a16:creationId xmlns:a16="http://schemas.microsoft.com/office/drawing/2014/main" id="{68FA14DA-B3AC-DB81-89AC-7689D7DBDAF7}"/>
                </a:ext>
              </a:extLst>
            </p:cNvPr>
            <p:cNvSpPr/>
            <p:nvPr/>
          </p:nvSpPr>
          <p:spPr>
            <a:xfrm>
              <a:off x="2787614" y="5666693"/>
              <a:ext cx="179865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AD PUBLISHED</a:t>
              </a:r>
            </a:p>
          </p:txBody>
        </p:sp>
        <p:sp>
          <p:nvSpPr>
            <p:cNvPr id="16" name="Rectangle 15">
              <a:extLst>
                <a:ext uri="{FF2B5EF4-FFF2-40B4-BE49-F238E27FC236}">
                  <a16:creationId xmlns:a16="http://schemas.microsoft.com/office/drawing/2014/main" id="{C319D3A5-828D-B513-AF72-FC2FC70276CA}"/>
                </a:ext>
              </a:extLst>
            </p:cNvPr>
            <p:cNvSpPr/>
            <p:nvPr/>
          </p:nvSpPr>
          <p:spPr>
            <a:xfrm>
              <a:off x="4632892" y="5666693"/>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1</a:t>
              </a:r>
            </a:p>
          </p:txBody>
        </p:sp>
        <p:sp>
          <p:nvSpPr>
            <p:cNvPr id="17" name="Rectangle 16">
              <a:extLst>
                <a:ext uri="{FF2B5EF4-FFF2-40B4-BE49-F238E27FC236}">
                  <a16:creationId xmlns:a16="http://schemas.microsoft.com/office/drawing/2014/main" id="{4C1ECDEA-7CDC-22AE-28CB-FBD0DD155758}"/>
                </a:ext>
              </a:extLst>
            </p:cNvPr>
            <p:cNvSpPr/>
            <p:nvPr/>
          </p:nvSpPr>
          <p:spPr>
            <a:xfrm>
              <a:off x="5528008" y="5666693"/>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2</a:t>
              </a:r>
            </a:p>
          </p:txBody>
        </p:sp>
        <p:sp>
          <p:nvSpPr>
            <p:cNvPr id="18" name="Rectangle 17">
              <a:extLst>
                <a:ext uri="{FF2B5EF4-FFF2-40B4-BE49-F238E27FC236}">
                  <a16:creationId xmlns:a16="http://schemas.microsoft.com/office/drawing/2014/main" id="{70D86C7C-9B6C-DEB6-9506-F95D4C2D1808}"/>
                </a:ext>
              </a:extLst>
            </p:cNvPr>
            <p:cNvSpPr/>
            <p:nvPr/>
          </p:nvSpPr>
          <p:spPr>
            <a:xfrm>
              <a:off x="6423124" y="5661345"/>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3</a:t>
              </a:r>
            </a:p>
          </p:txBody>
        </p:sp>
        <p:sp>
          <p:nvSpPr>
            <p:cNvPr id="19" name="Rectangle 18">
              <a:extLst>
                <a:ext uri="{FF2B5EF4-FFF2-40B4-BE49-F238E27FC236}">
                  <a16:creationId xmlns:a16="http://schemas.microsoft.com/office/drawing/2014/main" id="{B7898FFA-F8E1-2A0D-F9F7-F76993CBDCDF}"/>
                </a:ext>
              </a:extLst>
            </p:cNvPr>
            <p:cNvSpPr/>
            <p:nvPr/>
          </p:nvSpPr>
          <p:spPr>
            <a:xfrm>
              <a:off x="7318240" y="5657110"/>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4</a:t>
              </a:r>
            </a:p>
          </p:txBody>
        </p:sp>
        <p:sp>
          <p:nvSpPr>
            <p:cNvPr id="20" name="Rectangle 19">
              <a:extLst>
                <a:ext uri="{FF2B5EF4-FFF2-40B4-BE49-F238E27FC236}">
                  <a16:creationId xmlns:a16="http://schemas.microsoft.com/office/drawing/2014/main" id="{C14F4EF1-2AED-7635-556B-A977A3F160BD}"/>
                </a:ext>
              </a:extLst>
            </p:cNvPr>
            <p:cNvSpPr/>
            <p:nvPr/>
          </p:nvSpPr>
          <p:spPr>
            <a:xfrm>
              <a:off x="8213355" y="5657110"/>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5</a:t>
              </a:r>
            </a:p>
          </p:txBody>
        </p:sp>
        <p:sp>
          <p:nvSpPr>
            <p:cNvPr id="21" name="Left Brace 20">
              <a:extLst>
                <a:ext uri="{FF2B5EF4-FFF2-40B4-BE49-F238E27FC236}">
                  <a16:creationId xmlns:a16="http://schemas.microsoft.com/office/drawing/2014/main" id="{050E806E-A96C-C96B-5922-91D8E2D60A7B}"/>
                </a:ext>
              </a:extLst>
            </p:cNvPr>
            <p:cNvSpPr/>
            <p:nvPr/>
          </p:nvSpPr>
          <p:spPr>
            <a:xfrm rot="5400000">
              <a:off x="7176415" y="3721962"/>
              <a:ext cx="228600" cy="3525416"/>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71717"/>
                </a:solidFill>
              </a:endParaRPr>
            </a:p>
          </p:txBody>
        </p:sp>
        <p:sp>
          <p:nvSpPr>
            <p:cNvPr id="22" name="Title 1">
              <a:extLst>
                <a:ext uri="{FF2B5EF4-FFF2-40B4-BE49-F238E27FC236}">
                  <a16:creationId xmlns:a16="http://schemas.microsoft.com/office/drawing/2014/main" id="{ACA49498-CE43-4AB0-21C6-4422F76C7EBF}"/>
                </a:ext>
              </a:extLst>
            </p:cNvPr>
            <p:cNvSpPr txBox="1">
              <a:spLocks/>
            </p:cNvSpPr>
            <p:nvPr/>
          </p:nvSpPr>
          <p:spPr bwMode="auto">
            <a:xfrm>
              <a:off x="6203435" y="5011696"/>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solidFill>
                    <a:srgbClr val="171717"/>
                  </a:solidFill>
                  <a:latin typeface="Segoe UI" panose="020B0502040204020203" pitchFamily="34" charset="0"/>
                  <a:cs typeface="Segoe UI" panose="020B0502040204020203" pitchFamily="34" charset="0"/>
                </a:rPr>
                <a:t>public hearing</a:t>
              </a:r>
            </a:p>
          </p:txBody>
        </p:sp>
        <p:pic>
          <p:nvPicPr>
            <p:cNvPr id="23" name="Picture 22" descr="Icon&#10;&#10;Description automatically generated">
              <a:extLst>
                <a:ext uri="{FF2B5EF4-FFF2-40B4-BE49-F238E27FC236}">
                  <a16:creationId xmlns:a16="http://schemas.microsoft.com/office/drawing/2014/main" id="{183C4003-F6E8-1CAA-368E-C61EDBC33E4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57832" y="5227805"/>
              <a:ext cx="476867" cy="476867"/>
            </a:xfrm>
            <a:prstGeom prst="rect">
              <a:avLst/>
            </a:prstGeom>
            <a:effectLst>
              <a:outerShdw blurRad="50800" dist="38100" dir="8100000" algn="tr" rotWithShape="0">
                <a:prstClr val="black">
                  <a:alpha val="40000"/>
                </a:prstClr>
              </a:outerShdw>
            </a:effectLst>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D634-6062-43F6-BA2F-D95BA19CADF3}"/>
              </a:ext>
            </a:extLst>
          </p:cNvPr>
          <p:cNvSpPr>
            <a:spLocks noGrp="1"/>
          </p:cNvSpPr>
          <p:nvPr>
            <p:ph type="title"/>
          </p:nvPr>
        </p:nvSpPr>
        <p:spPr>
          <a:xfrm>
            <a:off x="618836" y="836340"/>
            <a:ext cx="10963564" cy="1136072"/>
          </a:xfrm>
        </p:spPr>
        <p:txBody>
          <a:bodyPr rtlCol="0">
            <a:no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Advertising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i="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Notice of Continuation</a:t>
            </a: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Ad Example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5" name="Rectangle 3">
            <a:extLst>
              <a:ext uri="{FF2B5EF4-FFF2-40B4-BE49-F238E27FC236}">
                <a16:creationId xmlns:a16="http://schemas.microsoft.com/office/drawing/2014/main" id="{CD527084-1E59-4A0A-B051-14751A338EE7}"/>
              </a:ext>
            </a:extLst>
          </p:cNvPr>
          <p:cNvSpPr>
            <a:spLocks noChangeArrowheads="1"/>
          </p:cNvSpPr>
          <p:nvPr/>
        </p:nvSpPr>
        <p:spPr bwMode="auto">
          <a:xfrm>
            <a:off x="1120877" y="2295234"/>
            <a:ext cx="9950245" cy="3726426"/>
          </a:xfrm>
          <a:prstGeom prst="rect">
            <a:avLst/>
          </a:prstGeom>
          <a:solidFill>
            <a:srgbClr val="FFFFFF"/>
          </a:solidFill>
          <a:ln w="12700">
            <a:solidFill>
              <a:srgbClr val="000000"/>
            </a:solidFill>
            <a:miter lim="800000"/>
            <a:headEnd/>
            <a:tailEnd/>
          </a:ln>
          <a:effectLst>
            <a:outerShdw blurRad="50800" dist="38100" dir="8100000" algn="tr" rotWithShape="0">
              <a:prstClr val="black">
                <a:alpha val="40000"/>
              </a:prstClr>
            </a:outerShdw>
          </a:effectLst>
        </p:spPr>
        <p:txBody>
          <a:bodyPr/>
          <a:lstStyle/>
          <a:p>
            <a:pPr marL="342900" indent="-342900" algn="ctr">
              <a:spcBef>
                <a:spcPts val="600"/>
              </a:spcBef>
              <a:spcAft>
                <a:spcPts val="1200"/>
              </a:spcAft>
              <a:buClr>
                <a:srgbClr val="009999"/>
              </a:buClr>
              <a:buSzPct val="70000"/>
              <a:defRPr/>
            </a:pPr>
            <a:endParaRPr lang="en-US" sz="600" b="1" kern="0" dirty="0">
              <a:solidFill>
                <a:srgbClr val="171717"/>
              </a:solidFill>
              <a:latin typeface="Tahoma" pitchFamily="34" charset="0"/>
            </a:endParaRPr>
          </a:p>
          <a:p>
            <a:pPr marL="342900" indent="-342900" algn="ctr">
              <a:spcBef>
                <a:spcPts val="600"/>
              </a:spcBef>
              <a:spcAft>
                <a:spcPts val="1200"/>
              </a:spcAft>
              <a:buClr>
                <a:srgbClr val="009999"/>
              </a:buClr>
              <a:buSzPct val="70000"/>
              <a:defRPr/>
            </a:pPr>
            <a:r>
              <a:rPr lang="en-US" sz="2400" b="1" kern="0" dirty="0">
                <a:solidFill>
                  <a:srgbClr val="171717"/>
                </a:solidFill>
                <a:latin typeface="Tahoma" pitchFamily="34" charset="0"/>
              </a:rPr>
              <a:t>NOTICE OF CONTINUATION</a:t>
            </a:r>
          </a:p>
          <a:p>
            <a:pPr marL="342900" indent="-342900" algn="ctr">
              <a:spcBef>
                <a:spcPct val="30000"/>
              </a:spcBef>
              <a:buClr>
                <a:srgbClr val="009999"/>
              </a:buClr>
              <a:buSzPct val="70000"/>
              <a:defRPr/>
            </a:pPr>
            <a:r>
              <a:rPr lang="en-US" sz="2400" kern="0" dirty="0">
                <a:solidFill>
                  <a:srgbClr val="171717"/>
                </a:solidFill>
                <a:latin typeface="Tahoma" pitchFamily="34" charset="0"/>
              </a:rPr>
              <a:t>The tentative/final budget hearing held on </a:t>
            </a:r>
            <a:br>
              <a:rPr lang="en-US" sz="2400" kern="0" dirty="0">
                <a:solidFill>
                  <a:srgbClr val="171717"/>
                </a:solidFill>
                <a:latin typeface="Tahoma" pitchFamily="34" charset="0"/>
              </a:rPr>
            </a:br>
            <a:r>
              <a:rPr lang="en-US" sz="2400" kern="0" dirty="0">
                <a:solidFill>
                  <a:srgbClr val="171717"/>
                </a:solidFill>
                <a:latin typeface="Tahoma" pitchFamily="34" charset="0"/>
              </a:rPr>
              <a:t>(Date of hearing)</a:t>
            </a:r>
          </a:p>
          <a:p>
            <a:pPr marL="342900" indent="-342900" algn="ctr">
              <a:spcBef>
                <a:spcPct val="30000"/>
              </a:spcBef>
              <a:buClr>
                <a:srgbClr val="009999"/>
              </a:buClr>
              <a:buSzPct val="70000"/>
              <a:defRPr/>
            </a:pPr>
            <a:r>
              <a:rPr lang="en-US" sz="2400" kern="0" dirty="0">
                <a:solidFill>
                  <a:srgbClr val="171717"/>
                </a:solidFill>
                <a:latin typeface="Tahoma" pitchFamily="34" charset="0"/>
              </a:rPr>
              <a:t>For the (name of school district) was recessed and will be continued on</a:t>
            </a:r>
          </a:p>
          <a:p>
            <a:pPr marL="342900" indent="-342900" algn="ctr">
              <a:spcBef>
                <a:spcPct val="30000"/>
              </a:spcBef>
              <a:buClr>
                <a:srgbClr val="009999"/>
              </a:buClr>
              <a:buSzPct val="70000"/>
              <a:defRPr/>
            </a:pPr>
            <a:r>
              <a:rPr lang="en-US" sz="2400" kern="0" dirty="0">
                <a:solidFill>
                  <a:srgbClr val="171717"/>
                </a:solidFill>
                <a:latin typeface="Tahoma" pitchFamily="34" charset="0"/>
              </a:rPr>
              <a:t>(Date, time, and location of new hearing). </a:t>
            </a:r>
          </a:p>
          <a:p>
            <a:pPr marL="342900" indent="-342900" algn="ctr">
              <a:spcBef>
                <a:spcPct val="30000"/>
              </a:spcBef>
              <a:buClr>
                <a:srgbClr val="009999"/>
              </a:buClr>
              <a:buSzPct val="70000"/>
              <a:defRPr/>
            </a:pPr>
            <a:r>
              <a:rPr lang="en-US" sz="2400" kern="0" dirty="0">
                <a:solidFill>
                  <a:srgbClr val="171717"/>
                </a:solidFill>
                <a:latin typeface="Tahoma" pitchFamily="34" charset="0"/>
              </a:rPr>
              <a:t>(Include name of town)</a:t>
            </a:r>
          </a:p>
        </p:txBody>
      </p:sp>
      <p:pic>
        <p:nvPicPr>
          <p:cNvPr id="3" name="Picture 2">
            <a:extLst>
              <a:ext uri="{FF2B5EF4-FFF2-40B4-BE49-F238E27FC236}">
                <a16:creationId xmlns:a16="http://schemas.microsoft.com/office/drawing/2014/main" id="{0508E624-C0FD-39EC-93A5-E1E0DBE6E008}"/>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C867E28-84AF-4369-8FAE-42AEEB9D6DFE}"/>
              </a:ext>
            </a:extLst>
          </p:cNvPr>
          <p:cNvSpPr>
            <a:spLocks noGrp="1"/>
          </p:cNvSpPr>
          <p:nvPr>
            <p:ph type="title"/>
          </p:nvPr>
        </p:nvSpPr>
        <p:spPr>
          <a:xfrm>
            <a:off x="175491" y="923636"/>
            <a:ext cx="11859491" cy="1087437"/>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4000" b="1" dirty="0">
                <a:solidFill>
                  <a:srgbClr val="002060"/>
                </a:solidFill>
                <a:latin typeface="Segoe UI" panose="020B0502040204020203" pitchFamily="34" charset="0"/>
                <a:cs typeface="Segoe UI" panose="020B0502040204020203" pitchFamily="34" charset="0"/>
              </a:rPr>
            </a:br>
            <a:r>
              <a:rPr lang="en-US" altLang="en-US" sz="2800" dirty="0">
                <a:solidFill>
                  <a:srgbClr val="002060"/>
                </a:solidFill>
                <a:latin typeface="Segoe UI" panose="020B0502040204020203" pitchFamily="34" charset="0"/>
                <a:cs typeface="Segoe UI" panose="020B0502040204020203" pitchFamily="34" charset="0"/>
              </a:rPr>
              <a:t>Day 1 = July 1 </a:t>
            </a:r>
            <a:endParaRPr lang="en-US" altLang="en-US" sz="4000" dirty="0">
              <a:solidFill>
                <a:srgbClr val="002060"/>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E827E96A-18D4-4E49-A185-0EE8DD6EA020}"/>
              </a:ext>
            </a:extLst>
          </p:cNvPr>
          <p:cNvSpPr>
            <a:spLocks noGrp="1"/>
          </p:cNvSpPr>
          <p:nvPr>
            <p:ph idx="1"/>
          </p:nvPr>
        </p:nvSpPr>
        <p:spPr>
          <a:xfrm>
            <a:off x="609600" y="2027726"/>
            <a:ext cx="10954327" cy="1934675"/>
          </a:xfrm>
        </p:spPr>
        <p:txBody>
          <a:bodyPr rtlCol="0">
            <a:normAutofit/>
          </a:bodyPr>
          <a:lstStyle/>
          <a:p>
            <a:pPr marL="0"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The first day of the TRIM process is </a:t>
            </a:r>
            <a:r>
              <a:rPr lang="en-US" sz="2400" b="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July 1</a:t>
            </a: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 or the date of certification of taxable value, whichever is </a:t>
            </a:r>
            <a:r>
              <a:rPr lang="en-US" sz="2400" b="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later</a:t>
            </a: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60041CBF-05EC-46C3-AA7B-50CB11CD64EF}"/>
              </a:ext>
            </a:extLst>
          </p:cNvPr>
          <p:cNvSpPr txBox="1"/>
          <p:nvPr/>
        </p:nvSpPr>
        <p:spPr>
          <a:xfrm>
            <a:off x="6095711" y="4555169"/>
            <a:ext cx="727422" cy="338554"/>
          </a:xfrm>
          <a:prstGeom prst="rect">
            <a:avLst/>
          </a:prstGeom>
          <a:noFill/>
        </p:spPr>
        <p:txBody>
          <a:bodyPr wrap="square" rtlCol="0">
            <a:spAutoFit/>
          </a:bodyPr>
          <a:lstStyle/>
          <a:p>
            <a:r>
              <a:rPr lang="en-US" sz="1600" b="1" dirty="0">
                <a:solidFill>
                  <a:schemeClr val="bg1">
                    <a:lumMod val="10000"/>
                  </a:schemeClr>
                </a:solidFill>
                <a:latin typeface="Segoe UI" panose="020B0502040204020203" pitchFamily="34" charset="0"/>
                <a:cs typeface="Segoe UI" panose="020B0502040204020203" pitchFamily="34" charset="0"/>
              </a:rPr>
              <a:t>Day 1</a:t>
            </a:r>
          </a:p>
        </p:txBody>
      </p:sp>
      <p:pic>
        <p:nvPicPr>
          <p:cNvPr id="4" name="Picture 3">
            <a:extLst>
              <a:ext uri="{FF2B5EF4-FFF2-40B4-BE49-F238E27FC236}">
                <a16:creationId xmlns:a16="http://schemas.microsoft.com/office/drawing/2014/main" id="{EE2F0041-965D-A317-6085-4823FDE76C84}"/>
              </a:ext>
            </a:extLst>
          </p:cNvPr>
          <p:cNvPicPr>
            <a:picLocks noChangeAspect="1"/>
          </p:cNvPicPr>
          <p:nvPr/>
        </p:nvPicPr>
        <p:blipFill>
          <a:blip r:embed="rId3"/>
          <a:stretch>
            <a:fillRect/>
          </a:stretch>
        </p:blipFill>
        <p:spPr>
          <a:xfrm>
            <a:off x="11102131" y="5354966"/>
            <a:ext cx="847417" cy="1237595"/>
          </a:xfrm>
          <a:prstGeom prst="rect">
            <a:avLst/>
          </a:prstGeom>
        </p:spPr>
      </p:pic>
      <p:grpSp>
        <p:nvGrpSpPr>
          <p:cNvPr id="2" name="Group 1">
            <a:extLst>
              <a:ext uri="{FF2B5EF4-FFF2-40B4-BE49-F238E27FC236}">
                <a16:creationId xmlns:a16="http://schemas.microsoft.com/office/drawing/2014/main" id="{2BEEEA9D-A500-0A6F-6436-47F075E028F8}"/>
              </a:ext>
            </a:extLst>
          </p:cNvPr>
          <p:cNvGrpSpPr/>
          <p:nvPr/>
        </p:nvGrpSpPr>
        <p:grpSpPr>
          <a:xfrm>
            <a:off x="700907" y="3649193"/>
            <a:ext cx="10852727" cy="930653"/>
            <a:chOff x="701097" y="3410922"/>
            <a:chExt cx="10852727" cy="930653"/>
          </a:xfrm>
        </p:grpSpPr>
        <p:sp>
          <p:nvSpPr>
            <p:cNvPr id="8" name="Rectangle 7">
              <a:extLst>
                <a:ext uri="{FF2B5EF4-FFF2-40B4-BE49-F238E27FC236}">
                  <a16:creationId xmlns:a16="http://schemas.microsoft.com/office/drawing/2014/main" id="{CD86F11F-ADAD-1444-AF0D-464977AA868D}"/>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9" name="Rectangle 8">
              <a:extLst>
                <a:ext uri="{FF2B5EF4-FFF2-40B4-BE49-F238E27FC236}">
                  <a16:creationId xmlns:a16="http://schemas.microsoft.com/office/drawing/2014/main" id="{6467BE17-5189-F36E-CAA8-301340BD7FC1}"/>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10" name="Rectangle 9">
              <a:extLst>
                <a:ext uri="{FF2B5EF4-FFF2-40B4-BE49-F238E27FC236}">
                  <a16:creationId xmlns:a16="http://schemas.microsoft.com/office/drawing/2014/main" id="{6927D686-1259-F855-3B56-4321952CF5FC}"/>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11" name="Rectangle 10">
              <a:extLst>
                <a:ext uri="{FF2B5EF4-FFF2-40B4-BE49-F238E27FC236}">
                  <a16:creationId xmlns:a16="http://schemas.microsoft.com/office/drawing/2014/main" id="{78D0C878-C7F8-A8F8-6258-19BEEB43EA35}"/>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12" name="Rectangle 11">
              <a:extLst>
                <a:ext uri="{FF2B5EF4-FFF2-40B4-BE49-F238E27FC236}">
                  <a16:creationId xmlns:a16="http://schemas.microsoft.com/office/drawing/2014/main" id="{4E28FC61-A777-1A6A-C728-B49E45D50DA1}"/>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13" name="Rectangle 12">
              <a:extLst>
                <a:ext uri="{FF2B5EF4-FFF2-40B4-BE49-F238E27FC236}">
                  <a16:creationId xmlns:a16="http://schemas.microsoft.com/office/drawing/2014/main" id="{643549B8-4309-EBE0-C9EB-8347A88C1B3E}"/>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14" name="Rectangle 13">
              <a:extLst>
                <a:ext uri="{FF2B5EF4-FFF2-40B4-BE49-F238E27FC236}">
                  <a16:creationId xmlns:a16="http://schemas.microsoft.com/office/drawing/2014/main" id="{561F190D-DC0C-4594-C420-50DDB09FFF36}"/>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15" name="Rectangle 14">
              <a:extLst>
                <a:ext uri="{FF2B5EF4-FFF2-40B4-BE49-F238E27FC236}">
                  <a16:creationId xmlns:a16="http://schemas.microsoft.com/office/drawing/2014/main" id="{55C7BA53-FD78-CFC7-BEF2-FAD9C21E15B1}"/>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16" name="Rectangle 15">
              <a:extLst>
                <a:ext uri="{FF2B5EF4-FFF2-40B4-BE49-F238E27FC236}">
                  <a16:creationId xmlns:a16="http://schemas.microsoft.com/office/drawing/2014/main" id="{F2181C2D-D3AF-2458-7907-16B5911311CB}"/>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17" name="Rectangle 16">
              <a:extLst>
                <a:ext uri="{FF2B5EF4-FFF2-40B4-BE49-F238E27FC236}">
                  <a16:creationId xmlns:a16="http://schemas.microsoft.com/office/drawing/2014/main" id="{98753A7A-2A8C-DAB7-2BDA-0458A46E14A0}"/>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18" name="Arrow: Chevron 17">
              <a:extLst>
                <a:ext uri="{FF2B5EF4-FFF2-40B4-BE49-F238E27FC236}">
                  <a16:creationId xmlns:a16="http://schemas.microsoft.com/office/drawing/2014/main" id="{E8A306D6-514A-ED1D-167E-6FD01AE5085C}"/>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19" name="Rectangle 18">
              <a:extLst>
                <a:ext uri="{FF2B5EF4-FFF2-40B4-BE49-F238E27FC236}">
                  <a16:creationId xmlns:a16="http://schemas.microsoft.com/office/drawing/2014/main" id="{5046AABA-7300-44C4-361E-435049F7B563}"/>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0" name="Arrow: Chevron 19">
              <a:extLst>
                <a:ext uri="{FF2B5EF4-FFF2-40B4-BE49-F238E27FC236}">
                  <a16:creationId xmlns:a16="http://schemas.microsoft.com/office/drawing/2014/main" id="{13BC39AA-4C46-0664-64DA-57FDE6CAD5E3}"/>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21" name="Rectangle 20">
              <a:extLst>
                <a:ext uri="{FF2B5EF4-FFF2-40B4-BE49-F238E27FC236}">
                  <a16:creationId xmlns:a16="http://schemas.microsoft.com/office/drawing/2014/main" id="{5CDA4A8D-B9DA-3D01-8890-8A676B0AEEAE}"/>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2" name="Rectangle 21">
              <a:extLst>
                <a:ext uri="{FF2B5EF4-FFF2-40B4-BE49-F238E27FC236}">
                  <a16:creationId xmlns:a16="http://schemas.microsoft.com/office/drawing/2014/main" id="{E2739310-8B7E-90E2-F7A0-42D368DDCB16}"/>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grpSp>
        <p:nvGrpSpPr>
          <p:cNvPr id="43" name="Group 42">
            <a:extLst>
              <a:ext uri="{FF2B5EF4-FFF2-40B4-BE49-F238E27FC236}">
                <a16:creationId xmlns:a16="http://schemas.microsoft.com/office/drawing/2014/main" id="{6A0D8BBE-7880-8D82-4DEB-884E2E0C22CC}"/>
              </a:ext>
            </a:extLst>
          </p:cNvPr>
          <p:cNvGrpSpPr/>
          <p:nvPr/>
        </p:nvGrpSpPr>
        <p:grpSpPr>
          <a:xfrm>
            <a:off x="5904910" y="3046627"/>
            <a:ext cx="677255" cy="677255"/>
            <a:chOff x="5014796" y="2802797"/>
            <a:chExt cx="677255" cy="677255"/>
          </a:xfrm>
        </p:grpSpPr>
        <p:pic>
          <p:nvPicPr>
            <p:cNvPr id="40" name="Picture 39" descr="Icon&#10;&#10;Description automatically generated">
              <a:extLst>
                <a:ext uri="{FF2B5EF4-FFF2-40B4-BE49-F238E27FC236}">
                  <a16:creationId xmlns:a16="http://schemas.microsoft.com/office/drawing/2014/main" id="{F86F7B8B-1E08-9DAA-53D2-8EEF9DE04869}"/>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41" name="Oval 40">
              <a:extLst>
                <a:ext uri="{FF2B5EF4-FFF2-40B4-BE49-F238E27FC236}">
                  <a16:creationId xmlns:a16="http://schemas.microsoft.com/office/drawing/2014/main" id="{8B72312D-B17E-09FA-2F50-34ECA66274D2}"/>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42" name="TextBox 41">
              <a:extLst>
                <a:ext uri="{FF2B5EF4-FFF2-40B4-BE49-F238E27FC236}">
                  <a16:creationId xmlns:a16="http://schemas.microsoft.com/office/drawing/2014/main" id="{D67A19D9-1CF0-B8DD-9C6E-89DF6E4D8A3F}"/>
                </a:ext>
              </a:extLst>
            </p:cNvPr>
            <p:cNvSpPr txBox="1"/>
            <p:nvPr/>
          </p:nvSpPr>
          <p:spPr>
            <a:xfrm>
              <a:off x="5197876" y="2882689"/>
              <a:ext cx="297378" cy="400110"/>
            </a:xfrm>
            <a:prstGeom prst="rect">
              <a:avLst/>
            </a:prstGeom>
            <a:noFill/>
          </p:spPr>
          <p:txBody>
            <a:bodyPr wrap="square" rtlCol="0">
              <a:spAutoFit/>
            </a:bodyPr>
            <a:lstStyle/>
            <a:p>
              <a:r>
                <a:rPr lang="en-US" sz="2000" b="1" dirty="0">
                  <a:solidFill>
                    <a:schemeClr val="bg1"/>
                  </a:solidFill>
                </a:rPr>
                <a:t>1</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0C16-416A-4689-B8C7-849D81D43B4E}"/>
              </a:ext>
            </a:extLst>
          </p:cNvPr>
          <p:cNvSpPr>
            <a:spLocks noGrp="1"/>
          </p:cNvSpPr>
          <p:nvPr>
            <p:ph type="title"/>
          </p:nvPr>
        </p:nvSpPr>
        <p:spPr>
          <a:xfrm>
            <a:off x="1004506" y="1205048"/>
            <a:ext cx="5486400" cy="1037948"/>
          </a:xfrm>
        </p:spPr>
        <p:txBody>
          <a:bodyPr/>
          <a:lstStyle/>
          <a:p>
            <a:r>
              <a:rPr lang="en-US" sz="3600" b="1" dirty="0">
                <a:solidFill>
                  <a:srgbClr val="002060"/>
                </a:solidFill>
                <a:latin typeface="Segoe UI" panose="020B0502040204020203" pitchFamily="34" charset="0"/>
                <a:cs typeface="Segoe UI" panose="020B0502040204020203" pitchFamily="34" charset="0"/>
              </a:rPr>
              <a:t>Newspaper Example</a:t>
            </a:r>
            <a:br>
              <a:rPr lang="en-US" sz="3600" b="1" dirty="0">
                <a:solidFill>
                  <a:srgbClr val="002060"/>
                </a:solidFill>
                <a:latin typeface="Segoe UI" panose="020B0502040204020203" pitchFamily="34" charset="0"/>
                <a:cs typeface="Segoe UI" panose="020B0502040204020203" pitchFamily="34" charset="0"/>
              </a:rPr>
            </a:br>
            <a:r>
              <a:rPr lang="en-US" sz="2800" i="1" dirty="0">
                <a:solidFill>
                  <a:srgbClr val="002060"/>
                </a:solidFill>
                <a:latin typeface="Segoe UI" panose="020B0502040204020203" pitchFamily="34" charset="0"/>
                <a:cs typeface="Segoe UI" panose="020B0502040204020203" pitchFamily="34" charset="0"/>
              </a:rPr>
              <a:t>Notice of Continuation</a:t>
            </a:r>
            <a:endParaRPr lang="en-US" sz="3600" b="1" i="1" dirty="0">
              <a:solidFill>
                <a:srgbClr val="002060"/>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E04ACFF-862F-1AEA-927D-5D592C57C7E5}"/>
              </a:ext>
            </a:extLst>
          </p:cNvPr>
          <p:cNvPicPr>
            <a:picLocks noChangeAspect="1"/>
          </p:cNvPicPr>
          <p:nvPr/>
        </p:nvPicPr>
        <p:blipFill>
          <a:blip r:embed="rId2"/>
          <a:stretch>
            <a:fillRect/>
          </a:stretch>
        </p:blipFill>
        <p:spPr>
          <a:xfrm>
            <a:off x="11102131" y="5354966"/>
            <a:ext cx="847417" cy="1237595"/>
          </a:xfrm>
          <a:prstGeom prst="rect">
            <a:avLst/>
          </a:prstGeom>
        </p:spPr>
      </p:pic>
      <p:grpSp>
        <p:nvGrpSpPr>
          <p:cNvPr id="11" name="Group 10">
            <a:extLst>
              <a:ext uri="{FF2B5EF4-FFF2-40B4-BE49-F238E27FC236}">
                <a16:creationId xmlns:a16="http://schemas.microsoft.com/office/drawing/2014/main" id="{B84083FE-DFD2-4E73-5A21-8D2F6BDB7556}"/>
              </a:ext>
            </a:extLst>
          </p:cNvPr>
          <p:cNvGrpSpPr/>
          <p:nvPr/>
        </p:nvGrpSpPr>
        <p:grpSpPr>
          <a:xfrm rot="243553">
            <a:off x="6705995" y="333710"/>
            <a:ext cx="3527085" cy="6202027"/>
            <a:chOff x="5419186" y="655973"/>
            <a:chExt cx="3527085" cy="6202027"/>
          </a:xfrm>
          <a:effectLst>
            <a:outerShdw blurRad="50800" dist="38100" dir="8100000" algn="tr" rotWithShape="0">
              <a:prstClr val="black">
                <a:alpha val="40000"/>
              </a:prstClr>
            </a:outerShdw>
          </a:effectLst>
        </p:grpSpPr>
        <p:pic>
          <p:nvPicPr>
            <p:cNvPr id="5" name="Picture 4">
              <a:extLst>
                <a:ext uri="{FF2B5EF4-FFF2-40B4-BE49-F238E27FC236}">
                  <a16:creationId xmlns:a16="http://schemas.microsoft.com/office/drawing/2014/main" id="{AD35FDA0-DAB8-E989-422A-D71AB705DE24}"/>
                </a:ext>
              </a:extLst>
            </p:cNvPr>
            <p:cNvPicPr>
              <a:picLocks noChangeAspect="1"/>
            </p:cNvPicPr>
            <p:nvPr/>
          </p:nvPicPr>
          <p:blipFill>
            <a:blip r:embed="rId3"/>
            <a:stretch>
              <a:fillRect/>
            </a:stretch>
          </p:blipFill>
          <p:spPr>
            <a:xfrm>
              <a:off x="5419186" y="3049588"/>
              <a:ext cx="3527085" cy="3808412"/>
            </a:xfrm>
            <a:prstGeom prst="rect">
              <a:avLst/>
            </a:prstGeom>
            <a:ln>
              <a:solidFill>
                <a:schemeClr val="tx1"/>
              </a:solidFill>
            </a:ln>
          </p:spPr>
        </p:pic>
        <p:pic>
          <p:nvPicPr>
            <p:cNvPr id="8" name="Picture 7">
              <a:extLst>
                <a:ext uri="{FF2B5EF4-FFF2-40B4-BE49-F238E27FC236}">
                  <a16:creationId xmlns:a16="http://schemas.microsoft.com/office/drawing/2014/main" id="{A40F1C34-5A8B-8107-AF0B-444D1A1001B0}"/>
                </a:ext>
              </a:extLst>
            </p:cNvPr>
            <p:cNvPicPr>
              <a:picLocks noChangeAspect="1"/>
            </p:cNvPicPr>
            <p:nvPr/>
          </p:nvPicPr>
          <p:blipFill>
            <a:blip r:embed="rId4"/>
            <a:stretch>
              <a:fillRect/>
            </a:stretch>
          </p:blipFill>
          <p:spPr>
            <a:xfrm>
              <a:off x="5419186" y="655973"/>
              <a:ext cx="3527084" cy="2445445"/>
            </a:xfrm>
            <a:prstGeom prst="rect">
              <a:avLst/>
            </a:prstGeom>
            <a:ln>
              <a:solidFill>
                <a:schemeClr val="tx1"/>
              </a:solidFill>
            </a:ln>
          </p:spPr>
        </p:pic>
      </p:grpSp>
    </p:spTree>
    <p:extLst>
      <p:ext uri="{BB962C8B-B14F-4D97-AF65-F5344CB8AC3E}">
        <p14:creationId xmlns:p14="http://schemas.microsoft.com/office/powerpoint/2010/main" val="69252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96C11-3CE2-4286-9152-9EF52A6F630A}"/>
              </a:ext>
            </a:extLst>
          </p:cNvPr>
          <p:cNvSpPr>
            <a:spLocks noGrp="1"/>
          </p:cNvSpPr>
          <p:nvPr>
            <p:ph idx="1"/>
          </p:nvPr>
        </p:nvSpPr>
        <p:spPr>
          <a:xfrm>
            <a:off x="603315" y="2172623"/>
            <a:ext cx="10991654" cy="3574330"/>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cs typeface="Arial" panose="020B0604020202020204" pitchFamily="34" charset="0"/>
              </a:rPr>
              <a:t>If a hearing is postponed or rescheduled due to circumstances beyond its control, the school district should publish a </a:t>
            </a:r>
            <a:r>
              <a:rPr lang="en-US" sz="2400" i="1" dirty="0">
                <a:solidFill>
                  <a:srgbClr val="171717"/>
                </a:solidFill>
                <a:latin typeface="Segoe UI" panose="020B0502040204020203" pitchFamily="34" charset="0"/>
                <a:cs typeface="Arial" panose="020B0604020202020204" pitchFamily="34" charset="0"/>
              </a:rPr>
              <a:t>Notice of Rescheduled Hearing </a:t>
            </a:r>
            <a:r>
              <a:rPr lang="en-US" sz="2400" dirty="0">
                <a:solidFill>
                  <a:srgbClr val="171717"/>
                </a:solidFill>
                <a:latin typeface="Segoe UI" panose="020B0502040204020203" pitchFamily="34" charset="0"/>
                <a:cs typeface="Arial" panose="020B0604020202020204" pitchFamily="34" charset="0"/>
              </a:rPr>
              <a:t>in a newspaper of general circulation in the county.</a:t>
            </a:r>
          </a:p>
          <a:p>
            <a:pPr marL="457200" indent="-457200">
              <a:lnSpc>
                <a:spcPct val="108000"/>
              </a:lnSpc>
              <a:defRPr/>
            </a:pPr>
            <a:r>
              <a:rPr lang="en-US" sz="2400" dirty="0">
                <a:solidFill>
                  <a:srgbClr val="171717"/>
                </a:solidFill>
                <a:latin typeface="Segoe UI" panose="020B0502040204020203" pitchFamily="34" charset="0"/>
                <a:cs typeface="Arial" panose="020B0604020202020204" pitchFamily="34" charset="0"/>
              </a:rPr>
              <a:t>The notice will state the time, date, and location of the rescheduled hearing.</a:t>
            </a: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F3E2284-1AA0-3673-5826-7F7E1C57ECC0}"/>
              </a:ext>
            </a:extLst>
          </p:cNvPr>
          <p:cNvPicPr>
            <a:picLocks noChangeAspect="1"/>
          </p:cNvPicPr>
          <p:nvPr/>
        </p:nvPicPr>
        <p:blipFill>
          <a:blip r:embed="rId2"/>
          <a:stretch>
            <a:fillRect/>
          </a:stretch>
        </p:blipFill>
        <p:spPr>
          <a:xfrm>
            <a:off x="11102131" y="5354966"/>
            <a:ext cx="847417" cy="1237595"/>
          </a:xfrm>
          <a:prstGeom prst="rect">
            <a:avLst/>
          </a:prstGeom>
        </p:spPr>
      </p:pic>
      <p:sp>
        <p:nvSpPr>
          <p:cNvPr id="6" name="Title 1">
            <a:extLst>
              <a:ext uri="{FF2B5EF4-FFF2-40B4-BE49-F238E27FC236}">
                <a16:creationId xmlns:a16="http://schemas.microsoft.com/office/drawing/2014/main" id="{5D0577CF-22E5-67E5-DB68-F3FED06A496B}"/>
              </a:ext>
            </a:extLst>
          </p:cNvPr>
          <p:cNvSpPr txBox="1">
            <a:spLocks/>
          </p:cNvSpPr>
          <p:nvPr/>
        </p:nvSpPr>
        <p:spPr bwMode="auto">
          <a:xfrm>
            <a:off x="627476" y="840639"/>
            <a:ext cx="10945091" cy="123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Rescheduled Hearing </a:t>
            </a:r>
            <a:r>
              <a:rPr lang="en-US" altLang="en-US" sz="2800" dirty="0">
                <a:solidFill>
                  <a:srgbClr val="002060"/>
                </a:solidFill>
                <a:latin typeface="Segoe UI" panose="020B0502040204020203" pitchFamily="34" charset="0"/>
                <a:cs typeface="Segoe UI" panose="020B0502040204020203" pitchFamily="34" charset="0"/>
              </a:rPr>
              <a:t>Ad</a:t>
            </a:r>
            <a:endParaRPr lang="en-US" altLang="en-US" sz="3600" dirty="0">
              <a:solidFill>
                <a:srgbClr val="002060"/>
              </a:solidFill>
              <a:latin typeface="Segoe UI" panose="020B0502040204020203" pitchFamily="34" charset="0"/>
              <a:cs typeface="Segoe UI" panose="020B0502040204020203"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83294-8B7D-4479-9A39-F24A8DDD02AC}"/>
              </a:ext>
            </a:extLst>
          </p:cNvPr>
          <p:cNvSpPr>
            <a:spLocks noGrp="1"/>
          </p:cNvSpPr>
          <p:nvPr>
            <p:ph idx="1"/>
          </p:nvPr>
        </p:nvSpPr>
        <p:spPr>
          <a:xfrm>
            <a:off x="612742" y="2100590"/>
            <a:ext cx="10982227" cy="3652510"/>
          </a:xfrm>
        </p:spPr>
        <p:txBody>
          <a:bodyPr rtlCol="0">
            <a:noAutofit/>
          </a:bodyPr>
          <a:lstStyle/>
          <a:p>
            <a:pPr marL="457200" indent="-457200">
              <a:lnSpc>
                <a:spcPct val="108000"/>
              </a:lnSpc>
              <a:spcBef>
                <a:spcPts val="0"/>
              </a:spcBef>
              <a:spcAft>
                <a:spcPts val="600"/>
              </a:spcAft>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Rescheduled Hearing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a:t>
            </a:r>
          </a:p>
          <a:p>
            <a:pPr marL="688975" indent="-463550">
              <a:lnSpc>
                <a:spcPct val="108000"/>
              </a:lnSpc>
              <a:spcBef>
                <a:spcPts val="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Must not deviate from the specified language</a:t>
            </a:r>
          </a:p>
          <a:p>
            <a:pPr marL="688975" indent="-463550">
              <a:lnSpc>
                <a:spcPct val="108000"/>
              </a:lnSpc>
              <a:spcBef>
                <a:spcPts val="0"/>
              </a:spcBef>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Has no size requirement</a:t>
            </a:r>
          </a:p>
          <a:p>
            <a:pPr marL="688975" indent="-463550">
              <a:lnSpc>
                <a:spcPct val="108000"/>
              </a:lnSpc>
              <a:spcBef>
                <a:spcPts val="0"/>
              </a:spcBef>
              <a:spcAft>
                <a:spcPts val="1200"/>
              </a:spcAft>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Requires no accompanying ads</a:t>
            </a:r>
          </a:p>
          <a:p>
            <a:pPr marL="0" indent="0">
              <a:lnSpc>
                <a:spcPct val="108000"/>
              </a:lnSpc>
              <a:spcBef>
                <a:spcPts val="0"/>
              </a:spcBef>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should post an 8.5 X 11 inch copy of the notice at the place of the original hearing.</a:t>
            </a:r>
          </a:p>
          <a:p>
            <a:pPr marL="0" indent="0" algn="ctr">
              <a:spcBef>
                <a:spcPts val="0"/>
              </a:spcBef>
              <a:buNone/>
              <a:defRPr/>
            </a:pPr>
            <a:endParaRPr lang="en-US" sz="1800" b="1"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lgn="ctr">
              <a:spcBef>
                <a:spcPts val="0"/>
              </a:spcBef>
              <a:buNone/>
              <a:defRPr/>
            </a:pPr>
            <a:r>
              <a:rPr lang="en-US" sz="18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must hold the hearing two to five days after the ad appears in a newspaper.</a:t>
            </a:r>
          </a:p>
          <a:p>
            <a:pPr marL="0" indent="0">
              <a:spcBef>
                <a:spcPts val="0"/>
              </a:spcBef>
              <a:buNone/>
              <a:defRPr/>
            </a:pP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spcBef>
                <a:spcPts val="0"/>
              </a:spcBef>
              <a:buNone/>
              <a:defRPr/>
            </a:pP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46D2335-32B2-2073-F30C-BF0AD77FBA9F}"/>
              </a:ext>
            </a:extLst>
          </p:cNvPr>
          <p:cNvPicPr>
            <a:picLocks noChangeAspect="1"/>
          </p:cNvPicPr>
          <p:nvPr/>
        </p:nvPicPr>
        <p:blipFill>
          <a:blip r:embed="rId2"/>
          <a:stretch>
            <a:fillRect/>
          </a:stretch>
        </p:blipFill>
        <p:spPr>
          <a:xfrm>
            <a:off x="11102131" y="5354966"/>
            <a:ext cx="847417" cy="1237595"/>
          </a:xfrm>
          <a:prstGeom prst="rect">
            <a:avLst/>
          </a:prstGeom>
        </p:spPr>
      </p:pic>
      <p:grpSp>
        <p:nvGrpSpPr>
          <p:cNvPr id="4" name="Group 3">
            <a:extLst>
              <a:ext uri="{FF2B5EF4-FFF2-40B4-BE49-F238E27FC236}">
                <a16:creationId xmlns:a16="http://schemas.microsoft.com/office/drawing/2014/main" id="{964A9B2F-7A07-16F2-C768-69FCA0127D5B}"/>
              </a:ext>
            </a:extLst>
          </p:cNvPr>
          <p:cNvGrpSpPr/>
          <p:nvPr/>
        </p:nvGrpSpPr>
        <p:grpSpPr>
          <a:xfrm>
            <a:off x="2963104" y="5338331"/>
            <a:ext cx="6265810" cy="1277677"/>
            <a:chOff x="2787614" y="5011696"/>
            <a:chExt cx="6265810" cy="1277677"/>
          </a:xfrm>
        </p:grpSpPr>
        <p:sp>
          <p:nvSpPr>
            <p:cNvPr id="15" name="Rectangle 14">
              <a:extLst>
                <a:ext uri="{FF2B5EF4-FFF2-40B4-BE49-F238E27FC236}">
                  <a16:creationId xmlns:a16="http://schemas.microsoft.com/office/drawing/2014/main" id="{A9BBA144-B96B-093A-A3A9-38935027B7DD}"/>
                </a:ext>
              </a:extLst>
            </p:cNvPr>
            <p:cNvSpPr/>
            <p:nvPr/>
          </p:nvSpPr>
          <p:spPr>
            <a:xfrm>
              <a:off x="2787614" y="5666693"/>
              <a:ext cx="179865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AD PUBLISHED</a:t>
              </a:r>
            </a:p>
          </p:txBody>
        </p:sp>
        <p:sp>
          <p:nvSpPr>
            <p:cNvPr id="17" name="Rectangle 16">
              <a:extLst>
                <a:ext uri="{FF2B5EF4-FFF2-40B4-BE49-F238E27FC236}">
                  <a16:creationId xmlns:a16="http://schemas.microsoft.com/office/drawing/2014/main" id="{B7EF971C-7D43-4EA9-8288-BE9B0E5CEBCF}"/>
                </a:ext>
              </a:extLst>
            </p:cNvPr>
            <p:cNvSpPr/>
            <p:nvPr/>
          </p:nvSpPr>
          <p:spPr>
            <a:xfrm>
              <a:off x="4632892" y="5666693"/>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1</a:t>
              </a:r>
            </a:p>
          </p:txBody>
        </p:sp>
        <p:sp>
          <p:nvSpPr>
            <p:cNvPr id="18" name="Rectangle 17">
              <a:extLst>
                <a:ext uri="{FF2B5EF4-FFF2-40B4-BE49-F238E27FC236}">
                  <a16:creationId xmlns:a16="http://schemas.microsoft.com/office/drawing/2014/main" id="{03850777-0F01-D5AA-6F81-B9A411CA2DF5}"/>
                </a:ext>
              </a:extLst>
            </p:cNvPr>
            <p:cNvSpPr/>
            <p:nvPr/>
          </p:nvSpPr>
          <p:spPr>
            <a:xfrm>
              <a:off x="5528008" y="5666693"/>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2</a:t>
              </a:r>
            </a:p>
          </p:txBody>
        </p:sp>
        <p:sp>
          <p:nvSpPr>
            <p:cNvPr id="19" name="Rectangle 18">
              <a:extLst>
                <a:ext uri="{FF2B5EF4-FFF2-40B4-BE49-F238E27FC236}">
                  <a16:creationId xmlns:a16="http://schemas.microsoft.com/office/drawing/2014/main" id="{45CD990F-0104-D91E-686D-C6C013EA4AFA}"/>
                </a:ext>
              </a:extLst>
            </p:cNvPr>
            <p:cNvSpPr/>
            <p:nvPr/>
          </p:nvSpPr>
          <p:spPr>
            <a:xfrm>
              <a:off x="6423124" y="5661345"/>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3</a:t>
              </a:r>
            </a:p>
          </p:txBody>
        </p:sp>
        <p:sp>
          <p:nvSpPr>
            <p:cNvPr id="20" name="Rectangle 19">
              <a:extLst>
                <a:ext uri="{FF2B5EF4-FFF2-40B4-BE49-F238E27FC236}">
                  <a16:creationId xmlns:a16="http://schemas.microsoft.com/office/drawing/2014/main" id="{E9454FEA-AF28-D1EB-B8F7-D590BE9829F6}"/>
                </a:ext>
              </a:extLst>
            </p:cNvPr>
            <p:cNvSpPr/>
            <p:nvPr/>
          </p:nvSpPr>
          <p:spPr>
            <a:xfrm>
              <a:off x="7318240" y="5657110"/>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4</a:t>
              </a:r>
            </a:p>
          </p:txBody>
        </p:sp>
        <p:sp>
          <p:nvSpPr>
            <p:cNvPr id="21" name="Rectangle 20">
              <a:extLst>
                <a:ext uri="{FF2B5EF4-FFF2-40B4-BE49-F238E27FC236}">
                  <a16:creationId xmlns:a16="http://schemas.microsoft.com/office/drawing/2014/main" id="{BC0D95E3-B7C8-58DB-5AA0-A3F02F87CA08}"/>
                </a:ext>
              </a:extLst>
            </p:cNvPr>
            <p:cNvSpPr/>
            <p:nvPr/>
          </p:nvSpPr>
          <p:spPr>
            <a:xfrm>
              <a:off x="8213355" y="5657110"/>
              <a:ext cx="840069" cy="62268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71717"/>
                  </a:solidFill>
                  <a:latin typeface="Segoe UI" panose="020B0502040204020203" pitchFamily="34" charset="0"/>
                  <a:cs typeface="Segoe UI" panose="020B0502040204020203" pitchFamily="34" charset="0"/>
                </a:rPr>
                <a:t>DAY 5</a:t>
              </a:r>
            </a:p>
          </p:txBody>
        </p:sp>
        <p:sp>
          <p:nvSpPr>
            <p:cNvPr id="22" name="Left Brace 21">
              <a:extLst>
                <a:ext uri="{FF2B5EF4-FFF2-40B4-BE49-F238E27FC236}">
                  <a16:creationId xmlns:a16="http://schemas.microsoft.com/office/drawing/2014/main" id="{402965FF-C67E-9A46-98B0-DEDF03C7EBE7}"/>
                </a:ext>
              </a:extLst>
            </p:cNvPr>
            <p:cNvSpPr/>
            <p:nvPr/>
          </p:nvSpPr>
          <p:spPr>
            <a:xfrm rot="5400000">
              <a:off x="7176415" y="3721962"/>
              <a:ext cx="228600" cy="3525416"/>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71717"/>
                </a:solidFill>
              </a:endParaRPr>
            </a:p>
          </p:txBody>
        </p:sp>
        <p:sp>
          <p:nvSpPr>
            <p:cNvPr id="23" name="Title 1">
              <a:extLst>
                <a:ext uri="{FF2B5EF4-FFF2-40B4-BE49-F238E27FC236}">
                  <a16:creationId xmlns:a16="http://schemas.microsoft.com/office/drawing/2014/main" id="{2C737862-8DE0-6AFA-D112-37C4386A7154}"/>
                </a:ext>
              </a:extLst>
            </p:cNvPr>
            <p:cNvSpPr txBox="1">
              <a:spLocks/>
            </p:cNvSpPr>
            <p:nvPr/>
          </p:nvSpPr>
          <p:spPr bwMode="auto">
            <a:xfrm>
              <a:off x="6203435" y="5011696"/>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solidFill>
                    <a:srgbClr val="171717"/>
                  </a:solidFill>
                  <a:latin typeface="Segoe UI" panose="020B0502040204020203" pitchFamily="34" charset="0"/>
                  <a:cs typeface="Segoe UI" panose="020B0502040204020203" pitchFamily="34" charset="0"/>
                </a:rPr>
                <a:t>public hearing</a:t>
              </a:r>
            </a:p>
          </p:txBody>
        </p:sp>
        <p:pic>
          <p:nvPicPr>
            <p:cNvPr id="24" name="Picture 23" descr="Icon&#10;&#10;Description automatically generated">
              <a:extLst>
                <a:ext uri="{FF2B5EF4-FFF2-40B4-BE49-F238E27FC236}">
                  <a16:creationId xmlns:a16="http://schemas.microsoft.com/office/drawing/2014/main" id="{82DEF8B4-681C-DE92-A9AE-7616830C0D1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57832" y="5227805"/>
              <a:ext cx="476867" cy="476867"/>
            </a:xfrm>
            <a:prstGeom prst="rect">
              <a:avLst/>
            </a:prstGeom>
            <a:effectLst>
              <a:outerShdw blurRad="50800" dist="38100" dir="8100000" algn="tr" rotWithShape="0">
                <a:prstClr val="black">
                  <a:alpha val="40000"/>
                </a:prstClr>
              </a:outerShdw>
            </a:effectLst>
          </p:spPr>
        </p:pic>
      </p:grpSp>
      <p:sp>
        <p:nvSpPr>
          <p:cNvPr id="25" name="Title 1">
            <a:extLst>
              <a:ext uri="{FF2B5EF4-FFF2-40B4-BE49-F238E27FC236}">
                <a16:creationId xmlns:a16="http://schemas.microsoft.com/office/drawing/2014/main" id="{F39C4DAD-81DB-CE28-B84C-3986C93ED69C}"/>
              </a:ext>
            </a:extLst>
          </p:cNvPr>
          <p:cNvSpPr txBox="1">
            <a:spLocks/>
          </p:cNvSpPr>
          <p:nvPr/>
        </p:nvSpPr>
        <p:spPr bwMode="auto">
          <a:xfrm>
            <a:off x="627476" y="840639"/>
            <a:ext cx="10945091" cy="123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90000"/>
              </a:lnSpc>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Rescheduled Hearing </a:t>
            </a:r>
            <a:r>
              <a:rPr lang="en-US" altLang="en-US" sz="2800" dirty="0">
                <a:solidFill>
                  <a:srgbClr val="002060"/>
                </a:solidFill>
                <a:latin typeface="Segoe UI" panose="020B0502040204020203" pitchFamily="34" charset="0"/>
                <a:cs typeface="Segoe UI" panose="020B0502040204020203" pitchFamily="34" charset="0"/>
              </a:rPr>
              <a:t>Ad</a:t>
            </a:r>
            <a:endParaRPr lang="en-US" altLang="en-US" sz="3600" dirty="0">
              <a:solidFill>
                <a:srgbClr val="002060"/>
              </a:solidFill>
              <a:latin typeface="Segoe UI" panose="020B0502040204020203" pitchFamily="34" charset="0"/>
              <a:cs typeface="Segoe UI" panose="020B0502040204020203"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3BA9E66-F405-4498-96B8-A7E1ABBA5966}"/>
              </a:ext>
            </a:extLst>
          </p:cNvPr>
          <p:cNvSpPr>
            <a:spLocks noGrp="1"/>
          </p:cNvSpPr>
          <p:nvPr>
            <p:ph type="title"/>
          </p:nvPr>
        </p:nvSpPr>
        <p:spPr>
          <a:xfrm>
            <a:off x="612742" y="835340"/>
            <a:ext cx="10972800" cy="1237595"/>
          </a:xfrm>
        </p:spPr>
        <p:txBody>
          <a:bodyPr/>
          <a:lstStyle/>
          <a:p>
            <a:pPr algn="ctr" eaLnBrk="1" hangingPunct="1">
              <a:defRPr/>
            </a:pPr>
            <a:r>
              <a:rPr lang="en-US" altLang="en-US" sz="3600" b="1" dirty="0">
                <a:solidFill>
                  <a:srgbClr val="002060"/>
                </a:solidFill>
                <a:latin typeface="Segoe UI" panose="020B0502040204020203" pitchFamily="34" charset="0"/>
                <a:cs typeface="Segoe UI" panose="020B0502040204020203" pitchFamily="34" charset="0"/>
              </a:rPr>
              <a:t>TRIM Advertising Requirements</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i="1" dirty="0">
                <a:solidFill>
                  <a:srgbClr val="002060"/>
                </a:solidFill>
                <a:latin typeface="Segoe UI" panose="020B0502040204020203" pitchFamily="34" charset="0"/>
                <a:cs typeface="Segoe UI" panose="020B0502040204020203" pitchFamily="34" charset="0"/>
              </a:rPr>
              <a:t>Notice of Rescheduled Hearing</a:t>
            </a:r>
            <a:r>
              <a:rPr lang="en-US" altLang="en-US" sz="2800" dirty="0">
                <a:solidFill>
                  <a:srgbClr val="002060"/>
                </a:solidFill>
                <a:latin typeface="Segoe UI" panose="020B0502040204020203" pitchFamily="34" charset="0"/>
                <a:cs typeface="Segoe UI" panose="020B0502040204020203" pitchFamily="34" charset="0"/>
              </a:rPr>
              <a:t> Example</a:t>
            </a:r>
            <a:endParaRPr lang="en-US" altLang="en-US" sz="3600" dirty="0">
              <a:solidFill>
                <a:srgbClr val="002060"/>
              </a:solidFill>
              <a:latin typeface="Segoe UI" panose="020B0502040204020203" pitchFamily="34" charset="0"/>
              <a:cs typeface="Segoe UI" panose="020B0502040204020203" pitchFamily="34" charset="0"/>
            </a:endParaRPr>
          </a:p>
        </p:txBody>
      </p:sp>
      <p:sp>
        <p:nvSpPr>
          <p:cNvPr id="5" name="Rectangle 3">
            <a:extLst>
              <a:ext uri="{FF2B5EF4-FFF2-40B4-BE49-F238E27FC236}">
                <a16:creationId xmlns:a16="http://schemas.microsoft.com/office/drawing/2014/main" id="{0FEBAE01-0B69-4A6D-92C5-F1066F10E907}"/>
              </a:ext>
            </a:extLst>
          </p:cNvPr>
          <p:cNvSpPr>
            <a:spLocks noChangeArrowheads="1"/>
          </p:cNvSpPr>
          <p:nvPr/>
        </p:nvSpPr>
        <p:spPr bwMode="auto">
          <a:xfrm>
            <a:off x="1383890" y="2663070"/>
            <a:ext cx="9424219" cy="3271102"/>
          </a:xfrm>
          <a:prstGeom prst="rect">
            <a:avLst/>
          </a:prstGeom>
          <a:solidFill>
            <a:srgbClr val="FFFFFF"/>
          </a:solidFill>
          <a:ln w="12700">
            <a:solidFill>
              <a:srgbClr val="000000"/>
            </a:solidFill>
            <a:miter lim="800000"/>
            <a:headEnd/>
            <a:tailEnd/>
          </a:ln>
          <a:effectLst>
            <a:outerShdw blurRad="50800" dist="38100" dir="8100000" algn="tr" rotWithShape="0">
              <a:prstClr val="black">
                <a:alpha val="40000"/>
              </a:prstClr>
            </a:outerShdw>
          </a:effectLst>
        </p:spPr>
        <p:txBody>
          <a:bodyPr/>
          <a:lstStyle/>
          <a:p>
            <a:pPr marL="342900" indent="-342900" algn="ctr">
              <a:spcBef>
                <a:spcPct val="30000"/>
              </a:spcBef>
              <a:spcAft>
                <a:spcPts val="1200"/>
              </a:spcAft>
              <a:buClr>
                <a:srgbClr val="009999"/>
              </a:buClr>
              <a:buSzPct val="70000"/>
              <a:defRPr/>
            </a:pPr>
            <a:r>
              <a:rPr lang="en-US" sz="2400" b="1" kern="0" dirty="0">
                <a:solidFill>
                  <a:srgbClr val="171717"/>
                </a:solidFill>
                <a:latin typeface="Tahoma" pitchFamily="34" charset="0"/>
              </a:rPr>
              <a:t>NOTICE OF RESCHEDULED HEARING</a:t>
            </a:r>
          </a:p>
          <a:p>
            <a:pPr marL="342900" indent="-342900" algn="ctr">
              <a:spcBef>
                <a:spcPct val="30000"/>
              </a:spcBef>
              <a:buClr>
                <a:srgbClr val="009999"/>
              </a:buClr>
              <a:buSzPct val="70000"/>
              <a:defRPr/>
            </a:pPr>
            <a:r>
              <a:rPr lang="en-US" sz="2000" kern="0" dirty="0">
                <a:solidFill>
                  <a:srgbClr val="171717"/>
                </a:solidFill>
                <a:latin typeface="Tahoma" pitchFamily="34" charset="0"/>
              </a:rPr>
              <a:t>The tentative/final hearing adopting a millage and budget on </a:t>
            </a:r>
            <a:br>
              <a:rPr lang="en-US" sz="2000" kern="0" dirty="0">
                <a:solidFill>
                  <a:srgbClr val="171717"/>
                </a:solidFill>
                <a:latin typeface="Tahoma" pitchFamily="34" charset="0"/>
              </a:rPr>
            </a:br>
            <a:r>
              <a:rPr lang="en-US" sz="2000" kern="0" dirty="0">
                <a:solidFill>
                  <a:srgbClr val="171717"/>
                </a:solidFill>
                <a:latin typeface="Tahoma" pitchFamily="34" charset="0"/>
              </a:rPr>
              <a:t>(</a:t>
            </a:r>
            <a:r>
              <a:rPr lang="en-US" sz="2000" i="1" kern="0" dirty="0">
                <a:solidFill>
                  <a:srgbClr val="171717"/>
                </a:solidFill>
                <a:latin typeface="Tahoma" pitchFamily="34" charset="0"/>
              </a:rPr>
              <a:t>hearing date</a:t>
            </a:r>
            <a:r>
              <a:rPr lang="en-US" sz="2000" kern="0" dirty="0">
                <a:solidFill>
                  <a:srgbClr val="171717"/>
                </a:solidFill>
                <a:latin typeface="Tahoma" pitchFamily="34" charset="0"/>
              </a:rPr>
              <a:t>)</a:t>
            </a:r>
          </a:p>
          <a:p>
            <a:pPr marL="342900" indent="-342900" algn="ctr">
              <a:spcBef>
                <a:spcPct val="30000"/>
              </a:spcBef>
              <a:buClr>
                <a:srgbClr val="009999"/>
              </a:buClr>
              <a:buSzPct val="70000"/>
              <a:defRPr/>
            </a:pPr>
            <a:r>
              <a:rPr lang="en-US" sz="2000" kern="0" dirty="0">
                <a:solidFill>
                  <a:srgbClr val="171717"/>
                </a:solidFill>
                <a:latin typeface="Tahoma" pitchFamily="34" charset="0"/>
              </a:rPr>
              <a:t>for the (name of school district) is being rescheduled due to (</a:t>
            </a:r>
            <a:r>
              <a:rPr lang="en-US" sz="2000" i="1" kern="0" dirty="0">
                <a:solidFill>
                  <a:srgbClr val="171717"/>
                </a:solidFill>
                <a:latin typeface="Tahoma" pitchFamily="34" charset="0"/>
              </a:rPr>
              <a:t>named storm</a:t>
            </a:r>
            <a:r>
              <a:rPr lang="en-US" sz="2000" kern="0" dirty="0">
                <a:solidFill>
                  <a:srgbClr val="171717"/>
                </a:solidFill>
                <a:latin typeface="Tahoma" pitchFamily="34" charset="0"/>
              </a:rPr>
              <a:t>).</a:t>
            </a:r>
          </a:p>
          <a:p>
            <a:pPr marL="342900" indent="-342900" algn="ctr">
              <a:spcBef>
                <a:spcPct val="30000"/>
              </a:spcBef>
              <a:buClr>
                <a:srgbClr val="009999"/>
              </a:buClr>
              <a:buSzPct val="70000"/>
              <a:defRPr/>
            </a:pPr>
            <a:r>
              <a:rPr lang="en-US" sz="2000" kern="0" dirty="0">
                <a:solidFill>
                  <a:srgbClr val="171717"/>
                </a:solidFill>
                <a:latin typeface="Tahoma" pitchFamily="34" charset="0"/>
              </a:rPr>
              <a:t>  A rescheduled (tentative/final) budget hearing will be held on:</a:t>
            </a:r>
          </a:p>
          <a:p>
            <a:pPr marL="342900" indent="-342900" algn="ctr">
              <a:spcBef>
                <a:spcPct val="30000"/>
              </a:spcBef>
              <a:buClr>
                <a:srgbClr val="009999"/>
              </a:buClr>
              <a:buSzPct val="70000"/>
              <a:defRPr/>
            </a:pPr>
            <a:r>
              <a:rPr lang="en-US" sz="2000" kern="0" dirty="0">
                <a:solidFill>
                  <a:srgbClr val="171717"/>
                </a:solidFill>
                <a:latin typeface="Tahoma" pitchFamily="34" charset="0"/>
              </a:rPr>
              <a:t>(</a:t>
            </a:r>
            <a:r>
              <a:rPr lang="en-US" sz="2000" i="1" kern="0" dirty="0">
                <a:solidFill>
                  <a:srgbClr val="171717"/>
                </a:solidFill>
                <a:latin typeface="Tahoma" pitchFamily="34" charset="0"/>
              </a:rPr>
              <a:t>Date, time, and meeting place</a:t>
            </a:r>
            <a:r>
              <a:rPr lang="en-US" sz="2000" kern="0" dirty="0">
                <a:solidFill>
                  <a:srgbClr val="171717"/>
                </a:solidFill>
                <a:latin typeface="Tahoma" pitchFamily="34" charset="0"/>
              </a:rPr>
              <a:t>)</a:t>
            </a:r>
          </a:p>
          <a:p>
            <a:pPr marL="342900" indent="-342900" algn="ctr">
              <a:spcBef>
                <a:spcPct val="30000"/>
              </a:spcBef>
              <a:buClr>
                <a:srgbClr val="009999"/>
              </a:buClr>
              <a:buSzPct val="70000"/>
              <a:defRPr/>
            </a:pPr>
            <a:r>
              <a:rPr lang="en-US" sz="2000" kern="0" dirty="0">
                <a:solidFill>
                  <a:srgbClr val="171717"/>
                </a:solidFill>
                <a:latin typeface="Tahoma" pitchFamily="34" charset="0"/>
              </a:rPr>
              <a:t>(Include name of town)</a:t>
            </a:r>
          </a:p>
        </p:txBody>
      </p:sp>
      <p:pic>
        <p:nvPicPr>
          <p:cNvPr id="2" name="Picture 1">
            <a:extLst>
              <a:ext uri="{FF2B5EF4-FFF2-40B4-BE49-F238E27FC236}">
                <a16:creationId xmlns:a16="http://schemas.microsoft.com/office/drawing/2014/main" id="{310A22F4-1F5C-EDCB-CE4F-B86DC67AD3E4}"/>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38C0-63DB-4155-8BC2-84E26EE3E66C}"/>
              </a:ext>
            </a:extLst>
          </p:cNvPr>
          <p:cNvSpPr>
            <a:spLocks noGrp="1"/>
          </p:cNvSpPr>
          <p:nvPr>
            <p:ph type="title"/>
          </p:nvPr>
        </p:nvSpPr>
        <p:spPr>
          <a:xfrm>
            <a:off x="770464" y="1092061"/>
            <a:ext cx="5492685" cy="1575046"/>
          </a:xfrm>
        </p:spPr>
        <p:txBody>
          <a:bodyPr/>
          <a:lstStyle/>
          <a:p>
            <a:r>
              <a:rPr lang="en-US" sz="3600" b="1" dirty="0">
                <a:solidFill>
                  <a:srgbClr val="002060"/>
                </a:solidFill>
                <a:latin typeface="Segoe UI" panose="020B0502040204020203" pitchFamily="34" charset="0"/>
                <a:cs typeface="Segoe UI" panose="020B0502040204020203" pitchFamily="34" charset="0"/>
              </a:rPr>
              <a:t>Newspaper Example</a:t>
            </a:r>
            <a:br>
              <a:rPr lang="en-US" sz="3600" dirty="0">
                <a:solidFill>
                  <a:srgbClr val="002060"/>
                </a:solidFill>
                <a:latin typeface="Segoe UI" panose="020B0502040204020203" pitchFamily="34" charset="0"/>
                <a:cs typeface="Segoe UI" panose="020B0502040204020203" pitchFamily="34" charset="0"/>
              </a:rPr>
            </a:br>
            <a:r>
              <a:rPr lang="en-US" sz="2800" i="1" dirty="0">
                <a:solidFill>
                  <a:srgbClr val="002060"/>
                </a:solidFill>
                <a:latin typeface="Segoe UI" panose="020B0502040204020203" pitchFamily="34" charset="0"/>
                <a:cs typeface="Segoe UI" panose="020B0502040204020203" pitchFamily="34" charset="0"/>
              </a:rPr>
              <a:t>Notice of Rescheduled Hearing</a:t>
            </a:r>
            <a:endParaRPr lang="en-US" sz="3600" i="1" dirty="0">
              <a:solidFill>
                <a:srgbClr val="002060"/>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057BEEE-5532-F044-B037-027D2FAF05E1}"/>
              </a:ext>
            </a:extLst>
          </p:cNvPr>
          <p:cNvPicPr>
            <a:picLocks noChangeAspect="1"/>
          </p:cNvPicPr>
          <p:nvPr/>
        </p:nvPicPr>
        <p:blipFill>
          <a:blip r:embed="rId2"/>
          <a:stretch>
            <a:fillRect/>
          </a:stretch>
        </p:blipFill>
        <p:spPr>
          <a:xfrm>
            <a:off x="11102131" y="5354966"/>
            <a:ext cx="847417" cy="1237595"/>
          </a:xfrm>
          <a:prstGeom prst="rect">
            <a:avLst/>
          </a:prstGeom>
        </p:spPr>
      </p:pic>
      <p:pic>
        <p:nvPicPr>
          <p:cNvPr id="5" name="Picture 4">
            <a:extLst>
              <a:ext uri="{FF2B5EF4-FFF2-40B4-BE49-F238E27FC236}">
                <a16:creationId xmlns:a16="http://schemas.microsoft.com/office/drawing/2014/main" id="{83C698DB-8763-70AA-E753-6282C9D6F4FD}"/>
              </a:ext>
            </a:extLst>
          </p:cNvPr>
          <p:cNvPicPr>
            <a:picLocks noChangeAspect="1"/>
          </p:cNvPicPr>
          <p:nvPr/>
        </p:nvPicPr>
        <p:blipFill>
          <a:blip r:embed="rId3"/>
          <a:stretch>
            <a:fillRect/>
          </a:stretch>
        </p:blipFill>
        <p:spPr>
          <a:xfrm>
            <a:off x="6496975" y="646544"/>
            <a:ext cx="3296091" cy="3280052"/>
          </a:xfrm>
          <a:prstGeom prst="rect">
            <a:avLst/>
          </a:prstGeom>
        </p:spPr>
      </p:pic>
      <p:pic>
        <p:nvPicPr>
          <p:cNvPr id="8" name="Picture 7">
            <a:extLst>
              <a:ext uri="{FF2B5EF4-FFF2-40B4-BE49-F238E27FC236}">
                <a16:creationId xmlns:a16="http://schemas.microsoft.com/office/drawing/2014/main" id="{0922C963-EB7A-A93E-8055-0FE34A79A846}"/>
              </a:ext>
            </a:extLst>
          </p:cNvPr>
          <p:cNvPicPr>
            <a:picLocks noChangeAspect="1"/>
          </p:cNvPicPr>
          <p:nvPr/>
        </p:nvPicPr>
        <p:blipFill>
          <a:blip r:embed="rId4"/>
          <a:stretch>
            <a:fillRect/>
          </a:stretch>
        </p:blipFill>
        <p:spPr>
          <a:xfrm>
            <a:off x="6496975" y="3926596"/>
            <a:ext cx="3306197" cy="2779003"/>
          </a:xfrm>
          <a:prstGeom prst="rect">
            <a:avLst/>
          </a:prstGeom>
        </p:spPr>
      </p:pic>
    </p:spTree>
    <p:extLst>
      <p:ext uri="{BB962C8B-B14F-4D97-AF65-F5344CB8AC3E}">
        <p14:creationId xmlns:p14="http://schemas.microsoft.com/office/powerpoint/2010/main" val="595554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22227AC1-5C5E-4CD4-842D-9DD5827DFADF}"/>
              </a:ext>
            </a:extLst>
          </p:cNvPr>
          <p:cNvSpPr>
            <a:spLocks noGrp="1"/>
          </p:cNvSpPr>
          <p:nvPr>
            <p:ph type="ctrTitle"/>
          </p:nvPr>
        </p:nvSpPr>
        <p:spPr>
          <a:xfrm>
            <a:off x="591127" y="1600200"/>
            <a:ext cx="11009746" cy="1828800"/>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Hearing Requirements</a:t>
            </a:r>
          </a:p>
        </p:txBody>
      </p:sp>
      <p:pic>
        <p:nvPicPr>
          <p:cNvPr id="2" name="Picture 1">
            <a:extLst>
              <a:ext uri="{FF2B5EF4-FFF2-40B4-BE49-F238E27FC236}">
                <a16:creationId xmlns:a16="http://schemas.microsoft.com/office/drawing/2014/main" id="{413E63CE-E12A-4831-6565-2BE6BB662A83}"/>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808A0-7CBD-4ACF-8CEB-E75E100CD247}"/>
              </a:ext>
            </a:extLst>
          </p:cNvPr>
          <p:cNvSpPr>
            <a:spLocks noGrp="1"/>
          </p:cNvSpPr>
          <p:nvPr>
            <p:ph type="title"/>
          </p:nvPr>
        </p:nvSpPr>
        <p:spPr>
          <a:xfrm>
            <a:off x="618836" y="914400"/>
            <a:ext cx="10954328" cy="932873"/>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88067" name="Content Placeholder 2">
            <a:extLst>
              <a:ext uri="{FF2B5EF4-FFF2-40B4-BE49-F238E27FC236}">
                <a16:creationId xmlns:a16="http://schemas.microsoft.com/office/drawing/2014/main" id="{17CC54C1-2599-4310-A85F-1A96BE458F70}"/>
              </a:ext>
            </a:extLst>
          </p:cNvPr>
          <p:cNvSpPr>
            <a:spLocks noGrp="1"/>
          </p:cNvSpPr>
          <p:nvPr>
            <p:ph idx="1"/>
          </p:nvPr>
        </p:nvSpPr>
        <p:spPr>
          <a:xfrm>
            <a:off x="543531" y="2024255"/>
            <a:ext cx="11406017" cy="2595418"/>
          </a:xfrm>
        </p:spPr>
        <p:txBody>
          <a:bodyPr/>
          <a:lstStyle/>
          <a:p>
            <a:pPr marL="457200" indent="-457200">
              <a:lnSpc>
                <a:spcPct val="108000"/>
              </a:lnSpc>
            </a:pPr>
            <a:r>
              <a:rPr lang="en-US" alt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Two to five days </a:t>
            </a: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after publishing the ads for the tentative budget hearing, each school district holds a public hearing on the tentative budget and millage.</a:t>
            </a:r>
          </a:p>
          <a:p>
            <a:pPr marL="457200" indent="-457200">
              <a:lnSpc>
                <a:spcPct val="108000"/>
              </a:lnSpc>
            </a:pPr>
            <a:r>
              <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At the hearing, the school district adopts the tentative millage rates and tentative budget.</a:t>
            </a:r>
          </a:p>
          <a:p>
            <a:pPr marL="0" indent="0">
              <a:buNone/>
            </a:pPr>
            <a:endParaRPr lang="en-US" alt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pPr>
            <a:endParaRPr lang="en-US" alt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5BBA618-A221-1171-8FC4-2E16BFE6CF47}"/>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2F0A-2F32-485B-A622-63F58F5E44B2}"/>
              </a:ext>
            </a:extLst>
          </p:cNvPr>
          <p:cNvSpPr>
            <a:spLocks noGrp="1"/>
          </p:cNvSpPr>
          <p:nvPr>
            <p:ph type="title"/>
          </p:nvPr>
        </p:nvSpPr>
        <p:spPr>
          <a:xfrm>
            <a:off x="609599" y="905165"/>
            <a:ext cx="11000509" cy="1237596"/>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Scheduling Hearings</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AB51378-63C9-4966-8EFF-BA4AA0ADE79C}"/>
              </a:ext>
            </a:extLst>
          </p:cNvPr>
          <p:cNvSpPr/>
          <p:nvPr/>
        </p:nvSpPr>
        <p:spPr>
          <a:xfrm>
            <a:off x="1045484" y="2142761"/>
            <a:ext cx="10128737" cy="985986"/>
          </a:xfrm>
          <a:prstGeom prst="rect">
            <a:avLst/>
          </a:prstGeom>
          <a:solidFill>
            <a:schemeClr val="bg1">
              <a:lumMod val="95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school board may schedule the hearing for a time Monday through Friday after 5:00 p.m. or anytime on Saturday, but never for a Sunday.</a:t>
            </a:r>
          </a:p>
        </p:txBody>
      </p:sp>
      <p:sp>
        <p:nvSpPr>
          <p:cNvPr id="6" name="Rectangle 5">
            <a:extLst>
              <a:ext uri="{FF2B5EF4-FFF2-40B4-BE49-F238E27FC236}">
                <a16:creationId xmlns:a16="http://schemas.microsoft.com/office/drawing/2014/main" id="{BE15588B-9C58-4375-AF83-776CDEB42049}"/>
              </a:ext>
            </a:extLst>
          </p:cNvPr>
          <p:cNvSpPr/>
          <p:nvPr/>
        </p:nvSpPr>
        <p:spPr>
          <a:xfrm>
            <a:off x="1045484" y="3262596"/>
            <a:ext cx="10128736" cy="985985"/>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board of county commissioners (BOCC) cannot schedule its hearings on days a school board has hearings scheduled.</a:t>
            </a:r>
          </a:p>
        </p:txBody>
      </p:sp>
      <p:sp>
        <p:nvSpPr>
          <p:cNvPr id="7" name="Rectangle 6">
            <a:extLst>
              <a:ext uri="{FF2B5EF4-FFF2-40B4-BE49-F238E27FC236}">
                <a16:creationId xmlns:a16="http://schemas.microsoft.com/office/drawing/2014/main" id="{0220D770-E26F-43E5-8D07-CFFE37E49231}"/>
              </a:ext>
            </a:extLst>
          </p:cNvPr>
          <p:cNvSpPr/>
          <p:nvPr/>
        </p:nvSpPr>
        <p:spPr>
          <a:xfrm>
            <a:off x="1045484" y="4382430"/>
            <a:ext cx="10128736" cy="985985"/>
          </a:xfrm>
          <a:prstGeom prst="rect">
            <a:avLst/>
          </a:prstGeom>
          <a:solidFill>
            <a:srgbClr val="E6E6E6"/>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No other taxing authority in the county may hold a public hearing on the same date as the school board or BOCC.</a:t>
            </a:r>
          </a:p>
        </p:txBody>
      </p:sp>
      <p:pic>
        <p:nvPicPr>
          <p:cNvPr id="3" name="Picture 2">
            <a:extLst>
              <a:ext uri="{FF2B5EF4-FFF2-40B4-BE49-F238E27FC236}">
                <a16:creationId xmlns:a16="http://schemas.microsoft.com/office/drawing/2014/main" id="{EDCF3A6C-919A-6486-D707-C40480328666}"/>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05247-8631-4F17-8929-285CAEDB3630}"/>
              </a:ext>
            </a:extLst>
          </p:cNvPr>
          <p:cNvSpPr>
            <a:spLocks noGrp="1"/>
          </p:cNvSpPr>
          <p:nvPr>
            <p:ph idx="1"/>
          </p:nvPr>
        </p:nvSpPr>
        <p:spPr>
          <a:xfrm>
            <a:off x="600364" y="2438423"/>
            <a:ext cx="10991272" cy="814387"/>
          </a:xfrm>
        </p:spPr>
        <p:txBody>
          <a:bodyPr rtlCol="0">
            <a:normAutofit/>
          </a:bodyPr>
          <a:lstStyle/>
          <a:p>
            <a:pPr marL="0" indent="0" algn="ctr">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first issues discussed at the hearing are:</a:t>
            </a:r>
          </a:p>
        </p:txBody>
      </p:sp>
      <p:sp>
        <p:nvSpPr>
          <p:cNvPr id="5" name="Title 1">
            <a:extLst>
              <a:ext uri="{FF2B5EF4-FFF2-40B4-BE49-F238E27FC236}">
                <a16:creationId xmlns:a16="http://schemas.microsoft.com/office/drawing/2014/main" id="{40F6A7BF-96EC-4D27-B718-26CE0953D558}"/>
              </a:ext>
            </a:extLst>
          </p:cNvPr>
          <p:cNvSpPr>
            <a:spLocks noGrp="1"/>
          </p:cNvSpPr>
          <p:nvPr>
            <p:ph type="title"/>
          </p:nvPr>
        </p:nvSpPr>
        <p:spPr>
          <a:xfrm>
            <a:off x="609599" y="895927"/>
            <a:ext cx="10991273" cy="108065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Hearings</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6127AFD9-3154-40D8-974B-CD3C9184593B}"/>
              </a:ext>
            </a:extLst>
          </p:cNvPr>
          <p:cNvSpPr/>
          <p:nvPr/>
        </p:nvSpPr>
        <p:spPr>
          <a:xfrm>
            <a:off x="2792363" y="3050288"/>
            <a:ext cx="6768912" cy="1109805"/>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Percentage increase in millage over the rolled-back rate necessary to fund the budget, if any</a:t>
            </a:r>
          </a:p>
        </p:txBody>
      </p:sp>
      <p:sp>
        <p:nvSpPr>
          <p:cNvPr id="7" name="Rectangle 6">
            <a:extLst>
              <a:ext uri="{FF2B5EF4-FFF2-40B4-BE49-F238E27FC236}">
                <a16:creationId xmlns:a16="http://schemas.microsoft.com/office/drawing/2014/main" id="{FE367262-C650-4803-B028-6FEE46966625}"/>
              </a:ext>
            </a:extLst>
          </p:cNvPr>
          <p:cNvSpPr/>
          <p:nvPr/>
        </p:nvSpPr>
        <p:spPr>
          <a:xfrm>
            <a:off x="2792363" y="4340990"/>
            <a:ext cx="6768911" cy="110980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Specific purposes for which ad valorem tax revenues are increasing</a:t>
            </a:r>
          </a:p>
        </p:txBody>
      </p:sp>
      <p:pic>
        <p:nvPicPr>
          <p:cNvPr id="2" name="Picture 1">
            <a:extLst>
              <a:ext uri="{FF2B5EF4-FFF2-40B4-BE49-F238E27FC236}">
                <a16:creationId xmlns:a16="http://schemas.microsoft.com/office/drawing/2014/main" id="{A194CC10-10EB-75B2-B67F-B522EABEE7EE}"/>
              </a:ext>
            </a:extLst>
          </p:cNvPr>
          <p:cNvPicPr>
            <a:picLocks noChangeAspect="1"/>
          </p:cNvPicPr>
          <p:nvPr/>
        </p:nvPicPr>
        <p:blipFill>
          <a:blip r:embed="rId2"/>
          <a:stretch>
            <a:fillRect/>
          </a:stretch>
        </p:blipFill>
        <p:spPr>
          <a:xfrm>
            <a:off x="11096548" y="5343426"/>
            <a:ext cx="847417" cy="123759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744B8F-42AF-4078-ABFF-ECD74337C9FD}"/>
              </a:ext>
            </a:extLst>
          </p:cNvPr>
          <p:cNvSpPr>
            <a:spLocks noGrp="1"/>
          </p:cNvSpPr>
          <p:nvPr>
            <p:ph type="title"/>
          </p:nvPr>
        </p:nvSpPr>
        <p:spPr>
          <a:xfrm>
            <a:off x="619432" y="894736"/>
            <a:ext cx="10972800" cy="1130361"/>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Hearings</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15D26C1D-5C09-4A3B-977D-36366011C9B7}"/>
              </a:ext>
            </a:extLst>
          </p:cNvPr>
          <p:cNvSpPr/>
          <p:nvPr/>
        </p:nvSpPr>
        <p:spPr>
          <a:xfrm>
            <a:off x="1401097" y="2178569"/>
            <a:ext cx="9389804" cy="1218102"/>
          </a:xfrm>
          <a:prstGeom prst="rect">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governing body will hear comments regarding a proposed increase in millage and explain the reasons for the proposed increase over the rolled-back rate.</a:t>
            </a:r>
          </a:p>
        </p:txBody>
      </p:sp>
      <p:sp>
        <p:nvSpPr>
          <p:cNvPr id="7" name="Rectangle 6">
            <a:extLst>
              <a:ext uri="{FF2B5EF4-FFF2-40B4-BE49-F238E27FC236}">
                <a16:creationId xmlns:a16="http://schemas.microsoft.com/office/drawing/2014/main" id="{86A709F1-FBD1-426A-A43D-9BE8389F0717}"/>
              </a:ext>
            </a:extLst>
          </p:cNvPr>
          <p:cNvSpPr/>
          <p:nvPr/>
        </p:nvSpPr>
        <p:spPr>
          <a:xfrm>
            <a:off x="1401098" y="3550143"/>
            <a:ext cx="9389804" cy="838200"/>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general public may speak and ask questions before the governing body adopts any measures.</a:t>
            </a:r>
          </a:p>
        </p:txBody>
      </p:sp>
      <p:sp>
        <p:nvSpPr>
          <p:cNvPr id="8" name="Rectangle 7">
            <a:extLst>
              <a:ext uri="{FF2B5EF4-FFF2-40B4-BE49-F238E27FC236}">
                <a16:creationId xmlns:a16="http://schemas.microsoft.com/office/drawing/2014/main" id="{BBF3BA9B-07CA-44C3-92C5-181B2E8EE166}"/>
              </a:ext>
            </a:extLst>
          </p:cNvPr>
          <p:cNvSpPr/>
          <p:nvPr/>
        </p:nvSpPr>
        <p:spPr>
          <a:xfrm>
            <a:off x="1401097" y="4540100"/>
            <a:ext cx="9389804" cy="838199"/>
          </a:xfrm>
          <a:prstGeom prst="rect">
            <a:avLst/>
          </a:prstGeom>
          <a:solidFill>
            <a:srgbClr val="E6E6E6"/>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governing body must adopt its tentative or final millage rate before adopting its tentative or final budget. </a:t>
            </a:r>
          </a:p>
        </p:txBody>
      </p:sp>
      <p:sp>
        <p:nvSpPr>
          <p:cNvPr id="9" name="Rectangle 8">
            <a:extLst>
              <a:ext uri="{FF2B5EF4-FFF2-40B4-BE49-F238E27FC236}">
                <a16:creationId xmlns:a16="http://schemas.microsoft.com/office/drawing/2014/main" id="{281347BA-FB1A-421E-91FA-C8BC0B22401E}"/>
              </a:ext>
            </a:extLst>
          </p:cNvPr>
          <p:cNvSpPr/>
          <p:nvPr/>
        </p:nvSpPr>
        <p:spPr>
          <a:xfrm>
            <a:off x="2398793" y="5963264"/>
            <a:ext cx="7394412" cy="533400"/>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Adopt millage first; adopt budget second.</a:t>
            </a:r>
          </a:p>
        </p:txBody>
      </p:sp>
      <p:pic>
        <p:nvPicPr>
          <p:cNvPr id="11" name="Picture 10" descr="Icon&#10;&#10;Description automatically generated">
            <a:extLst>
              <a:ext uri="{FF2B5EF4-FFF2-40B4-BE49-F238E27FC236}">
                <a16:creationId xmlns:a16="http://schemas.microsoft.com/office/drawing/2014/main" id="{07E24C2A-86FE-4CF1-B245-AAAE0164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485" y="5735761"/>
            <a:ext cx="667969" cy="667969"/>
          </a:xfrm>
          <a:prstGeom prst="rect">
            <a:avLst/>
          </a:prstGeom>
        </p:spPr>
      </p:pic>
      <p:pic>
        <p:nvPicPr>
          <p:cNvPr id="2" name="Picture 1">
            <a:extLst>
              <a:ext uri="{FF2B5EF4-FFF2-40B4-BE49-F238E27FC236}">
                <a16:creationId xmlns:a16="http://schemas.microsoft.com/office/drawing/2014/main" id="{B33B8110-F388-6B14-7E00-BF103DCFBE21}"/>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1C4E5-1052-4418-9FE3-DB69DD8CA681}"/>
              </a:ext>
            </a:extLst>
          </p:cNvPr>
          <p:cNvSpPr>
            <a:spLocks noGrp="1"/>
          </p:cNvSpPr>
          <p:nvPr>
            <p:ph idx="1"/>
          </p:nvPr>
        </p:nvSpPr>
        <p:spPr>
          <a:xfrm>
            <a:off x="628073" y="2041236"/>
            <a:ext cx="10935854" cy="908647"/>
          </a:xfrm>
        </p:spPr>
        <p:txBody>
          <a:bodyPr rtlCol="0">
            <a:normAutofit/>
          </a:bodyPr>
          <a:lstStyle/>
          <a:p>
            <a:pPr marL="0"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 24 days of date of certification of taxable value, the superintendent submits the budget to the board for approval. </a:t>
            </a:r>
          </a:p>
        </p:txBody>
      </p:sp>
      <p:sp>
        <p:nvSpPr>
          <p:cNvPr id="9" name="Title 1">
            <a:extLst>
              <a:ext uri="{FF2B5EF4-FFF2-40B4-BE49-F238E27FC236}">
                <a16:creationId xmlns:a16="http://schemas.microsoft.com/office/drawing/2014/main" id="{478CDB8F-FC4F-4B70-958A-E62D717226E6}"/>
              </a:ext>
            </a:extLst>
          </p:cNvPr>
          <p:cNvSpPr>
            <a:spLocks noGrp="1"/>
          </p:cNvSpPr>
          <p:nvPr>
            <p:ph type="title"/>
          </p:nvPr>
        </p:nvSpPr>
        <p:spPr>
          <a:xfrm>
            <a:off x="301841" y="914400"/>
            <a:ext cx="11647707" cy="1126836"/>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dirty="0">
                <a:solidFill>
                  <a:srgbClr val="002060"/>
                </a:solidFill>
                <a:latin typeface="Segoe UI" panose="020B0502040204020203" pitchFamily="34" charset="0"/>
                <a:cs typeface="Segoe UI" panose="020B0502040204020203" pitchFamily="34" charset="0"/>
              </a:rPr>
              <a:t>Day 24 = July 24 </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B56B031C-7C21-D591-25C6-AF270D7E6339}"/>
              </a:ext>
            </a:extLst>
          </p:cNvPr>
          <p:cNvPicPr>
            <a:picLocks noChangeAspect="1"/>
          </p:cNvPicPr>
          <p:nvPr/>
        </p:nvPicPr>
        <p:blipFill>
          <a:blip r:embed="rId2"/>
          <a:stretch>
            <a:fillRect/>
          </a:stretch>
        </p:blipFill>
        <p:spPr>
          <a:xfrm>
            <a:off x="11102131" y="5354966"/>
            <a:ext cx="847417" cy="1237595"/>
          </a:xfrm>
          <a:prstGeom prst="rect">
            <a:avLst/>
          </a:prstGeom>
        </p:spPr>
      </p:pic>
      <p:sp>
        <p:nvSpPr>
          <p:cNvPr id="4" name="TextBox 3">
            <a:extLst>
              <a:ext uri="{FF2B5EF4-FFF2-40B4-BE49-F238E27FC236}">
                <a16:creationId xmlns:a16="http://schemas.microsoft.com/office/drawing/2014/main" id="{BE7293FD-3B7C-AB42-9068-4E472AC397C4}"/>
              </a:ext>
            </a:extLst>
          </p:cNvPr>
          <p:cNvSpPr txBox="1"/>
          <p:nvPr/>
        </p:nvSpPr>
        <p:spPr>
          <a:xfrm>
            <a:off x="6101446" y="5004524"/>
            <a:ext cx="1294286" cy="400110"/>
          </a:xfrm>
          <a:prstGeom prst="rect">
            <a:avLst/>
          </a:prstGeom>
          <a:noFill/>
        </p:spPr>
        <p:txBody>
          <a:bodyPr wrap="square" rtlCol="0">
            <a:spAutoFit/>
          </a:bodyPr>
          <a:lstStyle/>
          <a:p>
            <a:r>
              <a:rPr lang="en-US" sz="2000" b="1" dirty="0">
                <a:solidFill>
                  <a:schemeClr val="bg1">
                    <a:lumMod val="10000"/>
                  </a:schemeClr>
                </a:solidFill>
                <a:latin typeface="Segoe UI" panose="020B0502040204020203" pitchFamily="34" charset="0"/>
                <a:cs typeface="Segoe UI" panose="020B0502040204020203" pitchFamily="34" charset="0"/>
              </a:rPr>
              <a:t>Day 24</a:t>
            </a:r>
          </a:p>
        </p:txBody>
      </p:sp>
      <p:grpSp>
        <p:nvGrpSpPr>
          <p:cNvPr id="8" name="Group 7">
            <a:extLst>
              <a:ext uri="{FF2B5EF4-FFF2-40B4-BE49-F238E27FC236}">
                <a16:creationId xmlns:a16="http://schemas.microsoft.com/office/drawing/2014/main" id="{885C7A50-7A52-ACBB-6425-186CF9C8D5D6}"/>
              </a:ext>
            </a:extLst>
          </p:cNvPr>
          <p:cNvGrpSpPr/>
          <p:nvPr/>
        </p:nvGrpSpPr>
        <p:grpSpPr>
          <a:xfrm>
            <a:off x="701097" y="3869459"/>
            <a:ext cx="10852727" cy="930653"/>
            <a:chOff x="701097" y="3410922"/>
            <a:chExt cx="10852727" cy="930653"/>
          </a:xfrm>
        </p:grpSpPr>
        <p:sp>
          <p:nvSpPr>
            <p:cNvPr id="26" name="Rectangle 25">
              <a:extLst>
                <a:ext uri="{FF2B5EF4-FFF2-40B4-BE49-F238E27FC236}">
                  <a16:creationId xmlns:a16="http://schemas.microsoft.com/office/drawing/2014/main" id="{EBB6764F-BF26-5C9D-1F3A-65253F0D8A62}"/>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27" name="Rectangle 26">
              <a:extLst>
                <a:ext uri="{FF2B5EF4-FFF2-40B4-BE49-F238E27FC236}">
                  <a16:creationId xmlns:a16="http://schemas.microsoft.com/office/drawing/2014/main" id="{2ECEED7F-E468-6045-7BA9-71A89F8EFFA1}"/>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28" name="Rectangle 27">
              <a:extLst>
                <a:ext uri="{FF2B5EF4-FFF2-40B4-BE49-F238E27FC236}">
                  <a16:creationId xmlns:a16="http://schemas.microsoft.com/office/drawing/2014/main" id="{10FAD24D-CF7C-A270-A546-59182D6CD6EC}"/>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29" name="Rectangle 28">
              <a:extLst>
                <a:ext uri="{FF2B5EF4-FFF2-40B4-BE49-F238E27FC236}">
                  <a16:creationId xmlns:a16="http://schemas.microsoft.com/office/drawing/2014/main" id="{095F95F2-02D6-1D73-83B8-873AC4D78AF8}"/>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30" name="Rectangle 29">
              <a:extLst>
                <a:ext uri="{FF2B5EF4-FFF2-40B4-BE49-F238E27FC236}">
                  <a16:creationId xmlns:a16="http://schemas.microsoft.com/office/drawing/2014/main" id="{28E0F5C5-A930-0102-45F9-F46D43BA6289}"/>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31" name="Rectangle 30">
              <a:extLst>
                <a:ext uri="{FF2B5EF4-FFF2-40B4-BE49-F238E27FC236}">
                  <a16:creationId xmlns:a16="http://schemas.microsoft.com/office/drawing/2014/main" id="{EB49A183-1B60-95ED-E839-652748D96107}"/>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32" name="Rectangle 31">
              <a:extLst>
                <a:ext uri="{FF2B5EF4-FFF2-40B4-BE49-F238E27FC236}">
                  <a16:creationId xmlns:a16="http://schemas.microsoft.com/office/drawing/2014/main" id="{12CAF0FF-5CD9-C65A-85EE-A690FD9C4A5D}"/>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33" name="Rectangle 32">
              <a:extLst>
                <a:ext uri="{FF2B5EF4-FFF2-40B4-BE49-F238E27FC236}">
                  <a16:creationId xmlns:a16="http://schemas.microsoft.com/office/drawing/2014/main" id="{2D881F95-373C-4992-B815-5E7679B769E3}"/>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34" name="Rectangle 33">
              <a:extLst>
                <a:ext uri="{FF2B5EF4-FFF2-40B4-BE49-F238E27FC236}">
                  <a16:creationId xmlns:a16="http://schemas.microsoft.com/office/drawing/2014/main" id="{65B337AC-8428-5A4B-B8EB-3000025F0606}"/>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35" name="Rectangle 34">
              <a:extLst>
                <a:ext uri="{FF2B5EF4-FFF2-40B4-BE49-F238E27FC236}">
                  <a16:creationId xmlns:a16="http://schemas.microsoft.com/office/drawing/2014/main" id="{DBDAAECD-EB57-9E2E-B036-59740EED1FAB}"/>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36" name="Arrow: Chevron 35">
              <a:extLst>
                <a:ext uri="{FF2B5EF4-FFF2-40B4-BE49-F238E27FC236}">
                  <a16:creationId xmlns:a16="http://schemas.microsoft.com/office/drawing/2014/main" id="{484339EB-19E3-F6AE-C575-455FBCD68CF5}"/>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37" name="Rectangle 36">
              <a:extLst>
                <a:ext uri="{FF2B5EF4-FFF2-40B4-BE49-F238E27FC236}">
                  <a16:creationId xmlns:a16="http://schemas.microsoft.com/office/drawing/2014/main" id="{BFC402B8-23BC-FEFE-1869-EFD0D59EFD91}"/>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38" name="Arrow: Chevron 37">
              <a:extLst>
                <a:ext uri="{FF2B5EF4-FFF2-40B4-BE49-F238E27FC236}">
                  <a16:creationId xmlns:a16="http://schemas.microsoft.com/office/drawing/2014/main" id="{99B0E5B9-312C-BBC8-1A55-3C6A8CBB4E62}"/>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39" name="Rectangle 38">
              <a:extLst>
                <a:ext uri="{FF2B5EF4-FFF2-40B4-BE49-F238E27FC236}">
                  <a16:creationId xmlns:a16="http://schemas.microsoft.com/office/drawing/2014/main" id="{4FF1DDFC-6CAF-5303-B1BB-8692C35BD8A5}"/>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40" name="Rectangle 39">
              <a:extLst>
                <a:ext uri="{FF2B5EF4-FFF2-40B4-BE49-F238E27FC236}">
                  <a16:creationId xmlns:a16="http://schemas.microsoft.com/office/drawing/2014/main" id="{53C820E9-91BE-5090-FB44-18576BEF0646}"/>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grpSp>
        <p:nvGrpSpPr>
          <p:cNvPr id="22" name="Group 21">
            <a:extLst>
              <a:ext uri="{FF2B5EF4-FFF2-40B4-BE49-F238E27FC236}">
                <a16:creationId xmlns:a16="http://schemas.microsoft.com/office/drawing/2014/main" id="{4E84D261-9E06-82FA-A8AE-C277FB43BEAB}"/>
              </a:ext>
            </a:extLst>
          </p:cNvPr>
          <p:cNvGrpSpPr/>
          <p:nvPr/>
        </p:nvGrpSpPr>
        <p:grpSpPr>
          <a:xfrm>
            <a:off x="6411928" y="3264839"/>
            <a:ext cx="677255" cy="677255"/>
            <a:chOff x="5014796" y="2802797"/>
            <a:chExt cx="677255" cy="677255"/>
          </a:xfrm>
        </p:grpSpPr>
        <p:pic>
          <p:nvPicPr>
            <p:cNvPr id="23" name="Picture 22" descr="Icon&#10;&#10;Description automatically generated">
              <a:extLst>
                <a:ext uri="{FF2B5EF4-FFF2-40B4-BE49-F238E27FC236}">
                  <a16:creationId xmlns:a16="http://schemas.microsoft.com/office/drawing/2014/main" id="{011D35C8-CEA8-120B-7E63-7BFB0B6163E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24" name="Oval 23">
              <a:extLst>
                <a:ext uri="{FF2B5EF4-FFF2-40B4-BE49-F238E27FC236}">
                  <a16:creationId xmlns:a16="http://schemas.microsoft.com/office/drawing/2014/main" id="{909445B4-0B84-3937-CCC1-0538C95EB040}"/>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5" name="TextBox 24">
              <a:extLst>
                <a:ext uri="{FF2B5EF4-FFF2-40B4-BE49-F238E27FC236}">
                  <a16:creationId xmlns:a16="http://schemas.microsoft.com/office/drawing/2014/main" id="{64C4E26F-ADFC-BE86-E802-5C476CADC88E}"/>
                </a:ext>
              </a:extLst>
            </p:cNvPr>
            <p:cNvSpPr txBox="1"/>
            <p:nvPr/>
          </p:nvSpPr>
          <p:spPr>
            <a:xfrm>
              <a:off x="5130001" y="2864217"/>
              <a:ext cx="454317" cy="400110"/>
            </a:xfrm>
            <a:prstGeom prst="rect">
              <a:avLst/>
            </a:prstGeom>
            <a:noFill/>
          </p:spPr>
          <p:txBody>
            <a:bodyPr wrap="square" rtlCol="0">
              <a:spAutoFit/>
            </a:bodyPr>
            <a:lstStyle/>
            <a:p>
              <a:r>
                <a:rPr lang="en-US" sz="2000" b="1" dirty="0">
                  <a:solidFill>
                    <a:schemeClr val="bg1"/>
                  </a:solidFill>
                </a:rPr>
                <a:t>24</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48CB999-EB80-4546-8244-84416128E8BB}"/>
              </a:ext>
            </a:extLst>
          </p:cNvPr>
          <p:cNvSpPr>
            <a:spLocks noGrp="1"/>
          </p:cNvSpPr>
          <p:nvPr>
            <p:ph idx="1"/>
          </p:nvPr>
        </p:nvSpPr>
        <p:spPr>
          <a:xfrm>
            <a:off x="609599" y="2187530"/>
            <a:ext cx="10991273" cy="4068729"/>
          </a:xfrm>
        </p:spPr>
        <p:txBody>
          <a:bodyPr rtlCol="0">
            <a:noAutofit/>
          </a:bodyPr>
          <a:lstStyle/>
          <a:p>
            <a:pPr marL="457200" indent="-457200">
              <a:lnSpc>
                <a:spcPct val="108000"/>
              </a:lnSpc>
              <a:spcBef>
                <a:spcPts val="0"/>
              </a:spcBef>
              <a:spcAft>
                <a:spcPts val="600"/>
              </a:spcAft>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taxing authority must adopt the millage rate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first</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by resolution or ordinance. The resolution or ordinance will state the adopted millage rate and the percent, if any, by which it exceeds the rolled-back rate.</a:t>
            </a:r>
          </a:p>
          <a:p>
            <a:pPr marL="457200" indent="-457200">
              <a:lnSpc>
                <a:spcPct val="108000"/>
              </a:lnSpc>
              <a:spcBef>
                <a:spcPts val="0"/>
              </a:spcBef>
              <a:spcAft>
                <a:spcPts val="600"/>
              </a:spcAft>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taxing authority will adopt the millage rate and the budget by separate votes at the final hearing.</a:t>
            </a:r>
          </a:p>
          <a:p>
            <a:pPr marL="457200" indent="-457200">
              <a:lnSpc>
                <a:spcPct val="108000"/>
              </a:lnSpc>
              <a:spcBef>
                <a:spcPts val="0"/>
              </a:spcBef>
              <a:spcAft>
                <a:spcPts val="600"/>
              </a:spcAft>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millage rate the school district adopts at the final budget hearing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cannot exceed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rate the board tentatively adopted at the first hearing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unless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PA sends each taxpayer a revised </a:t>
            </a: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Notice of Proposed Property Taxes</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 before the final hearing.</a:t>
            </a:r>
          </a:p>
          <a:p>
            <a:pPr marL="0" indent="0">
              <a:spcAft>
                <a:spcPts val="600"/>
              </a:spcAft>
              <a:buNone/>
              <a:defRPr/>
            </a:pP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spcAft>
                <a:spcPts val="600"/>
              </a:spcAft>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spcAft>
                <a:spcPts val="600"/>
              </a:spcAft>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1EB73B53-A410-4365-A116-E41F2D20C815}"/>
              </a:ext>
            </a:extLst>
          </p:cNvPr>
          <p:cNvSpPr>
            <a:spLocks noGrp="1"/>
          </p:cNvSpPr>
          <p:nvPr>
            <p:ph type="title"/>
          </p:nvPr>
        </p:nvSpPr>
        <p:spPr>
          <a:xfrm>
            <a:off x="609599" y="894736"/>
            <a:ext cx="10991273" cy="1052945"/>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Final Hearing</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5C399A9C-289A-4B17-8EEB-6619A4E0D7FC}"/>
              </a:ext>
            </a:extLst>
          </p:cNvPr>
          <p:cNvGrpSpPr/>
          <p:nvPr/>
        </p:nvGrpSpPr>
        <p:grpSpPr>
          <a:xfrm>
            <a:off x="9237286" y="5956373"/>
            <a:ext cx="1571704" cy="582188"/>
            <a:chOff x="7690301" y="5601718"/>
            <a:chExt cx="1571704" cy="582188"/>
          </a:xfrm>
        </p:grpSpPr>
        <p:sp>
          <p:nvSpPr>
            <p:cNvPr id="7" name="TextBox 6">
              <a:extLst>
                <a:ext uri="{FF2B5EF4-FFF2-40B4-BE49-F238E27FC236}">
                  <a16:creationId xmlns:a16="http://schemas.microsoft.com/office/drawing/2014/main" id="{BCF6A1B9-5290-402E-8F15-B33B31833075}"/>
                </a:ext>
              </a:extLst>
            </p:cNvPr>
            <p:cNvSpPr txBox="1"/>
            <p:nvPr/>
          </p:nvSpPr>
          <p:spPr>
            <a:xfrm>
              <a:off x="7690301" y="5601718"/>
              <a:ext cx="1571704" cy="400110"/>
            </a:xfrm>
            <a:prstGeom prst="rect">
              <a:avLst/>
            </a:prstGeom>
            <a:noFill/>
          </p:spPr>
          <p:txBody>
            <a:bodyPr wrap="square" rtlCol="0">
              <a:spAutoFit/>
            </a:bodyPr>
            <a:lstStyle/>
            <a:p>
              <a:r>
                <a:rPr lang="en-US" sz="2000" dirty="0">
                  <a:solidFill>
                    <a:srgbClr val="171717"/>
                  </a:solidFill>
                  <a:latin typeface="Segoe UI" panose="020B0502040204020203" pitchFamily="34" charset="0"/>
                  <a:cs typeface="Arial" panose="020B0604020202020204" pitchFamily="34" charset="0"/>
                </a:rPr>
                <a:t>Continued</a:t>
              </a:r>
            </a:p>
          </p:txBody>
        </p:sp>
        <p:sp>
          <p:nvSpPr>
            <p:cNvPr id="8" name="Arrow: Right 7">
              <a:extLst>
                <a:ext uri="{FF2B5EF4-FFF2-40B4-BE49-F238E27FC236}">
                  <a16:creationId xmlns:a16="http://schemas.microsoft.com/office/drawing/2014/main" id="{F6C7F875-C362-4D37-B091-25EA31476596}"/>
                </a:ext>
              </a:extLst>
            </p:cNvPr>
            <p:cNvSpPr/>
            <p:nvPr/>
          </p:nvSpPr>
          <p:spPr>
            <a:xfrm>
              <a:off x="7813325" y="5918069"/>
              <a:ext cx="1196228" cy="2658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1717"/>
                </a:solidFill>
              </a:endParaRPr>
            </a:p>
          </p:txBody>
        </p:sp>
      </p:grpSp>
      <p:pic>
        <p:nvPicPr>
          <p:cNvPr id="2" name="Picture 1">
            <a:extLst>
              <a:ext uri="{FF2B5EF4-FFF2-40B4-BE49-F238E27FC236}">
                <a16:creationId xmlns:a16="http://schemas.microsoft.com/office/drawing/2014/main" id="{1B9D1A25-AEDA-2B17-D1AD-118CE9C5FB69}"/>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6214645-7AEA-4A63-A394-1A44B75B74E9}"/>
              </a:ext>
            </a:extLst>
          </p:cNvPr>
          <p:cNvSpPr>
            <a:spLocks noGrp="1"/>
          </p:cNvSpPr>
          <p:nvPr>
            <p:ph idx="1"/>
          </p:nvPr>
        </p:nvSpPr>
        <p:spPr>
          <a:xfrm>
            <a:off x="609599" y="2181867"/>
            <a:ext cx="10972801" cy="3629415"/>
          </a:xfrm>
        </p:spPr>
        <p:txBody>
          <a:bodyPr rtlCol="0">
            <a:normAutofit/>
          </a:bodyPr>
          <a:lstStyle/>
          <a:p>
            <a:pPr marL="457200" indent="-457200">
              <a:lnSpc>
                <a:spcPct val="108000"/>
              </a:lnSpc>
              <a:spcBef>
                <a:spcPts val="0"/>
              </a:spcBef>
              <a:spcAft>
                <a:spcPts val="600"/>
              </a:spcAft>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school district may not levy any millage other than the one it approved by referendum until the school district’s governing board approves the resolution or ordinance to levy and submits it in a timely manner to the PA and the tax collector.</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the fall term for a school district begins before adoption of the final budget, the school district may expend monies in accordance </a:t>
            </a:r>
            <a:b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b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with the adopted tentative budget until a final budget is adopted.</a:t>
            </a:r>
          </a:p>
          <a:p>
            <a:pPr marL="0" indent="0">
              <a:buNone/>
              <a:defRPr/>
            </a:pP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AED14149-B119-4D49-8A40-964B5C6376F5}"/>
              </a:ext>
            </a:extLst>
          </p:cNvPr>
          <p:cNvSpPr>
            <a:spLocks noGrp="1"/>
          </p:cNvSpPr>
          <p:nvPr>
            <p:ph type="title"/>
          </p:nvPr>
        </p:nvSpPr>
        <p:spPr>
          <a:xfrm>
            <a:off x="609599" y="895927"/>
            <a:ext cx="11000509" cy="1099128"/>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At the Final Hearing</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A962026A-BD3B-7A91-EC1B-E170F2FDF9AC}"/>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809A620-079F-4217-8922-0164A09FE251}"/>
              </a:ext>
            </a:extLst>
          </p:cNvPr>
          <p:cNvSpPr>
            <a:spLocks noGrp="1"/>
          </p:cNvSpPr>
          <p:nvPr>
            <p:ph idx="1"/>
          </p:nvPr>
        </p:nvSpPr>
        <p:spPr>
          <a:xfrm>
            <a:off x="609599" y="2328214"/>
            <a:ext cx="10991273" cy="2738583"/>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board can recess the tentative or final hearing.</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board should not adjourn the hearing; the hearing will need to be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recessed</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the hearing is recessed, the taxing authority must publish a notice in a newspaper of general circulation in the county.</a:t>
            </a:r>
          </a:p>
        </p:txBody>
      </p:sp>
      <p:sp>
        <p:nvSpPr>
          <p:cNvPr id="5" name="Title 1">
            <a:extLst>
              <a:ext uri="{FF2B5EF4-FFF2-40B4-BE49-F238E27FC236}">
                <a16:creationId xmlns:a16="http://schemas.microsoft.com/office/drawing/2014/main" id="{35B21527-B38A-4425-8D05-4D8ADCD8D79A}"/>
              </a:ext>
            </a:extLst>
          </p:cNvPr>
          <p:cNvSpPr>
            <a:spLocks noGrp="1"/>
          </p:cNvSpPr>
          <p:nvPr>
            <p:ph type="title"/>
          </p:nvPr>
        </p:nvSpPr>
        <p:spPr>
          <a:xfrm>
            <a:off x="609599" y="894736"/>
            <a:ext cx="10991273" cy="1145309"/>
          </a:xfrm>
        </p:spPr>
        <p:txBody>
          <a:bodyPr rtlCol="0">
            <a:normAutofit/>
          </a:bodyPr>
          <a:lstStyle/>
          <a:p>
            <a:pPr algn="ctr">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Hearing Requirements</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Recessed Hearing</a:t>
            </a:r>
            <a:r>
              <a:rPr lang="en-US" sz="28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3BCA1A75-A599-D288-831E-A3CE4EAAE614}"/>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6BE8241-43A9-43CC-84CF-99430CBCCAC6}"/>
              </a:ext>
            </a:extLst>
          </p:cNvPr>
          <p:cNvSpPr>
            <a:spLocks noGrp="1"/>
          </p:cNvSpPr>
          <p:nvPr>
            <p:ph type="title"/>
          </p:nvPr>
        </p:nvSpPr>
        <p:spPr>
          <a:xfrm>
            <a:off x="609599" y="923637"/>
            <a:ext cx="11000509" cy="692728"/>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Executive Order for State of Emergency </a:t>
            </a:r>
            <a:endPar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Content Placeholder 2">
            <a:extLst>
              <a:ext uri="{FF2B5EF4-FFF2-40B4-BE49-F238E27FC236}">
                <a16:creationId xmlns:a16="http://schemas.microsoft.com/office/drawing/2014/main" id="{FD705C60-7803-48C9-A7CC-E5324E09F58C}"/>
              </a:ext>
            </a:extLst>
          </p:cNvPr>
          <p:cNvSpPr>
            <a:spLocks noGrp="1"/>
          </p:cNvSpPr>
          <p:nvPr>
            <p:ph idx="1"/>
          </p:nvPr>
        </p:nvSpPr>
        <p:spPr>
          <a:xfrm>
            <a:off x="609599" y="1838036"/>
            <a:ext cx="11000508" cy="4562764"/>
          </a:xfrm>
        </p:spPr>
        <p:txBody>
          <a:bodyPr rtlCol="0">
            <a:noAutofit/>
          </a:bodyPr>
          <a:lstStyle/>
          <a:p>
            <a:pPr marL="0" indent="0">
              <a:lnSpc>
                <a:spcPct val="108000"/>
              </a:lnSpc>
              <a:buNone/>
              <a:defRPr/>
            </a:pPr>
            <a:r>
              <a:rPr lang="en-US" sz="2400" dirty="0">
                <a:solidFill>
                  <a:srgbClr val="171717"/>
                </a:solidFill>
                <a:latin typeface="Segoe UI" panose="020B0502040204020203" pitchFamily="34" charset="0"/>
                <a:cs typeface="Arial" panose="020B0604020202020204" pitchFamily="34" charset="0"/>
              </a:rPr>
              <a:t>School districts should be cognizant of any executive order issued by the governor declaring a state of emergency because of an imminent tropical storm, hurricane, or other calamity. The executive order provides pertinent information and guidance such as:</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Listing counties or areas impacted by the emergency event</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Suspending the effect of any statute, rule, or order that would prevent, hinder, or delay any action necessary to cope with the emergency</a:t>
            </a:r>
          </a:p>
        </p:txBody>
      </p:sp>
      <p:pic>
        <p:nvPicPr>
          <p:cNvPr id="2" name="Picture 1">
            <a:extLst>
              <a:ext uri="{FF2B5EF4-FFF2-40B4-BE49-F238E27FC236}">
                <a16:creationId xmlns:a16="http://schemas.microsoft.com/office/drawing/2014/main" id="{3643984D-4377-ACA2-F9E5-5D5DC36037E9}"/>
              </a:ext>
            </a:extLst>
          </p:cNvPr>
          <p:cNvPicPr>
            <a:picLocks noChangeAspect="1"/>
          </p:cNvPicPr>
          <p:nvPr/>
        </p:nvPicPr>
        <p:blipFill>
          <a:blip r:embed="rId2"/>
          <a:stretch>
            <a:fillRect/>
          </a:stretch>
        </p:blipFill>
        <p:spPr>
          <a:xfrm>
            <a:off x="11078792" y="5340338"/>
            <a:ext cx="847417" cy="123759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23BB413-C55B-4B81-89BD-CC73AF5D07A3}"/>
              </a:ext>
            </a:extLst>
          </p:cNvPr>
          <p:cNvSpPr>
            <a:spLocks noGrp="1"/>
          </p:cNvSpPr>
          <p:nvPr>
            <p:ph idx="1"/>
          </p:nvPr>
        </p:nvSpPr>
        <p:spPr>
          <a:xfrm>
            <a:off x="511277" y="1906860"/>
            <a:ext cx="11339948" cy="4638964"/>
          </a:xfrm>
        </p:spPr>
        <p:txBody>
          <a:bodyPr rtlCol="0">
            <a:noAutofit/>
          </a:bodyPr>
          <a:lstStyle/>
          <a:p>
            <a:pPr marL="0" indent="0">
              <a:lnSpc>
                <a:spcPct val="108000"/>
              </a:lnSpc>
              <a:spcBef>
                <a:spcPts val="0"/>
              </a:spcBef>
              <a:spcAft>
                <a:spcPts val="600"/>
              </a:spcAft>
              <a:buNone/>
              <a:defRPr/>
            </a:pPr>
            <a:r>
              <a:rPr lang="en-US" sz="2400" dirty="0">
                <a:solidFill>
                  <a:srgbClr val="171717"/>
                </a:solidFill>
                <a:latin typeface="Segoe UI" panose="020B0502040204020203" pitchFamily="34" charset="0"/>
                <a:cs typeface="Arial" panose="020B0604020202020204" pitchFamily="34" charset="0"/>
              </a:rPr>
              <a:t>The executive director of the Department of Revenue may in turn issue an emergency order with specific guidance with regard to the TRIM process, such as:</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A list of the counties impacted </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An extension of TRIM timelines</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A temporarily waiver of TRIM compliance requirements</a:t>
            </a:r>
          </a:p>
          <a:p>
            <a:pPr marL="914400" lvl="1" indent="-457200">
              <a:lnSpc>
                <a:spcPct val="108000"/>
              </a:lnSpc>
              <a:defRPr/>
            </a:pPr>
            <a:r>
              <a:rPr lang="en-US" dirty="0">
                <a:solidFill>
                  <a:srgbClr val="171717"/>
                </a:solidFill>
                <a:latin typeface="Segoe UI" panose="020B0502040204020203" pitchFamily="34" charset="0"/>
                <a:cs typeface="Arial" panose="020B0604020202020204" pitchFamily="34" charset="0"/>
              </a:rPr>
              <a:t>Specific guidance related to TRIM hearing and advertising requirements</a:t>
            </a:r>
          </a:p>
          <a:p>
            <a:pPr marL="0" indent="0">
              <a:buNone/>
              <a:defRPr/>
            </a:pPr>
            <a:endParaRPr lang="en-US" sz="16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0455BBCC-5A4E-4274-8B41-0530995CE64C}"/>
              </a:ext>
            </a:extLst>
          </p:cNvPr>
          <p:cNvSpPr>
            <a:spLocks noGrp="1"/>
          </p:cNvSpPr>
          <p:nvPr>
            <p:ph type="title"/>
          </p:nvPr>
        </p:nvSpPr>
        <p:spPr>
          <a:xfrm>
            <a:off x="609600" y="923637"/>
            <a:ext cx="10982036" cy="748146"/>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Executive Order for State of Emergency </a:t>
            </a:r>
            <a:endPar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1666FD0-4196-F9A8-20D8-B1494300971D}"/>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CD46D3B-B012-41E9-ACE5-6FBA497777BE}"/>
              </a:ext>
            </a:extLst>
          </p:cNvPr>
          <p:cNvSpPr>
            <a:spLocks noGrp="1"/>
          </p:cNvSpPr>
          <p:nvPr>
            <p:ph type="ctrTitle"/>
          </p:nvPr>
        </p:nvSpPr>
        <p:spPr>
          <a:xfrm>
            <a:off x="547814" y="1552217"/>
            <a:ext cx="10963564" cy="2003425"/>
          </a:xfrm>
          <a:solidFill>
            <a:schemeClr val="bg1"/>
          </a:solidFill>
          <a:ln w="19050">
            <a:solidFill>
              <a:schemeClr val="accent1"/>
            </a:solidFill>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TRIM Resolutions/Ordinances</a:t>
            </a:r>
          </a:p>
        </p:txBody>
      </p:sp>
      <p:pic>
        <p:nvPicPr>
          <p:cNvPr id="2" name="Picture 1">
            <a:extLst>
              <a:ext uri="{FF2B5EF4-FFF2-40B4-BE49-F238E27FC236}">
                <a16:creationId xmlns:a16="http://schemas.microsoft.com/office/drawing/2014/main" id="{E2FC3AD4-6ADB-CEEC-18C8-B49D861A75C4}"/>
              </a:ext>
            </a:extLst>
          </p:cNvPr>
          <p:cNvPicPr>
            <a:picLocks noChangeAspect="1"/>
          </p:cNvPicPr>
          <p:nvPr/>
        </p:nvPicPr>
        <p:blipFill>
          <a:blip r:embed="rId2"/>
          <a:stretch>
            <a:fillRect/>
          </a:stretch>
        </p:blipFill>
        <p:spPr>
          <a:xfrm>
            <a:off x="11087670" y="5375849"/>
            <a:ext cx="847417" cy="123759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A9DC-51B2-4FA9-B185-F856FFAE13C1}"/>
              </a:ext>
            </a:extLst>
          </p:cNvPr>
          <p:cNvSpPr>
            <a:spLocks noGrp="1"/>
          </p:cNvSpPr>
          <p:nvPr>
            <p:ph type="title"/>
          </p:nvPr>
        </p:nvSpPr>
        <p:spPr>
          <a:xfrm>
            <a:off x="609599" y="905164"/>
            <a:ext cx="10991273" cy="1163781"/>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Resolution/Ordinance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Millage Resolution/Ordinance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Content Placeholder 2">
            <a:extLst>
              <a:ext uri="{FF2B5EF4-FFF2-40B4-BE49-F238E27FC236}">
                <a16:creationId xmlns:a16="http://schemas.microsoft.com/office/drawing/2014/main" id="{F74E9C86-895D-4936-BBD9-FCD89FFAC3AF}"/>
              </a:ext>
            </a:extLst>
          </p:cNvPr>
          <p:cNvSpPr>
            <a:spLocks noGrp="1"/>
          </p:cNvSpPr>
          <p:nvPr>
            <p:ph idx="1"/>
          </p:nvPr>
        </p:nvSpPr>
        <p:spPr>
          <a:xfrm>
            <a:off x="609599" y="2068945"/>
            <a:ext cx="10972802" cy="4091710"/>
          </a:xfrm>
        </p:spPr>
        <p:txBody>
          <a:bodyPr rtlCol="0">
            <a:noAutofit/>
          </a:bodyPr>
          <a:lstStyle/>
          <a:p>
            <a:pPr marL="457200" indent="-457200">
              <a:lnSpc>
                <a:spcPct val="100000"/>
              </a:lnSpc>
              <a:spcBef>
                <a:spcPts val="0"/>
              </a:spcBef>
              <a:spcAft>
                <a:spcPts val="1200"/>
              </a:spcAft>
              <a:defRPr/>
            </a:pPr>
            <a:r>
              <a:rPr lang="en-US" sz="2400" dirty="0">
                <a:solidFill>
                  <a:srgbClr val="171717"/>
                </a:solidFill>
                <a:latin typeface="Segoe UI" panose="020B0502040204020203" pitchFamily="34" charset="0"/>
                <a:cs typeface="Arial" panose="020B0604020202020204" pitchFamily="34" charset="0"/>
              </a:rPr>
              <a:t>School districts will forward the resolution or ordinance adopting the final millage to the PA, tax collector, and Department of Revenue within </a:t>
            </a:r>
            <a:r>
              <a:rPr lang="en-US" sz="2400" b="1" dirty="0">
                <a:solidFill>
                  <a:srgbClr val="171717"/>
                </a:solidFill>
                <a:latin typeface="Segoe UI" panose="020B0502040204020203" pitchFamily="34" charset="0"/>
                <a:cs typeface="Arial" panose="020B0604020202020204" pitchFamily="34" charset="0"/>
              </a:rPr>
              <a:t>three days</a:t>
            </a:r>
            <a:r>
              <a:rPr lang="en-US" sz="2400" dirty="0">
                <a:solidFill>
                  <a:srgbClr val="171717"/>
                </a:solidFill>
                <a:latin typeface="Segoe UI" panose="020B0502040204020203" pitchFamily="34" charset="0"/>
                <a:cs typeface="Arial" panose="020B0604020202020204" pitchFamily="34" charset="0"/>
              </a:rPr>
              <a:t> after the final budget hearing. </a:t>
            </a:r>
          </a:p>
          <a:p>
            <a:pPr marL="457200" indent="-457200">
              <a:lnSpc>
                <a:spcPct val="100000"/>
              </a:lnSpc>
              <a:spcBef>
                <a:spcPts val="0"/>
              </a:spcBef>
              <a:spcAft>
                <a:spcPts val="1200"/>
              </a:spcAft>
              <a:defRPr/>
            </a:pPr>
            <a:r>
              <a:rPr lang="en-US" sz="2400" dirty="0">
                <a:solidFill>
                  <a:srgbClr val="171717"/>
                </a:solidFill>
                <a:latin typeface="Segoe UI" panose="020B0502040204020203" pitchFamily="34" charset="0"/>
                <a:cs typeface="Arial" panose="020B0604020202020204" pitchFamily="34" charset="0"/>
              </a:rPr>
              <a:t>When submitting an electronic copy of the final millage resolution or ordinance to the Department please use the following email address: </a:t>
            </a:r>
            <a:r>
              <a:rPr lang="en-US" sz="2400" b="1" dirty="0">
                <a:solidFill>
                  <a:srgbClr val="171717"/>
                </a:solidFill>
                <a:latin typeface="Segoe UI" panose="020B0502040204020203" pitchFamily="34" charset="0"/>
                <a:cs typeface="Arial" panose="020B0604020202020204" pitchFamily="34" charset="0"/>
              </a:rPr>
              <a:t>TRIM@floridarevenue.com</a:t>
            </a:r>
            <a:r>
              <a:rPr lang="en-US" sz="2400" dirty="0">
                <a:solidFill>
                  <a:srgbClr val="171717"/>
                </a:solidFill>
                <a:latin typeface="Segoe UI" panose="020B0502040204020203" pitchFamily="34" charset="0"/>
                <a:cs typeface="Arial" panose="020B0604020202020204" pitchFamily="34" charset="0"/>
              </a:rPr>
              <a:t>.</a:t>
            </a:r>
            <a:endPar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457200" indent="-457200">
              <a:lnSpc>
                <a:spcPct val="100000"/>
              </a:lnSpc>
              <a:spcBef>
                <a:spcPts val="0"/>
              </a:spcBef>
              <a:spcAft>
                <a:spcPts val="1200"/>
              </a:spcAft>
              <a:defRPr/>
            </a:pPr>
            <a:r>
              <a:rPr lang="en-US" sz="2400" dirty="0">
                <a:solidFill>
                  <a:srgbClr val="171717"/>
                </a:solidFill>
                <a:latin typeface="Segoe UI" panose="020B0502040204020203" pitchFamily="34" charset="0"/>
                <a:cs typeface="Arial" panose="020B0604020202020204" pitchFamily="34" charset="0"/>
              </a:rPr>
              <a:t>The PA’s receipt of the resolution or ordinance will be official notice of </a:t>
            </a:r>
            <a:br>
              <a:rPr lang="en-US" sz="2400" dirty="0">
                <a:solidFill>
                  <a:srgbClr val="171717"/>
                </a:solidFill>
                <a:latin typeface="Segoe UI" panose="020B0502040204020203" pitchFamily="34" charset="0"/>
                <a:cs typeface="Arial" panose="020B0604020202020204" pitchFamily="34" charset="0"/>
              </a:rPr>
            </a:br>
            <a:r>
              <a:rPr lang="en-US" sz="2400" dirty="0">
                <a:solidFill>
                  <a:srgbClr val="171717"/>
                </a:solidFill>
                <a:latin typeface="Segoe UI" panose="020B0502040204020203" pitchFamily="34" charset="0"/>
                <a:cs typeface="Arial" panose="020B0604020202020204" pitchFamily="34" charset="0"/>
              </a:rPr>
              <a:t>the millage rate the school district approved. </a:t>
            </a:r>
          </a:p>
          <a:p>
            <a:pPr marL="0" indent="0">
              <a:lnSpc>
                <a:spcPct val="100000"/>
              </a:lnSpc>
              <a:spcBef>
                <a:spcPts val="0"/>
              </a:spcBef>
              <a:spcAft>
                <a:spcPts val="1200"/>
              </a:spcAft>
              <a:buNone/>
              <a:defRPr/>
            </a:pPr>
            <a:endParaRPr lang="en-US" sz="51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lnSpc>
                <a:spcPct val="100000"/>
              </a:lnSpc>
              <a:spcBef>
                <a:spcPts val="0"/>
              </a:spcBef>
              <a:spcAft>
                <a:spcPts val="1200"/>
              </a:spcAft>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09C218-8920-DD1E-ED8B-824DD99CC699}"/>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CBA8BE-9A7E-402C-BA06-9FC508931582}"/>
              </a:ext>
            </a:extLst>
          </p:cNvPr>
          <p:cNvSpPr>
            <a:spLocks noGrp="1"/>
          </p:cNvSpPr>
          <p:nvPr>
            <p:ph idx="1"/>
          </p:nvPr>
        </p:nvSpPr>
        <p:spPr>
          <a:xfrm>
            <a:off x="593889" y="2360248"/>
            <a:ext cx="11478553" cy="1143000"/>
          </a:xfrm>
        </p:spPr>
        <p:txBody>
          <a:bodyPr rtlCol="0">
            <a:normAutofit/>
          </a:bodyPr>
          <a:lstStyle/>
          <a:p>
            <a:pPr marL="0" indent="0">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The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tentative and final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resolution/ordinance adopting millage rates must include: </a:t>
            </a:r>
          </a:p>
        </p:txBody>
      </p:sp>
      <p:sp>
        <p:nvSpPr>
          <p:cNvPr id="5" name="Title 1">
            <a:extLst>
              <a:ext uri="{FF2B5EF4-FFF2-40B4-BE49-F238E27FC236}">
                <a16:creationId xmlns:a16="http://schemas.microsoft.com/office/drawing/2014/main" id="{68D7CB46-B8E5-467F-A02D-045FFE492EAC}"/>
              </a:ext>
            </a:extLst>
          </p:cNvPr>
          <p:cNvSpPr>
            <a:spLocks noGrp="1"/>
          </p:cNvSpPr>
          <p:nvPr>
            <p:ph type="title"/>
          </p:nvPr>
        </p:nvSpPr>
        <p:spPr>
          <a:xfrm>
            <a:off x="593889" y="914400"/>
            <a:ext cx="11001080" cy="1074656"/>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Resolution/Ordinance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Millage Resolution/Ordinance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D8A1680A-6AD4-427C-9E55-C245CD9AED3E}"/>
              </a:ext>
            </a:extLst>
          </p:cNvPr>
          <p:cNvSpPr/>
          <p:nvPr/>
        </p:nvSpPr>
        <p:spPr>
          <a:xfrm>
            <a:off x="2314267" y="3030069"/>
            <a:ext cx="7563465"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school district’s name</a:t>
            </a:r>
          </a:p>
        </p:txBody>
      </p:sp>
      <p:sp>
        <p:nvSpPr>
          <p:cNvPr id="7" name="Rectangle 6">
            <a:extLst>
              <a:ext uri="{FF2B5EF4-FFF2-40B4-BE49-F238E27FC236}">
                <a16:creationId xmlns:a16="http://schemas.microsoft.com/office/drawing/2014/main" id="{0DDE1802-8F82-4399-AB7C-20816A588EA7}"/>
              </a:ext>
            </a:extLst>
          </p:cNvPr>
          <p:cNvSpPr/>
          <p:nvPr/>
        </p:nvSpPr>
        <p:spPr>
          <a:xfrm>
            <a:off x="2314267" y="3805035"/>
            <a:ext cx="7563465"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percentage increase over the rolled-back rate</a:t>
            </a:r>
          </a:p>
        </p:txBody>
      </p:sp>
      <p:sp>
        <p:nvSpPr>
          <p:cNvPr id="8" name="Rectangle 7">
            <a:extLst>
              <a:ext uri="{FF2B5EF4-FFF2-40B4-BE49-F238E27FC236}">
                <a16:creationId xmlns:a16="http://schemas.microsoft.com/office/drawing/2014/main" id="{E8BFE019-BDA4-4972-BDD0-02C1C8DD18DC}"/>
              </a:ext>
            </a:extLst>
          </p:cNvPr>
          <p:cNvSpPr/>
          <p:nvPr/>
        </p:nvSpPr>
        <p:spPr>
          <a:xfrm>
            <a:off x="2314267" y="4580000"/>
            <a:ext cx="7563465"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Each adopted millage rate </a:t>
            </a:r>
          </a:p>
        </p:txBody>
      </p:sp>
      <p:sp>
        <p:nvSpPr>
          <p:cNvPr id="9" name="Rectangle 8">
            <a:extLst>
              <a:ext uri="{FF2B5EF4-FFF2-40B4-BE49-F238E27FC236}">
                <a16:creationId xmlns:a16="http://schemas.microsoft.com/office/drawing/2014/main" id="{D482B882-DCE1-414A-8442-AD76208602B0}"/>
              </a:ext>
            </a:extLst>
          </p:cNvPr>
          <p:cNvSpPr/>
          <p:nvPr/>
        </p:nvSpPr>
        <p:spPr>
          <a:xfrm>
            <a:off x="2314267" y="5354966"/>
            <a:ext cx="7563465" cy="580176"/>
          </a:xfrm>
          <a:prstGeom prst="rect">
            <a:avLst/>
          </a:prstGeom>
          <a:solidFill>
            <a:srgbClr val="EEEEEE"/>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71717"/>
                </a:solidFill>
                <a:latin typeface="Segoe UI" panose="020B0502040204020203" pitchFamily="34" charset="0"/>
                <a:cs typeface="Arial" panose="020B0604020202020204" pitchFamily="34" charset="0"/>
              </a:rPr>
              <a:t>The rolled-back rate</a:t>
            </a:r>
          </a:p>
        </p:txBody>
      </p:sp>
      <p:pic>
        <p:nvPicPr>
          <p:cNvPr id="2" name="Picture 1">
            <a:extLst>
              <a:ext uri="{FF2B5EF4-FFF2-40B4-BE49-F238E27FC236}">
                <a16:creationId xmlns:a16="http://schemas.microsoft.com/office/drawing/2014/main" id="{CBB56DB7-EC51-8E03-995F-0C7C802DB652}"/>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9780-9707-D7DA-D4AD-A15EF62F4AE8}"/>
              </a:ext>
            </a:extLst>
          </p:cNvPr>
          <p:cNvSpPr>
            <a:spLocks noGrp="1"/>
          </p:cNvSpPr>
          <p:nvPr>
            <p:ph type="title"/>
          </p:nvPr>
        </p:nvSpPr>
        <p:spPr>
          <a:xfrm>
            <a:off x="786581" y="1260240"/>
            <a:ext cx="5486400" cy="1429594"/>
          </a:xfrm>
        </p:spPr>
        <p:txBody>
          <a:bodyPr anchor="t" anchorCtr="0"/>
          <a:lstStyle/>
          <a:p>
            <a:r>
              <a:rPr lang="en-US" sz="3600" dirty="0">
                <a:solidFill>
                  <a:srgbClr val="002060"/>
                </a:solidFill>
                <a:latin typeface="Segoe UI" panose="020B0502040204020203" pitchFamily="34" charset="0"/>
                <a:cs typeface="Segoe UI" panose="020B0502040204020203" pitchFamily="34" charset="0"/>
              </a:rPr>
              <a:t>School Resolution Example</a:t>
            </a:r>
          </a:p>
        </p:txBody>
      </p:sp>
      <p:pic>
        <p:nvPicPr>
          <p:cNvPr id="6" name="Content Placeholder 5">
            <a:extLst>
              <a:ext uri="{FF2B5EF4-FFF2-40B4-BE49-F238E27FC236}">
                <a16:creationId xmlns:a16="http://schemas.microsoft.com/office/drawing/2014/main" id="{98AB45AE-7840-7BAA-CD3F-2BFAEC3315DA}"/>
              </a:ext>
            </a:extLst>
          </p:cNvPr>
          <p:cNvPicPr>
            <a:picLocks noGrp="1" noChangeAspect="1"/>
          </p:cNvPicPr>
          <p:nvPr>
            <p:ph idx="1"/>
          </p:nvPr>
        </p:nvPicPr>
        <p:blipFill>
          <a:blip r:embed="rId2"/>
          <a:stretch>
            <a:fillRect/>
          </a:stretch>
        </p:blipFill>
        <p:spPr>
          <a:xfrm rot="470832">
            <a:off x="5715000" y="1295401"/>
            <a:ext cx="4191000" cy="5422539"/>
          </a:xfrm>
        </p:spPr>
      </p:pic>
      <p:pic>
        <p:nvPicPr>
          <p:cNvPr id="3" name="Picture 2">
            <a:extLst>
              <a:ext uri="{FF2B5EF4-FFF2-40B4-BE49-F238E27FC236}">
                <a16:creationId xmlns:a16="http://schemas.microsoft.com/office/drawing/2014/main" id="{F6DC9F4F-D9D7-91A1-8402-451B8AD16710}"/>
              </a:ext>
            </a:extLst>
          </p:cNvPr>
          <p:cNvPicPr>
            <a:picLocks noChangeAspect="1"/>
          </p:cNvPicPr>
          <p:nvPr/>
        </p:nvPicPr>
        <p:blipFill>
          <a:blip r:embed="rId3"/>
          <a:stretch>
            <a:fillRect/>
          </a:stretch>
        </p:blipFill>
        <p:spPr>
          <a:xfrm rot="21122249">
            <a:off x="5152277" y="465140"/>
            <a:ext cx="5236063" cy="6356215"/>
          </a:xfrm>
          <a:prstGeom prst="rect">
            <a:avLst/>
          </a:prstGeom>
        </p:spPr>
      </p:pic>
      <p:pic>
        <p:nvPicPr>
          <p:cNvPr id="4" name="Picture 3">
            <a:extLst>
              <a:ext uri="{FF2B5EF4-FFF2-40B4-BE49-F238E27FC236}">
                <a16:creationId xmlns:a16="http://schemas.microsoft.com/office/drawing/2014/main" id="{C7E84827-F35F-7DA3-6C78-41E626F0A86C}"/>
              </a:ext>
            </a:extLst>
          </p:cNvPr>
          <p:cNvPicPr>
            <a:picLocks noChangeAspect="1"/>
          </p:cNvPicPr>
          <p:nvPr/>
        </p:nvPicPr>
        <p:blipFill>
          <a:blip r:embed="rId4"/>
          <a:stretch>
            <a:fillRect/>
          </a:stretch>
        </p:blipFill>
        <p:spPr>
          <a:xfrm>
            <a:off x="11102131" y="5354966"/>
            <a:ext cx="847417" cy="1237595"/>
          </a:xfrm>
          <a:prstGeom prst="rect">
            <a:avLst/>
          </a:prstGeom>
        </p:spPr>
      </p:pic>
    </p:spTree>
    <p:extLst>
      <p:ext uri="{BB962C8B-B14F-4D97-AF65-F5344CB8AC3E}">
        <p14:creationId xmlns:p14="http://schemas.microsoft.com/office/powerpoint/2010/main" val="8603951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B7CA-385E-EF47-8B78-2D7E47C162CD}"/>
              </a:ext>
            </a:extLst>
          </p:cNvPr>
          <p:cNvSpPr>
            <a:spLocks noGrp="1"/>
          </p:cNvSpPr>
          <p:nvPr>
            <p:ph type="title"/>
          </p:nvPr>
        </p:nvSpPr>
        <p:spPr>
          <a:xfrm>
            <a:off x="660701" y="1347616"/>
            <a:ext cx="5477164" cy="2235200"/>
          </a:xfrm>
        </p:spPr>
        <p:txBody>
          <a:bodyPr anchor="t" anchorCtr="0"/>
          <a:lstStyle/>
          <a:p>
            <a:r>
              <a:rPr lang="en-US" sz="3600" dirty="0">
                <a:solidFill>
                  <a:srgbClr val="002060"/>
                </a:solidFill>
                <a:latin typeface="Segoe UI" panose="020B0502040204020203" pitchFamily="34" charset="0"/>
                <a:cs typeface="Segoe UI" panose="020B0502040204020203" pitchFamily="34" charset="0"/>
              </a:rPr>
              <a:t>School Resolution Example </a:t>
            </a:r>
            <a:r>
              <a:rPr lang="en-US" sz="2400" b="0" i="1" dirty="0">
                <a:solidFill>
                  <a:srgbClr val="002060"/>
                </a:solidFill>
                <a:latin typeface="Segoe UI" panose="020B0502040204020203" pitchFamily="34" charset="0"/>
                <a:cs typeface="Segoe UI" panose="020B0502040204020203" pitchFamily="34" charset="0"/>
              </a:rPr>
              <a:t>Continued</a:t>
            </a:r>
            <a:endParaRPr lang="en-US" sz="3600" b="0" i="1" dirty="0">
              <a:solidFill>
                <a:srgbClr val="002060"/>
              </a:solidFill>
              <a:latin typeface="Segoe UI" panose="020B0502040204020203" pitchFamily="34" charset="0"/>
              <a:cs typeface="Segoe UI" panose="020B0502040204020203" pitchFamily="34" charset="0"/>
            </a:endParaRPr>
          </a:p>
        </p:txBody>
      </p:sp>
      <p:pic>
        <p:nvPicPr>
          <p:cNvPr id="6" name="Content Placeholder 5">
            <a:extLst>
              <a:ext uri="{FF2B5EF4-FFF2-40B4-BE49-F238E27FC236}">
                <a16:creationId xmlns:a16="http://schemas.microsoft.com/office/drawing/2014/main" id="{FA1CE5D6-5756-E990-151E-610C5A1CA1EA}"/>
              </a:ext>
            </a:extLst>
          </p:cNvPr>
          <p:cNvPicPr>
            <a:picLocks noGrp="1" noChangeAspect="1"/>
          </p:cNvPicPr>
          <p:nvPr>
            <p:ph idx="1"/>
          </p:nvPr>
        </p:nvPicPr>
        <p:blipFill>
          <a:blip r:embed="rId2"/>
          <a:stretch>
            <a:fillRect/>
          </a:stretch>
        </p:blipFill>
        <p:spPr>
          <a:xfrm rot="477206">
            <a:off x="5410201" y="1295401"/>
            <a:ext cx="4123667" cy="5300977"/>
          </a:xfrm>
        </p:spPr>
      </p:pic>
      <p:pic>
        <p:nvPicPr>
          <p:cNvPr id="3" name="Picture 2">
            <a:extLst>
              <a:ext uri="{FF2B5EF4-FFF2-40B4-BE49-F238E27FC236}">
                <a16:creationId xmlns:a16="http://schemas.microsoft.com/office/drawing/2014/main" id="{CC64D883-DEE3-8079-3DC6-89941F439385}"/>
              </a:ext>
            </a:extLst>
          </p:cNvPr>
          <p:cNvPicPr>
            <a:picLocks noChangeAspect="1"/>
          </p:cNvPicPr>
          <p:nvPr/>
        </p:nvPicPr>
        <p:blipFill>
          <a:blip r:embed="rId3"/>
          <a:stretch>
            <a:fillRect/>
          </a:stretch>
        </p:blipFill>
        <p:spPr>
          <a:xfrm rot="21109217">
            <a:off x="5252599" y="480842"/>
            <a:ext cx="5262475" cy="6360210"/>
          </a:xfrm>
          <a:prstGeom prst="rect">
            <a:avLst/>
          </a:prstGeom>
        </p:spPr>
      </p:pic>
      <p:pic>
        <p:nvPicPr>
          <p:cNvPr id="4" name="Picture 3">
            <a:extLst>
              <a:ext uri="{FF2B5EF4-FFF2-40B4-BE49-F238E27FC236}">
                <a16:creationId xmlns:a16="http://schemas.microsoft.com/office/drawing/2014/main" id="{8A252F90-B73C-6214-F5E1-2E90E7C3CCD3}"/>
              </a:ext>
            </a:extLst>
          </p:cNvPr>
          <p:cNvPicPr>
            <a:picLocks noChangeAspect="1"/>
          </p:cNvPicPr>
          <p:nvPr/>
        </p:nvPicPr>
        <p:blipFill>
          <a:blip r:embed="rId4"/>
          <a:stretch>
            <a:fillRect/>
          </a:stretch>
        </p:blipFill>
        <p:spPr>
          <a:xfrm>
            <a:off x="11102131" y="5354966"/>
            <a:ext cx="847417" cy="1237595"/>
          </a:xfrm>
          <a:prstGeom prst="rect">
            <a:avLst/>
          </a:prstGeom>
        </p:spPr>
      </p:pic>
    </p:spTree>
    <p:extLst>
      <p:ext uri="{BB962C8B-B14F-4D97-AF65-F5344CB8AC3E}">
        <p14:creationId xmlns:p14="http://schemas.microsoft.com/office/powerpoint/2010/main" val="1803117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7604B8-6AAF-4197-A22E-83974604B2C6}"/>
              </a:ext>
            </a:extLst>
          </p:cNvPr>
          <p:cNvSpPr>
            <a:spLocks noGrp="1"/>
          </p:cNvSpPr>
          <p:nvPr>
            <p:ph idx="1"/>
          </p:nvPr>
        </p:nvSpPr>
        <p:spPr>
          <a:xfrm>
            <a:off x="609600" y="2246115"/>
            <a:ext cx="10982325" cy="1133475"/>
          </a:xfrm>
        </p:spPr>
        <p:txBody>
          <a:bodyPr rtlCol="0">
            <a:normAutofit/>
          </a:bodyPr>
          <a:lstStyle/>
          <a:p>
            <a:pPr marL="0"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 29 days of date of certification of taxable value, the school district shall  advertise its intent to adopt a tentative budget and millage rates. </a:t>
            </a:r>
          </a:p>
          <a:p>
            <a:pPr marL="109728" indent="0">
              <a:buNone/>
              <a:defRPr/>
            </a:pPr>
            <a:endParaRPr lang="en-US"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endParaRPr>
          </a:p>
        </p:txBody>
      </p:sp>
      <p:sp>
        <p:nvSpPr>
          <p:cNvPr id="9" name="Title 1">
            <a:extLst>
              <a:ext uri="{FF2B5EF4-FFF2-40B4-BE49-F238E27FC236}">
                <a16:creationId xmlns:a16="http://schemas.microsoft.com/office/drawing/2014/main" id="{207E5B45-B7E3-4565-AE3E-2351B86984EF}"/>
              </a:ext>
            </a:extLst>
          </p:cNvPr>
          <p:cNvSpPr>
            <a:spLocks noGrp="1"/>
          </p:cNvSpPr>
          <p:nvPr>
            <p:ph type="title"/>
          </p:nvPr>
        </p:nvSpPr>
        <p:spPr>
          <a:xfrm>
            <a:off x="600075" y="923925"/>
            <a:ext cx="10982325" cy="1133475"/>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br>
              <a:rPr lang="en-US" altLang="en-US" sz="3600" b="1" dirty="0">
                <a:solidFill>
                  <a:srgbClr val="002060"/>
                </a:solidFill>
                <a:latin typeface="Segoe UI" panose="020B0502040204020203" pitchFamily="34" charset="0"/>
                <a:cs typeface="Segoe UI" panose="020B0502040204020203" pitchFamily="34" charset="0"/>
              </a:rPr>
            </a:br>
            <a:r>
              <a:rPr lang="en-US" altLang="en-US" sz="2800" dirty="0">
                <a:solidFill>
                  <a:srgbClr val="002060"/>
                </a:solidFill>
                <a:latin typeface="Segoe UI" panose="020B0502040204020203" pitchFamily="34" charset="0"/>
                <a:cs typeface="Segoe UI" panose="020B0502040204020203" pitchFamily="34" charset="0"/>
              </a:rPr>
              <a:t>Day 29 = July 29 </a:t>
            </a:r>
            <a:endParaRPr lang="en-US" altLang="en-US" sz="3600" dirty="0">
              <a:solidFill>
                <a:srgbClr val="002060"/>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346BBC56-CE50-8743-2CB4-77386F8290A5}"/>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4" name="TextBox 3">
            <a:extLst>
              <a:ext uri="{FF2B5EF4-FFF2-40B4-BE49-F238E27FC236}">
                <a16:creationId xmlns:a16="http://schemas.microsoft.com/office/drawing/2014/main" id="{D54C1CF0-7F5C-71A8-02A7-5B7A6C3D8B4D}"/>
              </a:ext>
            </a:extLst>
          </p:cNvPr>
          <p:cNvSpPr txBox="1"/>
          <p:nvPr/>
        </p:nvSpPr>
        <p:spPr>
          <a:xfrm>
            <a:off x="6453329" y="4934043"/>
            <a:ext cx="842514" cy="338554"/>
          </a:xfrm>
          <a:prstGeom prst="rect">
            <a:avLst/>
          </a:prstGeom>
          <a:noFill/>
        </p:spPr>
        <p:txBody>
          <a:bodyPr wrap="square" rtlCol="0">
            <a:spAutoFit/>
          </a:bodyPr>
          <a:lstStyle/>
          <a:p>
            <a:r>
              <a:rPr lang="en-US" sz="1600" b="1" dirty="0">
                <a:solidFill>
                  <a:schemeClr val="bg1">
                    <a:lumMod val="10000"/>
                  </a:schemeClr>
                </a:solidFill>
                <a:latin typeface="Segoe UI" panose="020B0502040204020203" pitchFamily="34" charset="0"/>
                <a:cs typeface="Segoe UI" panose="020B0502040204020203" pitchFamily="34" charset="0"/>
              </a:rPr>
              <a:t>Day 29</a:t>
            </a:r>
          </a:p>
        </p:txBody>
      </p:sp>
      <p:grpSp>
        <p:nvGrpSpPr>
          <p:cNvPr id="26" name="Group 25">
            <a:extLst>
              <a:ext uri="{FF2B5EF4-FFF2-40B4-BE49-F238E27FC236}">
                <a16:creationId xmlns:a16="http://schemas.microsoft.com/office/drawing/2014/main" id="{A5166263-A7E1-D0F0-FDCD-809CF1C2A2AB}"/>
              </a:ext>
            </a:extLst>
          </p:cNvPr>
          <p:cNvGrpSpPr/>
          <p:nvPr/>
        </p:nvGrpSpPr>
        <p:grpSpPr>
          <a:xfrm>
            <a:off x="701097" y="3987442"/>
            <a:ext cx="10852727" cy="930653"/>
            <a:chOff x="701097" y="3410922"/>
            <a:chExt cx="10852727" cy="930653"/>
          </a:xfrm>
        </p:grpSpPr>
        <p:sp>
          <p:nvSpPr>
            <p:cNvPr id="27" name="Rectangle 26">
              <a:extLst>
                <a:ext uri="{FF2B5EF4-FFF2-40B4-BE49-F238E27FC236}">
                  <a16:creationId xmlns:a16="http://schemas.microsoft.com/office/drawing/2014/main" id="{029555D8-ED5A-23C1-4255-601EFE09CD0F}"/>
                </a:ext>
              </a:extLst>
            </p:cNvPr>
            <p:cNvSpPr/>
            <p:nvPr/>
          </p:nvSpPr>
          <p:spPr>
            <a:xfrm>
              <a:off x="1673506"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Feb</a:t>
              </a:r>
            </a:p>
          </p:txBody>
        </p:sp>
        <p:sp>
          <p:nvSpPr>
            <p:cNvPr id="48" name="Rectangle 47">
              <a:extLst>
                <a:ext uri="{FF2B5EF4-FFF2-40B4-BE49-F238E27FC236}">
                  <a16:creationId xmlns:a16="http://schemas.microsoft.com/office/drawing/2014/main" id="{DA1B07C9-1431-FD98-5C31-572B1E8FCE6F}"/>
                </a:ext>
              </a:extLst>
            </p:cNvPr>
            <p:cNvSpPr/>
            <p:nvPr/>
          </p:nvSpPr>
          <p:spPr>
            <a:xfrm>
              <a:off x="2573145"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cs typeface="Aparajita" panose="020B0502040204020203" pitchFamily="18" charset="0"/>
                </a:rPr>
                <a:t>Mar</a:t>
              </a:r>
            </a:p>
          </p:txBody>
        </p:sp>
        <p:sp>
          <p:nvSpPr>
            <p:cNvPr id="49" name="Rectangle 48">
              <a:extLst>
                <a:ext uri="{FF2B5EF4-FFF2-40B4-BE49-F238E27FC236}">
                  <a16:creationId xmlns:a16="http://schemas.microsoft.com/office/drawing/2014/main" id="{967CD9EF-CFBD-4C2A-CDBC-CA686F7B7B7C}"/>
                </a:ext>
              </a:extLst>
            </p:cNvPr>
            <p:cNvSpPr/>
            <p:nvPr/>
          </p:nvSpPr>
          <p:spPr>
            <a:xfrm>
              <a:off x="3472783"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Apr</a:t>
              </a:r>
            </a:p>
          </p:txBody>
        </p:sp>
        <p:sp>
          <p:nvSpPr>
            <p:cNvPr id="50" name="Rectangle 49">
              <a:extLst>
                <a:ext uri="{FF2B5EF4-FFF2-40B4-BE49-F238E27FC236}">
                  <a16:creationId xmlns:a16="http://schemas.microsoft.com/office/drawing/2014/main" id="{C5AC6ABA-8B21-8BC0-2E41-1D8D2EDE5941}"/>
                </a:ext>
              </a:extLst>
            </p:cNvPr>
            <p:cNvSpPr/>
            <p:nvPr/>
          </p:nvSpPr>
          <p:spPr>
            <a:xfrm>
              <a:off x="4372422" y="3415878"/>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May</a:t>
              </a:r>
            </a:p>
          </p:txBody>
        </p:sp>
        <p:sp>
          <p:nvSpPr>
            <p:cNvPr id="51" name="Rectangle 50">
              <a:extLst>
                <a:ext uri="{FF2B5EF4-FFF2-40B4-BE49-F238E27FC236}">
                  <a16:creationId xmlns:a16="http://schemas.microsoft.com/office/drawing/2014/main" id="{71472385-430E-3E99-8912-B536E13E8FB8}"/>
                </a:ext>
              </a:extLst>
            </p:cNvPr>
            <p:cNvSpPr/>
            <p:nvPr/>
          </p:nvSpPr>
          <p:spPr>
            <a:xfrm>
              <a:off x="52720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Jun</a:t>
              </a:r>
            </a:p>
          </p:txBody>
        </p:sp>
        <p:sp>
          <p:nvSpPr>
            <p:cNvPr id="52" name="Rectangle 51">
              <a:extLst>
                <a:ext uri="{FF2B5EF4-FFF2-40B4-BE49-F238E27FC236}">
                  <a16:creationId xmlns:a16="http://schemas.microsoft.com/office/drawing/2014/main" id="{98BA1317-0151-EDCD-133D-80833E249579}"/>
                </a:ext>
              </a:extLst>
            </p:cNvPr>
            <p:cNvSpPr/>
            <p:nvPr/>
          </p:nvSpPr>
          <p:spPr>
            <a:xfrm>
              <a:off x="6171699"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Jul</a:t>
              </a:r>
            </a:p>
          </p:txBody>
        </p:sp>
        <p:sp>
          <p:nvSpPr>
            <p:cNvPr id="53" name="Rectangle 52">
              <a:extLst>
                <a:ext uri="{FF2B5EF4-FFF2-40B4-BE49-F238E27FC236}">
                  <a16:creationId xmlns:a16="http://schemas.microsoft.com/office/drawing/2014/main" id="{60919F48-BB3B-3AE7-A074-C882EDB26FE5}"/>
                </a:ext>
              </a:extLst>
            </p:cNvPr>
            <p:cNvSpPr/>
            <p:nvPr/>
          </p:nvSpPr>
          <p:spPr>
            <a:xfrm>
              <a:off x="7071337"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Aug</a:t>
              </a:r>
            </a:p>
          </p:txBody>
        </p:sp>
        <p:sp>
          <p:nvSpPr>
            <p:cNvPr id="54" name="Rectangle 53">
              <a:extLst>
                <a:ext uri="{FF2B5EF4-FFF2-40B4-BE49-F238E27FC236}">
                  <a16:creationId xmlns:a16="http://schemas.microsoft.com/office/drawing/2014/main" id="{52D4F6E9-4E52-FA22-A5E9-06E04DE17179}"/>
                </a:ext>
              </a:extLst>
            </p:cNvPr>
            <p:cNvSpPr/>
            <p:nvPr/>
          </p:nvSpPr>
          <p:spPr>
            <a:xfrm>
              <a:off x="7970976"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Sep</a:t>
              </a:r>
            </a:p>
          </p:txBody>
        </p:sp>
        <p:sp>
          <p:nvSpPr>
            <p:cNvPr id="55" name="Rectangle 54">
              <a:extLst>
                <a:ext uri="{FF2B5EF4-FFF2-40B4-BE49-F238E27FC236}">
                  <a16:creationId xmlns:a16="http://schemas.microsoft.com/office/drawing/2014/main" id="{47868AB9-0305-C339-E967-B0B618C24F79}"/>
                </a:ext>
              </a:extLst>
            </p:cNvPr>
            <p:cNvSpPr/>
            <p:nvPr/>
          </p:nvSpPr>
          <p:spPr>
            <a:xfrm>
              <a:off x="8870615"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Oct</a:t>
              </a:r>
            </a:p>
          </p:txBody>
        </p:sp>
        <p:sp>
          <p:nvSpPr>
            <p:cNvPr id="56" name="Rectangle 55">
              <a:extLst>
                <a:ext uri="{FF2B5EF4-FFF2-40B4-BE49-F238E27FC236}">
                  <a16:creationId xmlns:a16="http://schemas.microsoft.com/office/drawing/2014/main" id="{4683FB3A-12B1-DFBF-F18B-ACA9FA0F3523}"/>
                </a:ext>
              </a:extLst>
            </p:cNvPr>
            <p:cNvSpPr/>
            <p:nvPr/>
          </p:nvSpPr>
          <p:spPr>
            <a:xfrm>
              <a:off x="9770260" y="3413351"/>
              <a:ext cx="765955"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Nov</a:t>
              </a:r>
            </a:p>
          </p:txBody>
        </p:sp>
        <p:sp>
          <p:nvSpPr>
            <p:cNvPr id="57" name="Arrow: Chevron 56">
              <a:extLst>
                <a:ext uri="{FF2B5EF4-FFF2-40B4-BE49-F238E27FC236}">
                  <a16:creationId xmlns:a16="http://schemas.microsoft.com/office/drawing/2014/main" id="{BEA5ECD4-A794-FDC5-4A72-24C5A6F83E00}"/>
                </a:ext>
              </a:extLst>
            </p:cNvPr>
            <p:cNvSpPr/>
            <p:nvPr/>
          </p:nvSpPr>
          <p:spPr>
            <a:xfrm>
              <a:off x="10536215"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rPr>
                <a:t>Dec</a:t>
              </a:r>
            </a:p>
          </p:txBody>
        </p:sp>
        <p:sp>
          <p:nvSpPr>
            <p:cNvPr id="58" name="Rectangle 57">
              <a:extLst>
                <a:ext uri="{FF2B5EF4-FFF2-40B4-BE49-F238E27FC236}">
                  <a16:creationId xmlns:a16="http://schemas.microsoft.com/office/drawing/2014/main" id="{2F31C1C3-3ED2-878F-5496-3D314150627F}"/>
                </a:ext>
              </a:extLst>
            </p:cNvPr>
            <p:cNvSpPr/>
            <p:nvPr/>
          </p:nvSpPr>
          <p:spPr>
            <a:xfrm>
              <a:off x="10540629" y="3413351"/>
              <a:ext cx="129276"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59" name="Arrow: Chevron 58">
              <a:extLst>
                <a:ext uri="{FF2B5EF4-FFF2-40B4-BE49-F238E27FC236}">
                  <a16:creationId xmlns:a16="http://schemas.microsoft.com/office/drawing/2014/main" id="{B7CA67ED-C796-A6E1-0097-6CE44A939F43}"/>
                </a:ext>
              </a:extLst>
            </p:cNvPr>
            <p:cNvSpPr/>
            <p:nvPr/>
          </p:nvSpPr>
          <p:spPr>
            <a:xfrm>
              <a:off x="701097" y="3413351"/>
              <a:ext cx="1017609" cy="925697"/>
            </a:xfrm>
            <a:prstGeom prst="chevron">
              <a:avLst>
                <a:gd name="adj" fmla="val 1892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10000"/>
                    </a:schemeClr>
                  </a:solidFill>
                  <a:latin typeface="Garamond" panose="02020404030301010803" pitchFamily="18" charset="0"/>
                  <a:ea typeface="Batang" panose="02030600000101010101" pitchFamily="18" charset="-127"/>
                </a:rPr>
                <a:t>Jan</a:t>
              </a:r>
            </a:p>
          </p:txBody>
        </p:sp>
        <p:sp>
          <p:nvSpPr>
            <p:cNvPr id="60" name="Rectangle 59">
              <a:extLst>
                <a:ext uri="{FF2B5EF4-FFF2-40B4-BE49-F238E27FC236}">
                  <a16:creationId xmlns:a16="http://schemas.microsoft.com/office/drawing/2014/main" id="{DCA8ECC4-5C80-86DD-10A2-777A4B0C92DE}"/>
                </a:ext>
              </a:extLst>
            </p:cNvPr>
            <p:cNvSpPr/>
            <p:nvPr/>
          </p:nvSpPr>
          <p:spPr>
            <a:xfrm>
              <a:off x="1534512" y="3413351"/>
              <a:ext cx="135332" cy="925697"/>
            </a:xfrm>
            <a:prstGeom prst="rect">
              <a:avLst/>
            </a:prstGeom>
            <a:solidFill>
              <a:srgbClr val="F2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61" name="Rectangle 60">
              <a:extLst>
                <a:ext uri="{FF2B5EF4-FFF2-40B4-BE49-F238E27FC236}">
                  <a16:creationId xmlns:a16="http://schemas.microsoft.com/office/drawing/2014/main" id="{3CC509C7-5A74-1A2F-B5B2-F90544B3D9D6}"/>
                </a:ext>
              </a:extLst>
            </p:cNvPr>
            <p:cNvSpPr/>
            <p:nvPr/>
          </p:nvSpPr>
          <p:spPr>
            <a:xfrm>
              <a:off x="10669891" y="3410922"/>
              <a:ext cx="129276" cy="9256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lumMod val="10000"/>
                  </a:schemeClr>
                </a:solidFill>
                <a:latin typeface="Garamond" panose="02020404030301010803" pitchFamily="18" charset="0"/>
                <a:ea typeface="Batang" panose="02030600000101010101" pitchFamily="18" charset="-127"/>
              </a:endParaRPr>
            </a:p>
          </p:txBody>
        </p:sp>
      </p:grpSp>
      <p:grpSp>
        <p:nvGrpSpPr>
          <p:cNvPr id="22" name="Group 21">
            <a:extLst>
              <a:ext uri="{FF2B5EF4-FFF2-40B4-BE49-F238E27FC236}">
                <a16:creationId xmlns:a16="http://schemas.microsoft.com/office/drawing/2014/main" id="{1508F047-3583-9792-90FB-0B41736BD656}"/>
              </a:ext>
            </a:extLst>
          </p:cNvPr>
          <p:cNvGrpSpPr/>
          <p:nvPr/>
        </p:nvGrpSpPr>
        <p:grpSpPr>
          <a:xfrm>
            <a:off x="6519878" y="3392920"/>
            <a:ext cx="677255" cy="677255"/>
            <a:chOff x="5014796" y="2802797"/>
            <a:chExt cx="677255" cy="677255"/>
          </a:xfrm>
        </p:grpSpPr>
        <p:pic>
          <p:nvPicPr>
            <p:cNvPr id="23" name="Picture 22" descr="Icon&#10;&#10;Description automatically generated">
              <a:extLst>
                <a:ext uri="{FF2B5EF4-FFF2-40B4-BE49-F238E27FC236}">
                  <a16:creationId xmlns:a16="http://schemas.microsoft.com/office/drawing/2014/main" id="{70CF7382-53AC-AA5A-E1F0-9AD3B33240F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4796" y="2802797"/>
              <a:ext cx="677255" cy="677255"/>
            </a:xfrm>
            <a:prstGeom prst="rect">
              <a:avLst/>
            </a:prstGeom>
            <a:effectLst>
              <a:outerShdw blurRad="50800" dist="38100" dir="8100000" algn="tr" rotWithShape="0">
                <a:prstClr val="black">
                  <a:alpha val="40000"/>
                </a:prstClr>
              </a:outerShdw>
            </a:effectLst>
          </p:spPr>
        </p:pic>
        <p:sp>
          <p:nvSpPr>
            <p:cNvPr id="24" name="Oval 23">
              <a:extLst>
                <a:ext uri="{FF2B5EF4-FFF2-40B4-BE49-F238E27FC236}">
                  <a16:creationId xmlns:a16="http://schemas.microsoft.com/office/drawing/2014/main" id="{A12CEB86-2007-3438-967A-F497FA9F6E0F}"/>
                </a:ext>
              </a:extLst>
            </p:cNvPr>
            <p:cNvSpPr/>
            <p:nvPr/>
          </p:nvSpPr>
          <p:spPr>
            <a:xfrm>
              <a:off x="5237157" y="2953055"/>
              <a:ext cx="228600" cy="228600"/>
            </a:xfrm>
            <a:prstGeom prst="ellipse">
              <a:avLst/>
            </a:prstGeom>
            <a:solidFill>
              <a:srgbClr val="5E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lumMod val="10000"/>
                  </a:schemeClr>
                </a:solidFill>
              </a:endParaRPr>
            </a:p>
          </p:txBody>
        </p:sp>
        <p:sp>
          <p:nvSpPr>
            <p:cNvPr id="25" name="TextBox 24">
              <a:extLst>
                <a:ext uri="{FF2B5EF4-FFF2-40B4-BE49-F238E27FC236}">
                  <a16:creationId xmlns:a16="http://schemas.microsoft.com/office/drawing/2014/main" id="{F5316BC2-AE6E-C11E-669C-BCF5CA9B8009}"/>
                </a:ext>
              </a:extLst>
            </p:cNvPr>
            <p:cNvSpPr txBox="1"/>
            <p:nvPr/>
          </p:nvSpPr>
          <p:spPr>
            <a:xfrm>
              <a:off x="5130001" y="2864217"/>
              <a:ext cx="454317" cy="400110"/>
            </a:xfrm>
            <a:prstGeom prst="rect">
              <a:avLst/>
            </a:prstGeom>
            <a:noFill/>
          </p:spPr>
          <p:txBody>
            <a:bodyPr wrap="square" rtlCol="0">
              <a:spAutoFit/>
            </a:bodyPr>
            <a:lstStyle/>
            <a:p>
              <a:r>
                <a:rPr lang="en-US" sz="2000" b="1" dirty="0">
                  <a:solidFill>
                    <a:schemeClr val="bg1"/>
                  </a:solidFill>
                </a:rPr>
                <a:t>29</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D588B33-28DD-4E32-8EF2-6ADE38551CD2}"/>
              </a:ext>
            </a:extLst>
          </p:cNvPr>
          <p:cNvSpPr>
            <a:spLocks noGrp="1"/>
          </p:cNvSpPr>
          <p:nvPr>
            <p:ph idx="1"/>
          </p:nvPr>
        </p:nvSpPr>
        <p:spPr>
          <a:xfrm>
            <a:off x="609599" y="2256354"/>
            <a:ext cx="11000509" cy="3567979"/>
          </a:xfrm>
        </p:spPr>
        <p:txBody>
          <a:bodyPr rtlCol="0">
            <a:normAutofit/>
          </a:bodyPr>
          <a:lstStyle/>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Must be adopted by separate vote after the millage adoption</a:t>
            </a:r>
          </a:p>
          <a:p>
            <a:pPr marL="457200" indent="-457200">
              <a:lnSpc>
                <a:spcPct val="108000"/>
              </a:lnSpc>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If the order of millage and budget adoption cannot be determined, the school board will need to provide the meeting minutes.</a:t>
            </a:r>
          </a:p>
        </p:txBody>
      </p:sp>
      <p:sp>
        <p:nvSpPr>
          <p:cNvPr id="5" name="Title 1">
            <a:extLst>
              <a:ext uri="{FF2B5EF4-FFF2-40B4-BE49-F238E27FC236}">
                <a16:creationId xmlns:a16="http://schemas.microsoft.com/office/drawing/2014/main" id="{8F1A5B1D-4DAA-43E6-8835-5420858DB671}"/>
              </a:ext>
            </a:extLst>
          </p:cNvPr>
          <p:cNvSpPr>
            <a:spLocks noGrp="1"/>
          </p:cNvSpPr>
          <p:nvPr>
            <p:ph type="title"/>
          </p:nvPr>
        </p:nvSpPr>
        <p:spPr>
          <a:xfrm>
            <a:off x="609599" y="854812"/>
            <a:ext cx="11000509" cy="1043709"/>
          </a:xfrm>
        </p:spPr>
        <p:txBody>
          <a:bodyPr rtlCol="0">
            <a:normAutofit/>
          </a:bodyPr>
          <a:lstStyle/>
          <a:p>
            <a:pPr algn="ctr">
              <a:lnSpc>
                <a:spcPts val="3600"/>
              </a:lnSpc>
              <a:defRPr/>
            </a:pPr>
            <a: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TRIM Resolution/Ordinance</a:t>
            </a:r>
            <a:br>
              <a:rPr 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sz="2800"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Budget Resolution/Ordinance</a:t>
            </a:r>
            <a:endParaRPr 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89DCFACA-F12B-6D71-FD91-4E8BE5DAC8C8}"/>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B3687-562C-027C-79CC-178D9F7BE499}"/>
              </a:ext>
            </a:extLst>
          </p:cNvPr>
          <p:cNvPicPr>
            <a:picLocks noChangeAspect="1"/>
          </p:cNvPicPr>
          <p:nvPr/>
        </p:nvPicPr>
        <p:blipFill>
          <a:blip r:embed="rId3"/>
          <a:stretch>
            <a:fillRect/>
          </a:stretch>
        </p:blipFill>
        <p:spPr>
          <a:xfrm>
            <a:off x="11102131" y="5354966"/>
            <a:ext cx="847417" cy="1237595"/>
          </a:xfrm>
          <a:prstGeom prst="rect">
            <a:avLst/>
          </a:prstGeom>
        </p:spPr>
      </p:pic>
      <p:sp>
        <p:nvSpPr>
          <p:cNvPr id="3" name="TextBox 2">
            <a:extLst>
              <a:ext uri="{FF2B5EF4-FFF2-40B4-BE49-F238E27FC236}">
                <a16:creationId xmlns:a16="http://schemas.microsoft.com/office/drawing/2014/main" id="{FB123AB2-5EC9-0049-E3EB-1B66E17C3CAC}"/>
              </a:ext>
            </a:extLst>
          </p:cNvPr>
          <p:cNvSpPr txBox="1"/>
          <p:nvPr/>
        </p:nvSpPr>
        <p:spPr>
          <a:xfrm>
            <a:off x="2812621" y="1747162"/>
            <a:ext cx="6566757" cy="1446550"/>
          </a:xfrm>
          <a:prstGeom prst="rect">
            <a:avLst/>
          </a:prstGeom>
          <a:noFill/>
        </p:spPr>
        <p:txBody>
          <a:bodyPr wrap="square" rtlCol="0">
            <a:spAutoFit/>
          </a:bodyPr>
          <a:lstStyle/>
          <a:p>
            <a:pPr algn="ctr"/>
            <a:r>
              <a:rPr lang="en-US" altLang="en-US" sz="4400" b="1" dirty="0">
                <a:solidFill>
                  <a:srgbClr val="002060"/>
                </a:solidFill>
                <a:latin typeface="Segoe UI" panose="020B0502040204020203" pitchFamily="34" charset="0"/>
                <a:cs typeface="Segoe UI" panose="020B0502040204020203" pitchFamily="34" charset="0"/>
              </a:rPr>
              <a:t>Certifying Compliance to the Department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7147DC5E-0619-4189-8BCB-4B3245636171}"/>
              </a:ext>
            </a:extLst>
          </p:cNvPr>
          <p:cNvSpPr>
            <a:spLocks noGrp="1"/>
          </p:cNvSpPr>
          <p:nvPr>
            <p:ph type="title"/>
          </p:nvPr>
        </p:nvSpPr>
        <p:spPr>
          <a:xfrm>
            <a:off x="618836" y="932872"/>
            <a:ext cx="10954328" cy="738910"/>
          </a:xfrm>
        </p:spPr>
        <p:txBody>
          <a:bodyPr/>
          <a:lstStyle/>
          <a:p>
            <a:pPr algn="ctr" eaLnBrk="1" hangingPunct="1"/>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Certifying Compliance to the Department</a:t>
            </a:r>
            <a:b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br>
            <a:r>
              <a:rPr lang="en-US" altLang="en-US" sz="3600" b="1" dirty="0">
                <a:solidFill>
                  <a:srgbClr val="002060"/>
                </a:solidFill>
                <a:latin typeface="Segoe UI" panose="020B0502040204020203" pitchFamily="34" charset="0"/>
                <a:ea typeface="Open Sans Semibold" panose="020B0706030804020204" pitchFamily="34" charset="0"/>
                <a:cs typeface="Segoe UI" panose="020B0502040204020203" pitchFamily="34" charset="0"/>
              </a:rPr>
              <a:t> </a:t>
            </a:r>
            <a:endParaRPr lang="en-US" altLang="en-US" sz="3600" dirty="0">
              <a:solidFill>
                <a:srgbClr val="002060"/>
              </a:solidFill>
              <a:latin typeface="Segoe UI" panose="020B0502040204020203" pitchFamily="34" charset="0"/>
              <a:ea typeface="Open Sans Semibold" panose="020B0706030804020204" pitchFamily="34" charset="0"/>
              <a:cs typeface="Segoe UI" panose="020B0502040204020203" pitchFamily="34" charset="0"/>
            </a:endParaRPr>
          </a:p>
        </p:txBody>
      </p:sp>
      <p:sp>
        <p:nvSpPr>
          <p:cNvPr id="4" name="Content Placeholder 2">
            <a:extLst>
              <a:ext uri="{FF2B5EF4-FFF2-40B4-BE49-F238E27FC236}">
                <a16:creationId xmlns:a16="http://schemas.microsoft.com/office/drawing/2014/main" id="{14564129-D6E4-4998-BF07-C68FC004E988}"/>
              </a:ext>
            </a:extLst>
          </p:cNvPr>
          <p:cNvSpPr>
            <a:spLocks noGrp="1"/>
          </p:cNvSpPr>
          <p:nvPr>
            <p:ph idx="1"/>
          </p:nvPr>
        </p:nvSpPr>
        <p:spPr>
          <a:xfrm>
            <a:off x="618836" y="2094271"/>
            <a:ext cx="10954328" cy="3517037"/>
          </a:xfrm>
        </p:spPr>
        <p:txBody>
          <a:bodyPr rtlCol="0">
            <a:normAutofit/>
          </a:bodyPr>
          <a:lstStyle/>
          <a:p>
            <a:pPr marL="0" indent="0">
              <a:lnSpc>
                <a:spcPct val="108000"/>
              </a:lnSpc>
              <a:buNone/>
              <a:defRPr/>
            </a:pP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School districts must submit their TRIM compliance package within </a:t>
            </a:r>
            <a:r>
              <a:rPr lang="en-US" sz="2400" b="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30 days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of the final budget hearing using these forms:</a:t>
            </a:r>
          </a:p>
          <a:p>
            <a:pPr marL="747713" indent="-403225">
              <a:lnSpc>
                <a:spcPct val="108000"/>
              </a:lnSpc>
              <a:defRPr/>
            </a:pP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Certification of Compliance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(Form DR-487)</a:t>
            </a:r>
          </a:p>
          <a:p>
            <a:pPr marL="747713" indent="-403225">
              <a:lnSpc>
                <a:spcPct val="108000"/>
              </a:lnSpc>
              <a:defRPr/>
            </a:pPr>
            <a:r>
              <a:rPr lang="en-US" sz="2400" i="1" dirty="0">
                <a:solidFill>
                  <a:srgbClr val="171717"/>
                </a:solidFill>
                <a:latin typeface="Segoe UI" panose="020B0502040204020203" pitchFamily="34" charset="0"/>
                <a:ea typeface="Open Sans Semibold" panose="020B0706030804020204" pitchFamily="34" charset="0"/>
                <a:cs typeface="Arial" panose="020B0604020202020204" pitchFamily="34" charset="0"/>
              </a:rPr>
              <a:t>Certification of Final Taxable Value </a:t>
            </a:r>
            <a:r>
              <a:rPr lang="en-US" sz="2400" dirty="0">
                <a:solidFill>
                  <a:srgbClr val="171717"/>
                </a:solidFill>
                <a:latin typeface="Segoe UI" panose="020B0502040204020203" pitchFamily="34" charset="0"/>
                <a:ea typeface="Open Sans Semibold" panose="020B0706030804020204" pitchFamily="34" charset="0"/>
                <a:cs typeface="Arial" panose="020B0604020202020204" pitchFamily="34" charset="0"/>
              </a:rPr>
              <a:t>(Form DR-422)</a:t>
            </a:r>
          </a:p>
          <a:p>
            <a:pPr marL="0" indent="0">
              <a:buNone/>
              <a:defRPr/>
            </a:pPr>
            <a:endParaRPr lang="en-US" sz="3000"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a:p>
            <a:pPr marL="0" indent="0">
              <a:buNone/>
              <a:defRPr/>
            </a:pPr>
            <a:endParaRPr lang="en-US" dirty="0">
              <a:solidFill>
                <a:srgbClr val="171717"/>
              </a:solidFill>
              <a:latin typeface="Segoe UI" panose="020B0502040204020203" pitchFamily="34" charset="0"/>
              <a:ea typeface="Open Sans Semibold" panose="020B0706030804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7FB9778-88B0-A1DA-5CCD-CED798ACAAFF}"/>
              </a:ext>
            </a:extLst>
          </p:cNvPr>
          <p:cNvPicPr>
            <a:picLocks noChangeAspect="1"/>
          </p:cNvPicPr>
          <p:nvPr/>
        </p:nvPicPr>
        <p:blipFill>
          <a:blip r:embed="rId2"/>
          <a:stretch>
            <a:fillRect/>
          </a:stretch>
        </p:blipFill>
        <p:spPr>
          <a:xfrm>
            <a:off x="11102131" y="5354966"/>
            <a:ext cx="847417" cy="123759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C4EF51-7ED2-4E92-822D-D31A4306CF7A}"/>
              </a:ext>
            </a:extLst>
          </p:cNvPr>
          <p:cNvPicPr>
            <a:picLocks noChangeAspect="1" noChangeArrowheads="1"/>
          </p:cNvPicPr>
          <p:nvPr/>
        </p:nvPicPr>
        <p:blipFill>
          <a:blip r:embed="rId3" cstate="print"/>
          <a:srcRect/>
          <a:stretch/>
        </p:blipFill>
        <p:spPr bwMode="auto">
          <a:xfrm>
            <a:off x="5519527" y="752919"/>
            <a:ext cx="4501166" cy="5825039"/>
          </a:xfrm>
          <a:prstGeom prst="rect">
            <a:avLst/>
          </a:prstGeom>
          <a:solidFill>
            <a:srgbClr val="FFFFFF">
              <a:shade val="85000"/>
            </a:srgbClr>
          </a:solidFill>
          <a:ln w="3175" cap="sq">
            <a:solidFill>
              <a:schemeClr val="bg1">
                <a:lumMod val="25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3427" name="Text Box 5">
            <a:extLst>
              <a:ext uri="{FF2B5EF4-FFF2-40B4-BE49-F238E27FC236}">
                <a16:creationId xmlns:a16="http://schemas.microsoft.com/office/drawing/2014/main" id="{BE878B0C-3BEB-4E1C-BFAA-4B15ED92474E}"/>
              </a:ext>
            </a:extLst>
          </p:cNvPr>
          <p:cNvSpPr txBox="1">
            <a:spLocks noChangeArrowheads="1"/>
          </p:cNvSpPr>
          <p:nvPr/>
        </p:nvSpPr>
        <p:spPr bwMode="auto">
          <a:xfrm>
            <a:off x="603314" y="1026319"/>
            <a:ext cx="5492685" cy="646331"/>
          </a:xfrm>
          <a:prstGeom prst="rect">
            <a:avLst/>
          </a:prstGeom>
          <a:noFill/>
          <a:ln w="25400">
            <a:noFill/>
            <a:miter lim="800000"/>
            <a:headEnd/>
            <a:tailEnd/>
          </a:ln>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FFCC00"/>
              </a:buClr>
              <a:buFontTx/>
              <a:buNone/>
            </a:pPr>
            <a:r>
              <a:rPr lang="en-US" altLang="en-US" sz="3600" b="1" dirty="0">
                <a:solidFill>
                  <a:srgbClr val="002060"/>
                </a:solidFill>
                <a:latin typeface="Segoe UI" panose="020B0502040204020203" pitchFamily="34" charset="0"/>
                <a:cs typeface="Segoe UI" panose="020B0502040204020203" pitchFamily="34" charset="0"/>
              </a:rPr>
              <a:t>Form DR-487</a:t>
            </a:r>
          </a:p>
        </p:txBody>
      </p:sp>
      <p:pic>
        <p:nvPicPr>
          <p:cNvPr id="2" name="Picture 1">
            <a:extLst>
              <a:ext uri="{FF2B5EF4-FFF2-40B4-BE49-F238E27FC236}">
                <a16:creationId xmlns:a16="http://schemas.microsoft.com/office/drawing/2014/main" id="{17DD3348-62F5-5B75-F235-C99EFD349AF1}"/>
              </a:ext>
            </a:extLst>
          </p:cNvPr>
          <p:cNvPicPr>
            <a:picLocks noChangeAspect="1"/>
          </p:cNvPicPr>
          <p:nvPr/>
        </p:nvPicPr>
        <p:blipFill>
          <a:blip r:embed="rId4"/>
          <a:stretch>
            <a:fillRect/>
          </a:stretch>
        </p:blipFill>
        <p:spPr>
          <a:xfrm>
            <a:off x="11122477" y="5444053"/>
            <a:ext cx="847417" cy="123759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5AB39F-D872-430B-A962-62E402E7581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Lst>
          </a:blip>
          <a:srcRect t="-1" b="40593"/>
          <a:stretch/>
        </p:blipFill>
        <p:spPr bwMode="auto">
          <a:xfrm>
            <a:off x="5229390" y="1218642"/>
            <a:ext cx="6568421" cy="4928060"/>
          </a:xfrm>
          <a:prstGeom prst="rect">
            <a:avLst/>
          </a:prstGeom>
          <a:noFill/>
          <a:ln w="0" cap="sq">
            <a:solidFill>
              <a:schemeClr val="bg1">
                <a:lumMod val="25000"/>
              </a:schemeClr>
            </a:solidFill>
            <a:miter lim="800000"/>
          </a:ln>
          <a:effectLst>
            <a:outerShdw blurRad="50800" dist="38100" dir="2700000" algn="tl" rotWithShape="0">
              <a:prstClr val="black">
                <a:alpha val="40000"/>
              </a:prstClr>
            </a:outerShdw>
            <a:softEdge rad="0"/>
          </a:effectLst>
          <a:scene3d>
            <a:camera prst="orthographicFront"/>
            <a:lightRig rig="threePt" dir="t"/>
          </a:scene3d>
          <a:sp3d>
            <a:bevelT/>
          </a:sp3d>
        </p:spPr>
      </p:pic>
      <p:sp>
        <p:nvSpPr>
          <p:cNvPr id="105475" name="Text Box 5">
            <a:extLst>
              <a:ext uri="{FF2B5EF4-FFF2-40B4-BE49-F238E27FC236}">
                <a16:creationId xmlns:a16="http://schemas.microsoft.com/office/drawing/2014/main" id="{2B1E3DA3-9D09-415F-8351-051452C348BB}"/>
              </a:ext>
            </a:extLst>
          </p:cNvPr>
          <p:cNvSpPr txBox="1">
            <a:spLocks noChangeArrowheads="1"/>
          </p:cNvSpPr>
          <p:nvPr/>
        </p:nvSpPr>
        <p:spPr bwMode="auto">
          <a:xfrm>
            <a:off x="593484" y="1218642"/>
            <a:ext cx="3988350" cy="1138773"/>
          </a:xfrm>
          <a:prstGeom prst="rect">
            <a:avLst/>
          </a:prstGeom>
          <a:noFill/>
          <a:ln w="25400">
            <a:noFill/>
            <a:miter lim="800000"/>
            <a:headEnd/>
            <a:tailEnd/>
          </a:ln>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50000"/>
              </a:spcBef>
              <a:buClr>
                <a:srgbClr val="FFCC00"/>
              </a:buClr>
              <a:buFontTx/>
              <a:buNone/>
            </a:pPr>
            <a:r>
              <a:rPr lang="en-US" altLang="en-US" sz="3600" b="1" dirty="0">
                <a:solidFill>
                  <a:srgbClr val="002060"/>
                </a:solidFill>
                <a:latin typeface="Segoe UI" panose="020B0502040204020203" pitchFamily="34" charset="0"/>
                <a:cs typeface="Segoe UI" panose="020B0502040204020203" pitchFamily="34" charset="0"/>
              </a:rPr>
              <a:t>Form DR-487</a:t>
            </a:r>
            <a:br>
              <a:rPr lang="en-US" altLang="en-US" sz="3600" b="1" dirty="0">
                <a:solidFill>
                  <a:srgbClr val="002060"/>
                </a:solidFill>
                <a:latin typeface="Segoe UI" panose="020B0502040204020203" pitchFamily="34" charset="0"/>
                <a:cs typeface="Segoe UI" panose="020B0502040204020203" pitchFamily="34" charset="0"/>
              </a:rPr>
            </a:br>
            <a:r>
              <a:rPr lang="en-US" altLang="en-US" i="1" dirty="0">
                <a:solidFill>
                  <a:srgbClr val="002060"/>
                </a:solidFill>
                <a:latin typeface="Segoe UI" panose="020B0502040204020203" pitchFamily="34" charset="0"/>
                <a:cs typeface="Segoe UI" panose="020B0502040204020203" pitchFamily="34" charset="0"/>
              </a:rPr>
              <a:t>page 2</a:t>
            </a:r>
            <a:endParaRPr lang="en-US" altLang="en-US" sz="3600" i="1" dirty="0">
              <a:solidFill>
                <a:srgbClr val="002060"/>
              </a:solidFill>
              <a:latin typeface="Segoe UI" panose="020B0502040204020203" pitchFamily="34" charset="0"/>
              <a:cs typeface="Segoe UI" panose="020B0502040204020203"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05F34DF3-5F0C-4B71-A37E-BC3BEBCF7DF4}"/>
              </a:ext>
            </a:extLst>
          </p:cNvPr>
          <p:cNvSpPr>
            <a:spLocks noGrp="1" noChangeArrowheads="1"/>
          </p:cNvSpPr>
          <p:nvPr>
            <p:ph type="title"/>
          </p:nvPr>
        </p:nvSpPr>
        <p:spPr>
          <a:xfrm>
            <a:off x="618835" y="914400"/>
            <a:ext cx="10982037" cy="794327"/>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Electronic Submission</a:t>
            </a:r>
          </a:p>
        </p:txBody>
      </p:sp>
      <p:sp>
        <p:nvSpPr>
          <p:cNvPr id="3" name="Content Placeholder 2">
            <a:extLst>
              <a:ext uri="{FF2B5EF4-FFF2-40B4-BE49-F238E27FC236}">
                <a16:creationId xmlns:a16="http://schemas.microsoft.com/office/drawing/2014/main" id="{76E8E278-E780-4B10-BDB6-3B9E90361B4E}"/>
              </a:ext>
            </a:extLst>
          </p:cNvPr>
          <p:cNvSpPr>
            <a:spLocks noGrp="1"/>
          </p:cNvSpPr>
          <p:nvPr>
            <p:ph idx="1"/>
          </p:nvPr>
        </p:nvSpPr>
        <p:spPr>
          <a:xfrm>
            <a:off x="480586" y="1810925"/>
            <a:ext cx="11258533" cy="4562764"/>
          </a:xfrm>
        </p:spPr>
        <p:txBody>
          <a:bodyPr rtlCol="0">
            <a:noAutofit/>
          </a:bodyPr>
          <a:lstStyle/>
          <a:p>
            <a:pPr marL="0" indent="0">
              <a:lnSpc>
                <a:spcPct val="108000"/>
              </a:lnSpc>
              <a:buNone/>
              <a:defRPr/>
            </a:pPr>
            <a:r>
              <a:rPr lang="en-US" sz="2400" dirty="0">
                <a:solidFill>
                  <a:srgbClr val="171717"/>
                </a:solidFill>
                <a:latin typeface="Segoe UI" panose="020B0502040204020203" pitchFamily="34" charset="0"/>
                <a:cs typeface="Arial" panose="020B0604020202020204" pitchFamily="34" charset="0"/>
              </a:rPr>
              <a:t>When submitting the TRIM compliance package to the Department’s TRIM section electronically, you must include in the package:</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Form DR-487</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Resolution/ordinance adopting the final millage rate</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Resolution/ordinance adopting the final budget</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Entire page of the newspaper or screenshot from publicly accessible website </a:t>
            </a:r>
            <a:br>
              <a:rPr lang="en-US" sz="2200" dirty="0">
                <a:solidFill>
                  <a:srgbClr val="171717"/>
                </a:solidFill>
                <a:latin typeface="Segoe UI" panose="020B0502040204020203" pitchFamily="34" charset="0"/>
                <a:cs typeface="Arial" panose="020B0604020202020204" pitchFamily="34" charset="0"/>
              </a:rPr>
            </a:br>
            <a:r>
              <a:rPr lang="en-US" sz="2200" dirty="0">
                <a:solidFill>
                  <a:srgbClr val="171717"/>
                </a:solidFill>
                <a:latin typeface="Segoe UI" panose="020B0502040204020203" pitchFamily="34" charset="0"/>
                <a:cs typeface="Arial" panose="020B0604020202020204" pitchFamily="34" charset="0"/>
              </a:rPr>
              <a:t>for </a:t>
            </a:r>
            <a:r>
              <a:rPr lang="en-US" sz="2200" b="1" dirty="0">
                <a:solidFill>
                  <a:srgbClr val="171717"/>
                </a:solidFill>
                <a:latin typeface="Segoe UI" panose="020B0502040204020203" pitchFamily="34" charset="0"/>
                <a:cs typeface="Arial" panose="020B0604020202020204" pitchFamily="34" charset="0"/>
              </a:rPr>
              <a:t>all</a:t>
            </a:r>
            <a:r>
              <a:rPr lang="en-US" sz="2200" dirty="0">
                <a:solidFill>
                  <a:srgbClr val="171717"/>
                </a:solidFill>
                <a:latin typeface="Segoe UI" panose="020B0502040204020203" pitchFamily="34" charset="0"/>
                <a:cs typeface="Arial" panose="020B0604020202020204" pitchFamily="34" charset="0"/>
              </a:rPr>
              <a:t> TRIM advertisements</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Proof of publications for </a:t>
            </a:r>
            <a:r>
              <a:rPr lang="en-US" sz="2200" b="1" dirty="0">
                <a:solidFill>
                  <a:srgbClr val="171717"/>
                </a:solidFill>
                <a:latin typeface="Segoe UI" panose="020B0502040204020203" pitchFamily="34" charset="0"/>
                <a:cs typeface="Arial" panose="020B0604020202020204" pitchFamily="34" charset="0"/>
              </a:rPr>
              <a:t>all</a:t>
            </a:r>
            <a:r>
              <a:rPr lang="en-US" sz="2200" dirty="0">
                <a:solidFill>
                  <a:srgbClr val="171717"/>
                </a:solidFill>
                <a:latin typeface="Segoe UI" panose="020B0502040204020203" pitchFamily="34" charset="0"/>
                <a:cs typeface="Arial" panose="020B0604020202020204" pitchFamily="34" charset="0"/>
              </a:rPr>
              <a:t> TRIM advertisements </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If you mailed notices in lieu of newspaper advertisements, you must include </a:t>
            </a:r>
            <a:br>
              <a:rPr lang="en-US" sz="2200" dirty="0">
                <a:solidFill>
                  <a:srgbClr val="171717"/>
                </a:solidFill>
                <a:latin typeface="Segoe UI" panose="020B0502040204020203" pitchFamily="34" charset="0"/>
                <a:cs typeface="Arial" panose="020B0604020202020204" pitchFamily="34" charset="0"/>
              </a:rPr>
            </a:br>
            <a:r>
              <a:rPr lang="en-US" sz="2200" dirty="0">
                <a:solidFill>
                  <a:srgbClr val="171717"/>
                </a:solidFill>
                <a:latin typeface="Segoe UI" panose="020B0502040204020203" pitchFamily="34" charset="0"/>
                <a:cs typeface="Arial" panose="020B0604020202020204" pitchFamily="34" charset="0"/>
              </a:rPr>
              <a:t>a copy of the mailed notices and proof of mailing from the post office.</a:t>
            </a:r>
          </a:p>
          <a:p>
            <a:pPr marL="914400" lvl="1" indent="-457200">
              <a:lnSpc>
                <a:spcPct val="100000"/>
              </a:lnSpc>
              <a:defRPr/>
            </a:pPr>
            <a:r>
              <a:rPr lang="en-US" sz="2200" dirty="0">
                <a:solidFill>
                  <a:srgbClr val="171717"/>
                </a:solidFill>
                <a:latin typeface="Segoe UI" panose="020B0502040204020203" pitchFamily="34" charset="0"/>
                <a:cs typeface="Arial" panose="020B0604020202020204" pitchFamily="34" charset="0"/>
              </a:rPr>
              <a:t>All TRIM forms</a:t>
            </a:r>
          </a:p>
          <a:p>
            <a:pPr marL="0" indent="0">
              <a:buNone/>
              <a:defRPr/>
            </a:pPr>
            <a:endParaRPr lang="en-US" dirty="0">
              <a:solidFill>
                <a:srgbClr val="171717"/>
              </a:solidFill>
            </a:endParaRPr>
          </a:p>
        </p:txBody>
      </p:sp>
      <p:pic>
        <p:nvPicPr>
          <p:cNvPr id="2" name="Picture 1">
            <a:extLst>
              <a:ext uri="{FF2B5EF4-FFF2-40B4-BE49-F238E27FC236}">
                <a16:creationId xmlns:a16="http://schemas.microsoft.com/office/drawing/2014/main" id="{1A203B97-1C86-171E-3C46-CF2A7B908ADF}"/>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A18E7226-380F-4DE3-917E-F3BF18387E1A}"/>
              </a:ext>
            </a:extLst>
          </p:cNvPr>
          <p:cNvSpPr>
            <a:spLocks noGrp="1" noChangeArrowheads="1"/>
          </p:cNvSpPr>
          <p:nvPr>
            <p:ph type="title"/>
          </p:nvPr>
        </p:nvSpPr>
        <p:spPr>
          <a:xfrm>
            <a:off x="628073" y="884904"/>
            <a:ext cx="10954327" cy="905164"/>
          </a:xfrm>
        </p:spPr>
        <p:txBody>
          <a:bodyPr/>
          <a:lstStyle/>
          <a:p>
            <a:pPr algn="ctr" eaLnBrk="1" hangingPunct="1"/>
            <a:r>
              <a:rPr lang="en-US" altLang="en-US" sz="3600" b="1" dirty="0">
                <a:solidFill>
                  <a:srgbClr val="002060"/>
                </a:solidFill>
                <a:latin typeface="Segoe UI" panose="020B0502040204020203" pitchFamily="34" charset="0"/>
                <a:ea typeface="Open Sans Semibold" pitchFamily="2" charset="0"/>
                <a:cs typeface="Segoe UI" panose="020B0502040204020203" pitchFamily="34" charset="0"/>
              </a:rPr>
              <a:t>2023 Top Infractions and Violations</a:t>
            </a:r>
            <a:endParaRPr lang="en-US" altLang="en-US" sz="3600" i="1" dirty="0">
              <a:solidFill>
                <a:srgbClr val="002060"/>
              </a:solidFill>
              <a:latin typeface="Segoe UI" panose="020B0502040204020203" pitchFamily="34" charset="0"/>
              <a:ea typeface="Open Sans Semibold" pitchFamily="2" charset="0"/>
              <a:cs typeface="Segoe UI" panose="020B0502040204020203" pitchFamily="34" charset="0"/>
            </a:endParaRPr>
          </a:p>
        </p:txBody>
      </p:sp>
      <p:sp>
        <p:nvSpPr>
          <p:cNvPr id="188419" name="Content Placeholder 2">
            <a:extLst>
              <a:ext uri="{FF2B5EF4-FFF2-40B4-BE49-F238E27FC236}">
                <a16:creationId xmlns:a16="http://schemas.microsoft.com/office/drawing/2014/main" id="{1B0C73C3-AE0B-4F0F-8BDA-6D1614D720EC}"/>
              </a:ext>
            </a:extLst>
          </p:cNvPr>
          <p:cNvSpPr>
            <a:spLocks noGrp="1" noChangeArrowheads="1"/>
          </p:cNvSpPr>
          <p:nvPr>
            <p:ph idx="1"/>
          </p:nvPr>
        </p:nvSpPr>
        <p:spPr>
          <a:xfrm>
            <a:off x="746060" y="2134197"/>
            <a:ext cx="10325064" cy="3096564"/>
          </a:xfrm>
        </p:spPr>
        <p:txBody>
          <a:bodyPr/>
          <a:lstStyle/>
          <a:p>
            <a:pPr marL="457200" indent="-457200">
              <a:buFont typeface="+mj-lt"/>
              <a:buAutoNum type="arabicPeriod"/>
            </a:pPr>
            <a:r>
              <a:rPr lang="en-US" altLang="en-US" sz="2400" dirty="0">
                <a:latin typeface="Segoe UI" panose="020B0502040204020203" pitchFamily="34" charset="0"/>
                <a:cs typeface="Segoe UI" panose="020B0502040204020203" pitchFamily="34" charset="0"/>
              </a:rPr>
              <a:t>Tax levy incorrect/percent increase incorrect</a:t>
            </a:r>
          </a:p>
          <a:p>
            <a:pPr marL="457200" indent="-457200">
              <a:buFont typeface="+mj-lt"/>
              <a:buAutoNum type="arabicPeriod"/>
            </a:pPr>
            <a:r>
              <a:rPr lang="en-US" altLang="en-US" sz="2400" dirty="0">
                <a:latin typeface="Segoe UI" panose="020B0502040204020203" pitchFamily="34" charset="0"/>
                <a:cs typeface="Segoe UI" panose="020B0502040204020203" pitchFamily="34" charset="0"/>
              </a:rPr>
              <a:t>Percent increase over the roll-back-rate is not shown or is incorrect (ordinance/resolution)     </a:t>
            </a:r>
          </a:p>
          <a:p>
            <a:pPr marL="457200" indent="-457200">
              <a:buFont typeface="+mj-lt"/>
              <a:buAutoNum type="arabicPeriod"/>
            </a:pPr>
            <a:r>
              <a:rPr lang="en-US" altLang="en-US" sz="2400" dirty="0">
                <a:latin typeface="Segoe UI" panose="020B0502040204020203" pitchFamily="34" charset="0"/>
                <a:cs typeface="Segoe UI" panose="020B0502040204020203" pitchFamily="34" charset="0"/>
              </a:rPr>
              <a:t>Late package</a:t>
            </a:r>
          </a:p>
          <a:p>
            <a:pPr marL="457200" indent="-457200">
              <a:buFont typeface="+mj-lt"/>
              <a:buAutoNum type="arabicPeriod"/>
            </a:pPr>
            <a:r>
              <a:rPr lang="en-US" altLang="en-US" sz="2400" dirty="0">
                <a:latin typeface="Segoe UI" panose="020B0502040204020203" pitchFamily="34" charset="0"/>
                <a:cs typeface="Segoe UI" panose="020B0502040204020203" pitchFamily="34" charset="0"/>
              </a:rPr>
              <a:t>Incorrect verbiage in advertisement</a:t>
            </a:r>
          </a:p>
          <a:p>
            <a:pPr marL="457200" indent="-457200">
              <a:buFont typeface="+mj-lt"/>
              <a:buAutoNum type="arabicPeriod"/>
            </a:pPr>
            <a:r>
              <a:rPr lang="en-US" altLang="en-US" sz="2400" dirty="0">
                <a:latin typeface="Segoe UI" panose="020B0502040204020203" pitchFamily="34" charset="0"/>
                <a:cs typeface="Segoe UI" panose="020B0502040204020203" pitchFamily="34" charset="0"/>
              </a:rPr>
              <a:t>Budget not balanced</a:t>
            </a:r>
          </a:p>
          <a:p>
            <a:pPr marL="0" indent="0">
              <a:buNone/>
            </a:pPr>
            <a:endParaRPr lang="en-US" altLang="en-US" sz="2400" dirty="0">
              <a:solidFill>
                <a:schemeClr val="tx2"/>
              </a:solidFill>
              <a:latin typeface="Segoe UI" panose="020B0502040204020203" pitchFamily="34" charset="0"/>
              <a:cs typeface="Segoe UI" panose="020B0502040204020203" pitchFamily="34" charset="0"/>
            </a:endParaRPr>
          </a:p>
          <a:p>
            <a:pPr marL="0" indent="0">
              <a:buNone/>
            </a:pPr>
            <a:endParaRPr lang="en-US" altLang="en-US" sz="24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E2AC61CE-2D8D-B901-3023-9E08918A97CE}"/>
              </a:ext>
            </a:extLst>
          </p:cNvPr>
          <p:cNvPicPr>
            <a:picLocks noChangeAspect="1"/>
          </p:cNvPicPr>
          <p:nvPr/>
        </p:nvPicPr>
        <p:blipFill>
          <a:blip r:embed="rId3"/>
          <a:stretch>
            <a:fillRect/>
          </a:stretch>
        </p:blipFill>
        <p:spPr>
          <a:xfrm>
            <a:off x="10965745" y="5368844"/>
            <a:ext cx="847417" cy="123759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CBDD64D1-E955-43FA-9787-810DF6C00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9" r="5049"/>
          <a:stretch/>
        </p:blipFill>
        <p:spPr>
          <a:xfrm>
            <a:off x="1387929" y="2682776"/>
            <a:ext cx="4584797" cy="3919644"/>
          </a:xfrm>
          <a:prstGeom prst="rect">
            <a:avLst/>
          </a:prstGeom>
          <a:ln w="6350">
            <a:solidFill>
              <a:schemeClr val="tx1"/>
            </a:solidFill>
          </a:ln>
          <a:effectLst>
            <a:outerShdw blurRad="50800" dist="38100" dir="8100000" algn="tr" rotWithShape="0">
              <a:prstClr val="black">
                <a:alpha val="40000"/>
              </a:prstClr>
            </a:outerShdw>
          </a:effectLst>
        </p:spPr>
      </p:pic>
      <p:pic>
        <p:nvPicPr>
          <p:cNvPr id="7" name="Content Placeholder 9">
            <a:extLst>
              <a:ext uri="{FF2B5EF4-FFF2-40B4-BE49-F238E27FC236}">
                <a16:creationId xmlns:a16="http://schemas.microsoft.com/office/drawing/2014/main" id="{C1FEA247-480F-4DB7-8428-7BA791BC5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1" r="7163"/>
          <a:stretch/>
        </p:blipFill>
        <p:spPr>
          <a:xfrm>
            <a:off x="6219276" y="2672916"/>
            <a:ext cx="4665967" cy="3919645"/>
          </a:xfrm>
          <a:prstGeom prst="rect">
            <a:avLst/>
          </a:prstGeom>
          <a:ln w="9525">
            <a:solidFill>
              <a:schemeClr val="tx1"/>
            </a:solidFill>
          </a:ln>
          <a:effectLst>
            <a:outerShdw blurRad="50800" dist="38100" dir="8100000" algn="tr" rotWithShape="0">
              <a:prstClr val="black">
                <a:alpha val="40000"/>
              </a:prstClr>
            </a:outerShdw>
          </a:effectLst>
        </p:spPr>
      </p:pic>
      <p:sp>
        <p:nvSpPr>
          <p:cNvPr id="8" name="Title 5">
            <a:extLst>
              <a:ext uri="{FF2B5EF4-FFF2-40B4-BE49-F238E27FC236}">
                <a16:creationId xmlns:a16="http://schemas.microsoft.com/office/drawing/2014/main" id="{A6CEEA17-9D25-4072-8BBD-6E37EB6CA46A}"/>
              </a:ext>
            </a:extLst>
          </p:cNvPr>
          <p:cNvSpPr>
            <a:spLocks noGrp="1"/>
          </p:cNvSpPr>
          <p:nvPr>
            <p:ph type="title"/>
          </p:nvPr>
        </p:nvSpPr>
        <p:spPr>
          <a:xfrm>
            <a:off x="609600" y="816080"/>
            <a:ext cx="10982036" cy="794327"/>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Notice of Proposed Tax Increase Ad</a:t>
            </a:r>
          </a:p>
        </p:txBody>
      </p:sp>
      <p:sp>
        <p:nvSpPr>
          <p:cNvPr id="9" name="Text Placeholder 1">
            <a:extLst>
              <a:ext uri="{FF2B5EF4-FFF2-40B4-BE49-F238E27FC236}">
                <a16:creationId xmlns:a16="http://schemas.microsoft.com/office/drawing/2014/main" id="{446E5652-7935-4E1B-BB6A-8FAB39166F93}"/>
              </a:ext>
            </a:extLst>
          </p:cNvPr>
          <p:cNvSpPr txBox="1">
            <a:spLocks noChangeArrowheads="1"/>
          </p:cNvSpPr>
          <p:nvPr/>
        </p:nvSpPr>
        <p:spPr bwMode="auto">
          <a:xfrm>
            <a:off x="1463653" y="1876860"/>
            <a:ext cx="40401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buNone/>
            </a:pPr>
            <a:r>
              <a:rPr lang="en-US" altLang="en-US" sz="2400" b="1" dirty="0">
                <a:latin typeface="Segoe UI" panose="020B0502040204020203" pitchFamily="34" charset="0"/>
                <a:cs typeface="Segoe UI" panose="020B0502040204020203" pitchFamily="34" charset="0"/>
              </a:rPr>
              <a:t>If Line A Is Less </a:t>
            </a:r>
            <a:br>
              <a:rPr lang="en-US" altLang="en-US" sz="2400" b="1" dirty="0">
                <a:latin typeface="Segoe UI" panose="020B0502040204020203" pitchFamily="34" charset="0"/>
                <a:cs typeface="Segoe UI" panose="020B0502040204020203" pitchFamily="34" charset="0"/>
              </a:rPr>
            </a:br>
            <a:r>
              <a:rPr lang="en-US" altLang="en-US" sz="2400" b="1" dirty="0">
                <a:latin typeface="Segoe UI" panose="020B0502040204020203" pitchFamily="34" charset="0"/>
                <a:cs typeface="Segoe UI" panose="020B0502040204020203" pitchFamily="34" charset="0"/>
              </a:rPr>
              <a:t>than Line C</a:t>
            </a:r>
          </a:p>
        </p:txBody>
      </p:sp>
      <p:sp>
        <p:nvSpPr>
          <p:cNvPr id="10" name="Text Placeholder 3">
            <a:extLst>
              <a:ext uri="{FF2B5EF4-FFF2-40B4-BE49-F238E27FC236}">
                <a16:creationId xmlns:a16="http://schemas.microsoft.com/office/drawing/2014/main" id="{CB178812-846C-44E6-A7F9-6D84CD445B59}"/>
              </a:ext>
            </a:extLst>
          </p:cNvPr>
          <p:cNvSpPr txBox="1">
            <a:spLocks noChangeArrowheads="1"/>
          </p:cNvSpPr>
          <p:nvPr/>
        </p:nvSpPr>
        <p:spPr>
          <a:xfrm>
            <a:off x="6323314" y="1870940"/>
            <a:ext cx="3988760" cy="639763"/>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buNone/>
            </a:pPr>
            <a:r>
              <a:rPr lang="en-US" altLang="en-US" sz="2400" b="1" dirty="0">
                <a:latin typeface="Segoe UI" panose="020B0502040204020203" pitchFamily="34" charset="0"/>
                <a:cs typeface="Segoe UI" panose="020B0502040204020203" pitchFamily="34" charset="0"/>
              </a:rPr>
              <a:t>If Line A is Greater </a:t>
            </a:r>
            <a:br>
              <a:rPr lang="en-US" altLang="en-US" sz="2400" b="1" dirty="0">
                <a:latin typeface="Segoe UI" panose="020B0502040204020203" pitchFamily="34" charset="0"/>
                <a:cs typeface="Segoe UI" panose="020B0502040204020203" pitchFamily="34" charset="0"/>
              </a:rPr>
            </a:br>
            <a:r>
              <a:rPr lang="en-US" altLang="en-US" sz="2400" b="1" dirty="0">
                <a:latin typeface="Segoe UI" panose="020B0502040204020203" pitchFamily="34" charset="0"/>
                <a:cs typeface="Segoe UI" panose="020B0502040204020203" pitchFamily="34" charset="0"/>
              </a:rPr>
              <a:t>than Line C</a:t>
            </a:r>
          </a:p>
        </p:txBody>
      </p:sp>
      <p:sp>
        <p:nvSpPr>
          <p:cNvPr id="11" name="Arrow: Bent 10">
            <a:extLst>
              <a:ext uri="{FF2B5EF4-FFF2-40B4-BE49-F238E27FC236}">
                <a16:creationId xmlns:a16="http://schemas.microsoft.com/office/drawing/2014/main" id="{7360B578-CFF2-4A8E-B790-051FFBE32DBF}"/>
              </a:ext>
            </a:extLst>
          </p:cNvPr>
          <p:cNvSpPr/>
          <p:nvPr/>
        </p:nvSpPr>
        <p:spPr>
          <a:xfrm rot="5400000">
            <a:off x="4432681" y="2388940"/>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Segoe UI" panose="020B0502040204020203" pitchFamily="34" charset="0"/>
              <a:cs typeface="Segoe UI" panose="020B0502040204020203" pitchFamily="34" charset="0"/>
            </a:endParaRPr>
          </a:p>
        </p:txBody>
      </p:sp>
      <p:sp>
        <p:nvSpPr>
          <p:cNvPr id="12" name="Arrow: Bent 11">
            <a:extLst>
              <a:ext uri="{FF2B5EF4-FFF2-40B4-BE49-F238E27FC236}">
                <a16:creationId xmlns:a16="http://schemas.microsoft.com/office/drawing/2014/main" id="{A01781E0-6173-4964-8080-8FC5BAFB8B91}"/>
              </a:ext>
            </a:extLst>
          </p:cNvPr>
          <p:cNvSpPr/>
          <p:nvPr/>
        </p:nvSpPr>
        <p:spPr>
          <a:xfrm rot="5400000">
            <a:off x="9306414" y="2329511"/>
            <a:ext cx="347870" cy="331718"/>
          </a:xfrm>
          <a:prstGeom prst="bentArrow">
            <a:avLst>
              <a:gd name="adj1" fmla="val 25000"/>
              <a:gd name="adj2" fmla="val 35726"/>
              <a:gd name="adj3" fmla="val 27145"/>
              <a:gd name="adj4" fmla="val 4053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AD11DA03-4DF0-D817-D7D3-2F94953F5C5F}"/>
              </a:ext>
            </a:extLst>
          </p:cNvPr>
          <p:cNvPicPr>
            <a:picLocks noChangeAspect="1"/>
          </p:cNvPicPr>
          <p:nvPr/>
        </p:nvPicPr>
        <p:blipFill>
          <a:blip r:embed="rId5"/>
          <a:stretch>
            <a:fillRect/>
          </a:stretch>
        </p:blipFill>
        <p:spPr>
          <a:xfrm>
            <a:off x="11102131" y="5354966"/>
            <a:ext cx="847417" cy="1237595"/>
          </a:xfrm>
          <a:prstGeom prst="rect">
            <a:avLst/>
          </a:prstGeom>
        </p:spPr>
      </p:pic>
    </p:spTree>
    <p:extLst>
      <p:ext uri="{BB962C8B-B14F-4D97-AF65-F5344CB8AC3E}">
        <p14:creationId xmlns:p14="http://schemas.microsoft.com/office/powerpoint/2010/main" val="3724389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660424-795D-40FB-A833-E67762880E5E}"/>
              </a:ext>
            </a:extLst>
          </p:cNvPr>
          <p:cNvSpPr>
            <a:spLocks noGrp="1"/>
          </p:cNvSpPr>
          <p:nvPr>
            <p:ph type="title"/>
          </p:nvPr>
        </p:nvSpPr>
        <p:spPr>
          <a:xfrm>
            <a:off x="142568" y="839087"/>
            <a:ext cx="11906864" cy="1128871"/>
          </a:xfrm>
        </p:spPr>
        <p:txBody>
          <a:bodyPr rtlCol="0">
            <a:noAutofit/>
          </a:bodyPr>
          <a:lstStyle/>
          <a:p>
            <a:pPr algn="ctr">
              <a:defRPr/>
            </a:pPr>
            <a:r>
              <a:rPr lang="en-US" sz="3600" b="1" dirty="0">
                <a:solidFill>
                  <a:srgbClr val="002060"/>
                </a:solidFill>
                <a:latin typeface="Segoe UI" panose="020B0502040204020203" pitchFamily="34" charset="0"/>
                <a:cs typeface="Segoe UI" panose="020B0502040204020203" pitchFamily="34" charset="0"/>
              </a:rPr>
              <a:t>Percent Increase Over RBR Not Shown or Incorrect</a:t>
            </a:r>
          </a:p>
        </p:txBody>
      </p:sp>
      <p:sp>
        <p:nvSpPr>
          <p:cNvPr id="7" name="Content Placeholder 2">
            <a:extLst>
              <a:ext uri="{FF2B5EF4-FFF2-40B4-BE49-F238E27FC236}">
                <a16:creationId xmlns:a16="http://schemas.microsoft.com/office/drawing/2014/main" id="{8B46E0D6-0543-424A-A348-4510CDFBBD4F}"/>
              </a:ext>
            </a:extLst>
          </p:cNvPr>
          <p:cNvSpPr>
            <a:spLocks noGrp="1"/>
          </p:cNvSpPr>
          <p:nvPr>
            <p:ph idx="1"/>
          </p:nvPr>
        </p:nvSpPr>
        <p:spPr>
          <a:xfrm>
            <a:off x="618836" y="2052507"/>
            <a:ext cx="10972800" cy="4378457"/>
          </a:xfrm>
        </p:spPr>
        <p:txBody>
          <a:bodyPr rtlCol="0">
            <a:noAutofit/>
          </a:bodyPr>
          <a:lstStyle/>
          <a:p>
            <a:pPr marL="0" indent="0">
              <a:lnSpc>
                <a:spcPct val="108000"/>
              </a:lnSpc>
              <a:buNone/>
              <a:defRPr/>
            </a:pPr>
            <a:r>
              <a:rPr lang="en-US" sz="2400" dirty="0">
                <a:latin typeface="Segoe UI" panose="020B0502040204020203" pitchFamily="34" charset="0"/>
                <a:cs typeface="Segoe UI" panose="020B0502040204020203" pitchFamily="34" charset="0"/>
              </a:rPr>
              <a:t>The resolution or ordinance must include the:</a:t>
            </a:r>
          </a:p>
          <a:p>
            <a:pPr marL="796925" indent="-452438">
              <a:lnSpc>
                <a:spcPct val="108000"/>
              </a:lnSpc>
              <a:defRPr/>
            </a:pPr>
            <a:r>
              <a:rPr lang="en-US" sz="2400" dirty="0">
                <a:latin typeface="Segoe UI" panose="020B0502040204020203" pitchFamily="34" charset="0"/>
                <a:cs typeface="Segoe UI" panose="020B0502040204020203" pitchFamily="34" charset="0"/>
              </a:rPr>
              <a:t>Name of the taxing authority</a:t>
            </a:r>
          </a:p>
          <a:p>
            <a:pPr marL="796925" indent="-452438">
              <a:lnSpc>
                <a:spcPct val="108000"/>
              </a:lnSpc>
              <a:defRPr/>
            </a:pPr>
            <a:r>
              <a:rPr lang="en-US" sz="2400" dirty="0">
                <a:latin typeface="Segoe UI" panose="020B0502040204020203" pitchFamily="34" charset="0"/>
                <a:cs typeface="Segoe UI" panose="020B0502040204020203" pitchFamily="34" charset="0"/>
              </a:rPr>
              <a:t>Rolled-back rate</a:t>
            </a:r>
          </a:p>
          <a:p>
            <a:pPr marL="796925" indent="-452438">
              <a:lnSpc>
                <a:spcPct val="108000"/>
              </a:lnSpc>
              <a:defRPr/>
            </a:pPr>
            <a:r>
              <a:rPr lang="en-US" sz="2400" dirty="0">
                <a:latin typeface="Segoe UI" panose="020B0502040204020203" pitchFamily="34" charset="0"/>
                <a:cs typeface="Segoe UI" panose="020B0502040204020203" pitchFamily="34" charset="0"/>
              </a:rPr>
              <a:t>Percentage increase over the rolled-back rate</a:t>
            </a:r>
          </a:p>
          <a:p>
            <a:pPr marL="796925" indent="-452438">
              <a:lnSpc>
                <a:spcPct val="108000"/>
              </a:lnSpc>
              <a:defRPr/>
            </a:pPr>
            <a:r>
              <a:rPr lang="en-US" sz="2400" dirty="0">
                <a:latin typeface="Segoe UI" panose="020B0502040204020203" pitchFamily="34" charset="0"/>
                <a:cs typeface="Segoe UI" panose="020B0502040204020203" pitchFamily="34" charset="0"/>
              </a:rPr>
              <a:t>Final adopted millage rate</a:t>
            </a:r>
          </a:p>
        </p:txBody>
      </p:sp>
      <p:graphicFrame>
        <p:nvGraphicFramePr>
          <p:cNvPr id="2" name="Object 1">
            <a:hlinkClick r:id="" action="ppaction://ole?verb=0"/>
            <a:extLst>
              <a:ext uri="{FF2B5EF4-FFF2-40B4-BE49-F238E27FC236}">
                <a16:creationId xmlns:a16="http://schemas.microsoft.com/office/drawing/2014/main" id="{4FE84B0F-90FA-4629-BF3D-460CD2C77251}"/>
              </a:ext>
            </a:extLst>
          </p:cNvPr>
          <p:cNvGraphicFramePr>
            <a:graphicFrameLocks noChangeAspect="1"/>
          </p:cNvGraphicFramePr>
          <p:nvPr>
            <p:extLst>
              <p:ext uri="{D42A27DB-BD31-4B8C-83A1-F6EECF244321}">
                <p14:modId xmlns:p14="http://schemas.microsoft.com/office/powerpoint/2010/main" val="764529899"/>
              </p:ext>
            </p:extLst>
          </p:nvPr>
        </p:nvGraphicFramePr>
        <p:xfrm>
          <a:off x="7999973" y="1655344"/>
          <a:ext cx="3785627" cy="4899497"/>
        </p:xfrm>
        <a:graphic>
          <a:graphicData uri="http://schemas.openxmlformats.org/presentationml/2006/ole">
            <mc:AlternateContent xmlns:mc="http://schemas.openxmlformats.org/markup-compatibility/2006">
              <mc:Choice xmlns:v="urn:schemas-microsoft-com:vml" Requires="v">
                <p:oleObj name="Acrobat Document" r:id="rId3" imgW="5829298" imgH="7543706" progId="Acrobat.Document.11">
                  <p:embed/>
                </p:oleObj>
              </mc:Choice>
              <mc:Fallback>
                <p:oleObj name="Acrobat Document" r:id="rId3" imgW="5829298" imgH="7543706" progId="Acrobat.Document.11">
                  <p:embed/>
                  <p:pic>
                    <p:nvPicPr>
                      <p:cNvPr id="2" name="Object 1">
                        <a:hlinkClick r:id="" action="ppaction://ole?verb=0"/>
                        <a:extLst>
                          <a:ext uri="{FF2B5EF4-FFF2-40B4-BE49-F238E27FC236}">
                            <a16:creationId xmlns:a16="http://schemas.microsoft.com/office/drawing/2014/main" id="{4FE84B0F-90FA-4629-BF3D-460CD2C77251}"/>
                          </a:ext>
                        </a:extLst>
                      </p:cNvPr>
                      <p:cNvPicPr/>
                      <p:nvPr/>
                    </p:nvPicPr>
                    <p:blipFill>
                      <a:blip r:embed="rId4"/>
                      <a:stretch>
                        <a:fillRect/>
                      </a:stretch>
                    </p:blipFill>
                    <p:spPr>
                      <a:xfrm>
                        <a:off x="7999973" y="1655344"/>
                        <a:ext cx="3785627" cy="4899497"/>
                      </a:xfrm>
                      <a:prstGeom prst="rect">
                        <a:avLst/>
                      </a:prstGeom>
                      <a:ln w="19050">
                        <a:solidFill>
                          <a:schemeClr val="tx1"/>
                        </a:solidFill>
                      </a:ln>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9D52-D217-60A8-70FF-8E8BC82BAF16}"/>
              </a:ext>
            </a:extLst>
          </p:cNvPr>
          <p:cNvSpPr>
            <a:spLocks noGrp="1"/>
          </p:cNvSpPr>
          <p:nvPr>
            <p:ph type="title"/>
          </p:nvPr>
        </p:nvSpPr>
        <p:spPr>
          <a:xfrm>
            <a:off x="609600" y="893546"/>
            <a:ext cx="10972800" cy="1237595"/>
          </a:xfrm>
        </p:spPr>
        <p:txBody>
          <a:bodyPr/>
          <a:lstStyle/>
          <a:p>
            <a:pPr algn="ctr"/>
            <a:r>
              <a:rPr lang="en-US" sz="3600" b="1" dirty="0">
                <a:solidFill>
                  <a:srgbClr val="002060"/>
                </a:solidFill>
                <a:latin typeface="Segoe UI" panose="020B0502040204020203" pitchFamily="34" charset="0"/>
                <a:cs typeface="Segoe UI" panose="020B0502040204020203" pitchFamily="34" charset="0"/>
              </a:rPr>
              <a:t>Late Package Examples</a:t>
            </a:r>
          </a:p>
        </p:txBody>
      </p:sp>
      <p:sp>
        <p:nvSpPr>
          <p:cNvPr id="3" name="Content Placeholder 2">
            <a:extLst>
              <a:ext uri="{FF2B5EF4-FFF2-40B4-BE49-F238E27FC236}">
                <a16:creationId xmlns:a16="http://schemas.microsoft.com/office/drawing/2014/main" id="{83EA2B98-256F-BF2F-3EAB-1E26D07C9655}"/>
              </a:ext>
            </a:extLst>
          </p:cNvPr>
          <p:cNvSpPr>
            <a:spLocks noGrp="1"/>
          </p:cNvSpPr>
          <p:nvPr>
            <p:ph idx="1"/>
          </p:nvPr>
        </p:nvSpPr>
        <p:spPr>
          <a:xfrm>
            <a:off x="6096000" y="5562599"/>
            <a:ext cx="6400800" cy="1977585"/>
          </a:xfrm>
        </p:spPr>
        <p:txBody>
          <a:bodyPr/>
          <a:lstStyle/>
          <a:p>
            <a:pPr marL="0" indent="0">
              <a:buNone/>
            </a:pPr>
            <a:r>
              <a:rPr lang="en-US" sz="1800" b="1" dirty="0">
                <a:latin typeface="Segoe UI" panose="020B0502040204020203" pitchFamily="34" charset="0"/>
                <a:cs typeface="Segoe UI" panose="020B0502040204020203" pitchFamily="34" charset="0"/>
              </a:rPr>
              <a:t>        </a:t>
            </a:r>
          </a:p>
        </p:txBody>
      </p:sp>
      <p:pic>
        <p:nvPicPr>
          <p:cNvPr id="4" name="Picture 3">
            <a:extLst>
              <a:ext uri="{FF2B5EF4-FFF2-40B4-BE49-F238E27FC236}">
                <a16:creationId xmlns:a16="http://schemas.microsoft.com/office/drawing/2014/main" id="{AF2E9281-B639-712D-80B5-8D73FAED77B3}"/>
              </a:ext>
            </a:extLst>
          </p:cNvPr>
          <p:cNvPicPr>
            <a:picLocks noChangeAspect="1"/>
          </p:cNvPicPr>
          <p:nvPr/>
        </p:nvPicPr>
        <p:blipFill>
          <a:blip r:embed="rId3"/>
          <a:stretch>
            <a:fillRect/>
          </a:stretch>
        </p:blipFill>
        <p:spPr>
          <a:xfrm>
            <a:off x="11102131" y="5354966"/>
            <a:ext cx="847417" cy="1237595"/>
          </a:xfrm>
          <a:prstGeom prst="rect">
            <a:avLst/>
          </a:prstGeom>
        </p:spPr>
      </p:pic>
      <p:graphicFrame>
        <p:nvGraphicFramePr>
          <p:cNvPr id="7" name="Table 7">
            <a:extLst>
              <a:ext uri="{FF2B5EF4-FFF2-40B4-BE49-F238E27FC236}">
                <a16:creationId xmlns:a16="http://schemas.microsoft.com/office/drawing/2014/main" id="{A04D98D2-5050-F615-3D21-B74C0D5ABAC3}"/>
              </a:ext>
            </a:extLst>
          </p:cNvPr>
          <p:cNvGraphicFramePr>
            <a:graphicFrameLocks noGrp="1"/>
          </p:cNvGraphicFramePr>
          <p:nvPr>
            <p:extLst>
              <p:ext uri="{D42A27DB-BD31-4B8C-83A1-F6EECF244321}">
                <p14:modId xmlns:p14="http://schemas.microsoft.com/office/powerpoint/2010/main" val="2566878064"/>
              </p:ext>
            </p:extLst>
          </p:nvPr>
        </p:nvGraphicFramePr>
        <p:xfrm>
          <a:off x="1306136" y="2203436"/>
          <a:ext cx="9506410" cy="2968932"/>
        </p:xfrm>
        <a:graphic>
          <a:graphicData uri="http://schemas.openxmlformats.org/drawingml/2006/table">
            <a:tbl>
              <a:tblPr firstRow="1" bandRow="1">
                <a:tableStyleId>{5C22544A-7EE6-4342-B048-85BDC9FD1C3A}</a:tableStyleId>
              </a:tblPr>
              <a:tblGrid>
                <a:gridCol w="1901282">
                  <a:extLst>
                    <a:ext uri="{9D8B030D-6E8A-4147-A177-3AD203B41FA5}">
                      <a16:colId xmlns:a16="http://schemas.microsoft.com/office/drawing/2014/main" val="2923229314"/>
                    </a:ext>
                  </a:extLst>
                </a:gridCol>
                <a:gridCol w="1901282">
                  <a:extLst>
                    <a:ext uri="{9D8B030D-6E8A-4147-A177-3AD203B41FA5}">
                      <a16:colId xmlns:a16="http://schemas.microsoft.com/office/drawing/2014/main" val="3159366418"/>
                    </a:ext>
                  </a:extLst>
                </a:gridCol>
                <a:gridCol w="1901282">
                  <a:extLst>
                    <a:ext uri="{9D8B030D-6E8A-4147-A177-3AD203B41FA5}">
                      <a16:colId xmlns:a16="http://schemas.microsoft.com/office/drawing/2014/main" val="1647214541"/>
                    </a:ext>
                  </a:extLst>
                </a:gridCol>
                <a:gridCol w="1901282">
                  <a:extLst>
                    <a:ext uri="{9D8B030D-6E8A-4147-A177-3AD203B41FA5}">
                      <a16:colId xmlns:a16="http://schemas.microsoft.com/office/drawing/2014/main" val="1484690687"/>
                    </a:ext>
                  </a:extLst>
                </a:gridCol>
                <a:gridCol w="1901282">
                  <a:extLst>
                    <a:ext uri="{9D8B030D-6E8A-4147-A177-3AD203B41FA5}">
                      <a16:colId xmlns:a16="http://schemas.microsoft.com/office/drawing/2014/main" val="3817190197"/>
                    </a:ext>
                  </a:extLst>
                </a:gridCol>
              </a:tblGrid>
              <a:tr h="672986">
                <a:tc>
                  <a:txBody>
                    <a:bodyPr/>
                    <a:lstStyle/>
                    <a:p>
                      <a:pPr algn="ctr"/>
                      <a:r>
                        <a:rPr lang="en-US" sz="2000" dirty="0"/>
                        <a:t>Final Hearing Date</a:t>
                      </a:r>
                    </a:p>
                  </a:txBody>
                  <a:tcPr anchor="ctr"/>
                </a:tc>
                <a:tc>
                  <a:txBody>
                    <a:bodyPr/>
                    <a:lstStyle/>
                    <a:p>
                      <a:pPr algn="ctr"/>
                      <a:r>
                        <a:rPr lang="en-US" sz="2000" dirty="0"/>
                        <a:t>Post Marked </a:t>
                      </a:r>
                      <a:br>
                        <a:rPr lang="en-US" sz="2000" dirty="0"/>
                      </a:br>
                      <a:r>
                        <a:rPr lang="en-US" sz="2000" dirty="0"/>
                        <a:t>Date</a:t>
                      </a:r>
                    </a:p>
                  </a:txBody>
                  <a:tcPr anchor="ctr"/>
                </a:tc>
                <a:tc>
                  <a:txBody>
                    <a:bodyPr/>
                    <a:lstStyle/>
                    <a:p>
                      <a:pPr algn="ctr"/>
                      <a:r>
                        <a:rPr lang="en-US" sz="2000" dirty="0"/>
                        <a:t>Date </a:t>
                      </a:r>
                      <a:br>
                        <a:rPr lang="en-US" sz="2000" dirty="0"/>
                      </a:br>
                      <a:r>
                        <a:rPr lang="en-US" sz="2000" dirty="0"/>
                        <a:t>Received</a:t>
                      </a:r>
                    </a:p>
                  </a:txBody>
                  <a:tcPr anchor="ctr"/>
                </a:tc>
                <a:tc>
                  <a:txBody>
                    <a:bodyPr/>
                    <a:lstStyle/>
                    <a:p>
                      <a:pPr algn="ctr"/>
                      <a:r>
                        <a:rPr lang="en-US" sz="2000" dirty="0"/>
                        <a:t>Late Package?</a:t>
                      </a:r>
                    </a:p>
                  </a:txBody>
                  <a:tcPr anchor="ctr"/>
                </a:tc>
                <a:tc>
                  <a:txBody>
                    <a:bodyPr/>
                    <a:lstStyle/>
                    <a:p>
                      <a:pPr algn="ctr"/>
                      <a:r>
                        <a:rPr lang="en-US" sz="2000" dirty="0"/>
                        <a:t>Days Late</a:t>
                      </a:r>
                    </a:p>
                  </a:txBody>
                  <a:tcPr anchor="ctr"/>
                </a:tc>
                <a:extLst>
                  <a:ext uri="{0D108BD9-81ED-4DB2-BD59-A6C34878D82A}">
                    <a16:rowId xmlns:a16="http://schemas.microsoft.com/office/drawing/2014/main" val="1882629558"/>
                  </a:ext>
                </a:extLst>
              </a:tr>
              <a:tr h="566973">
                <a:tc>
                  <a:txBody>
                    <a:bodyPr/>
                    <a:lstStyle/>
                    <a:p>
                      <a:pPr algn="ctr"/>
                      <a:r>
                        <a:rPr lang="en-US" sz="2000" dirty="0"/>
                        <a:t>08/15/2024</a:t>
                      </a:r>
                    </a:p>
                  </a:txBody>
                  <a:tcPr anchor="ctr"/>
                </a:tc>
                <a:tc>
                  <a:txBody>
                    <a:bodyPr/>
                    <a:lstStyle/>
                    <a:p>
                      <a:pPr algn="ctr"/>
                      <a:r>
                        <a:rPr lang="en-US" sz="2000" dirty="0"/>
                        <a:t>09/20/2024</a:t>
                      </a:r>
                    </a:p>
                  </a:txBody>
                  <a:tcPr anchor="ctr"/>
                </a:tc>
                <a:tc>
                  <a:txBody>
                    <a:bodyPr/>
                    <a:lstStyle/>
                    <a:p>
                      <a:pPr algn="ctr"/>
                      <a:r>
                        <a:rPr lang="en-US" sz="2000" dirty="0"/>
                        <a:t>09/21/2024</a:t>
                      </a:r>
                    </a:p>
                  </a:txBody>
                  <a:tcPr anchor="ctr"/>
                </a:tc>
                <a:tc>
                  <a:txBody>
                    <a:bodyPr/>
                    <a:lstStyle/>
                    <a:p>
                      <a:pPr algn="ctr"/>
                      <a:r>
                        <a:rPr lang="en-US" sz="2000" dirty="0"/>
                        <a:t>Yes</a:t>
                      </a:r>
                    </a:p>
                  </a:txBody>
                  <a:tcPr anchor="ctr"/>
                </a:tc>
                <a:tc>
                  <a:txBody>
                    <a:bodyPr/>
                    <a:lstStyle/>
                    <a:p>
                      <a:pPr algn="ctr"/>
                      <a:r>
                        <a:rPr lang="en-US" sz="2000" dirty="0"/>
                        <a:t>6</a:t>
                      </a:r>
                    </a:p>
                  </a:txBody>
                  <a:tcPr anchor="ctr"/>
                </a:tc>
                <a:extLst>
                  <a:ext uri="{0D108BD9-81ED-4DB2-BD59-A6C34878D82A}">
                    <a16:rowId xmlns:a16="http://schemas.microsoft.com/office/drawing/2014/main" val="1160082384"/>
                  </a:ext>
                </a:extLst>
              </a:tr>
              <a:tr h="566973">
                <a:tc>
                  <a:txBody>
                    <a:bodyPr/>
                    <a:lstStyle/>
                    <a:p>
                      <a:pPr algn="ctr"/>
                      <a:r>
                        <a:rPr lang="en-US" sz="2000" dirty="0"/>
                        <a:t>09/20/2024</a:t>
                      </a:r>
                    </a:p>
                  </a:txBody>
                  <a:tcPr anchor="ctr"/>
                </a:tc>
                <a:tc>
                  <a:txBody>
                    <a:bodyPr/>
                    <a:lstStyle/>
                    <a:p>
                      <a:pPr algn="ctr"/>
                      <a:r>
                        <a:rPr lang="en-US" sz="2000" dirty="0"/>
                        <a:t>10/15/2024</a:t>
                      </a:r>
                    </a:p>
                  </a:txBody>
                  <a:tcPr anchor="ctr"/>
                </a:tc>
                <a:tc>
                  <a:txBody>
                    <a:bodyPr/>
                    <a:lstStyle/>
                    <a:p>
                      <a:pPr algn="ctr"/>
                      <a:r>
                        <a:rPr lang="en-US" sz="2000" dirty="0"/>
                        <a:t>10/16/2024</a:t>
                      </a:r>
                    </a:p>
                  </a:txBody>
                  <a:tcPr anchor="ctr"/>
                </a:tc>
                <a:tc>
                  <a:txBody>
                    <a:bodyPr/>
                    <a:lstStyle/>
                    <a:p>
                      <a:pPr algn="ctr"/>
                      <a:r>
                        <a:rPr lang="en-US" sz="2000" dirty="0"/>
                        <a:t>No</a:t>
                      </a:r>
                    </a:p>
                  </a:txBody>
                  <a:tcPr anchor="ctr"/>
                </a:tc>
                <a:tc>
                  <a:txBody>
                    <a:bodyPr/>
                    <a:lstStyle/>
                    <a:p>
                      <a:pPr algn="ctr"/>
                      <a:r>
                        <a:rPr lang="en-US" sz="2000" dirty="0"/>
                        <a:t>0</a:t>
                      </a:r>
                    </a:p>
                  </a:txBody>
                  <a:tcPr anchor="ctr"/>
                </a:tc>
                <a:extLst>
                  <a:ext uri="{0D108BD9-81ED-4DB2-BD59-A6C34878D82A}">
                    <a16:rowId xmlns:a16="http://schemas.microsoft.com/office/drawing/2014/main" val="1700317236"/>
                  </a:ext>
                </a:extLst>
              </a:tr>
              <a:tr h="566973">
                <a:tc>
                  <a:txBody>
                    <a:bodyPr/>
                    <a:lstStyle/>
                    <a:p>
                      <a:pPr algn="ctr"/>
                      <a:r>
                        <a:rPr lang="en-US" sz="2000" dirty="0"/>
                        <a:t>09/24/2024</a:t>
                      </a:r>
                    </a:p>
                  </a:txBody>
                  <a:tcPr anchor="ctr"/>
                </a:tc>
                <a:tc>
                  <a:txBody>
                    <a:bodyPr/>
                    <a:lstStyle/>
                    <a:p>
                      <a:pPr algn="ctr"/>
                      <a:r>
                        <a:rPr lang="en-US" sz="2000" dirty="0"/>
                        <a:t>11/10/2024</a:t>
                      </a:r>
                    </a:p>
                  </a:txBody>
                  <a:tcPr anchor="ctr"/>
                </a:tc>
                <a:tc>
                  <a:txBody>
                    <a:bodyPr/>
                    <a:lstStyle/>
                    <a:p>
                      <a:pPr algn="ctr"/>
                      <a:r>
                        <a:rPr lang="en-US" sz="2000" dirty="0"/>
                        <a:t>11/11/2024</a:t>
                      </a:r>
                    </a:p>
                  </a:txBody>
                  <a:tcPr anchor="ctr"/>
                </a:tc>
                <a:tc>
                  <a:txBody>
                    <a:bodyPr/>
                    <a:lstStyle/>
                    <a:p>
                      <a:pPr algn="ctr"/>
                      <a:r>
                        <a:rPr lang="en-US" sz="2000" dirty="0"/>
                        <a:t>Yes</a:t>
                      </a:r>
                    </a:p>
                  </a:txBody>
                  <a:tcPr anchor="ctr"/>
                </a:tc>
                <a:tc>
                  <a:txBody>
                    <a:bodyPr/>
                    <a:lstStyle/>
                    <a:p>
                      <a:pPr algn="ctr"/>
                      <a:r>
                        <a:rPr lang="en-US" sz="2000" dirty="0"/>
                        <a:t>11</a:t>
                      </a:r>
                    </a:p>
                  </a:txBody>
                  <a:tcPr anchor="ctr"/>
                </a:tc>
                <a:extLst>
                  <a:ext uri="{0D108BD9-81ED-4DB2-BD59-A6C34878D82A}">
                    <a16:rowId xmlns:a16="http://schemas.microsoft.com/office/drawing/2014/main" val="472315188"/>
                  </a:ext>
                </a:extLst>
              </a:tr>
              <a:tr h="566973">
                <a:tc>
                  <a:txBody>
                    <a:bodyPr/>
                    <a:lstStyle/>
                    <a:p>
                      <a:pPr algn="ctr"/>
                      <a:r>
                        <a:rPr lang="en-US" sz="2000" dirty="0"/>
                        <a:t>10/01/2024</a:t>
                      </a:r>
                    </a:p>
                  </a:txBody>
                  <a:tcPr anchor="ctr"/>
                </a:tc>
                <a:tc>
                  <a:txBody>
                    <a:bodyPr/>
                    <a:lstStyle/>
                    <a:p>
                      <a:pPr algn="ctr"/>
                      <a:r>
                        <a:rPr lang="en-US" sz="2000" dirty="0"/>
                        <a:t>10/30/2024</a:t>
                      </a:r>
                    </a:p>
                  </a:txBody>
                  <a:tcPr anchor="ctr"/>
                </a:tc>
                <a:tc>
                  <a:txBody>
                    <a:bodyPr/>
                    <a:lstStyle/>
                    <a:p>
                      <a:pPr algn="ctr"/>
                      <a:r>
                        <a:rPr lang="en-US" sz="2000" dirty="0"/>
                        <a:t>10/31/2024</a:t>
                      </a:r>
                    </a:p>
                  </a:txBody>
                  <a:tcPr anchor="ctr"/>
                </a:tc>
                <a:tc>
                  <a:txBody>
                    <a:bodyPr/>
                    <a:lstStyle/>
                    <a:p>
                      <a:pPr algn="ctr"/>
                      <a:r>
                        <a:rPr lang="en-US" sz="2000" dirty="0"/>
                        <a:t>No</a:t>
                      </a:r>
                    </a:p>
                  </a:txBody>
                  <a:tcPr anchor="ctr"/>
                </a:tc>
                <a:tc>
                  <a:txBody>
                    <a:bodyPr/>
                    <a:lstStyle/>
                    <a:p>
                      <a:pPr algn="ctr"/>
                      <a:r>
                        <a:rPr lang="en-US" sz="2000" dirty="0"/>
                        <a:t>0</a:t>
                      </a:r>
                    </a:p>
                  </a:txBody>
                  <a:tcPr anchor="ctr"/>
                </a:tc>
                <a:extLst>
                  <a:ext uri="{0D108BD9-81ED-4DB2-BD59-A6C34878D82A}">
                    <a16:rowId xmlns:a16="http://schemas.microsoft.com/office/drawing/2014/main" val="3813642735"/>
                  </a:ext>
                </a:extLst>
              </a:tr>
            </a:tbl>
          </a:graphicData>
        </a:graphic>
      </p:graphicFrame>
    </p:spTree>
    <p:extLst>
      <p:ext uri="{BB962C8B-B14F-4D97-AF65-F5344CB8AC3E}">
        <p14:creationId xmlns:p14="http://schemas.microsoft.com/office/powerpoint/2010/main" val="411332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AB657-0790-4D49-AA59-ABFDB55C019C}"/>
              </a:ext>
            </a:extLst>
          </p:cNvPr>
          <p:cNvSpPr>
            <a:spLocks noGrp="1"/>
          </p:cNvSpPr>
          <p:nvPr>
            <p:ph idx="1"/>
          </p:nvPr>
        </p:nvSpPr>
        <p:spPr>
          <a:xfrm>
            <a:off x="609600" y="1885647"/>
            <a:ext cx="10991850" cy="1401938"/>
          </a:xfrm>
        </p:spPr>
        <p:txBody>
          <a:bodyPr rtlCol="0">
            <a:normAutofit/>
          </a:bodyPr>
          <a:lstStyle/>
          <a:p>
            <a:pPr marL="0" indent="0">
              <a:lnSpc>
                <a:spcPct val="108000"/>
              </a:lnSpc>
              <a:buNone/>
              <a:defRPr/>
            </a:pP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Within </a:t>
            </a:r>
            <a:r>
              <a:rPr lang="en-US" sz="2400" b="1"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two to five </a:t>
            </a:r>
            <a:r>
              <a:rPr lang="en-US" sz="2400" dirty="0">
                <a:solidFill>
                  <a:schemeClr val="bg1">
                    <a:lumMod val="10000"/>
                  </a:schemeClr>
                </a:solidFill>
                <a:latin typeface="Segoe UI" panose="020B0502040204020203" pitchFamily="34" charset="0"/>
                <a:ea typeface="Open Sans Semibold" panose="020B0706030804020204" pitchFamily="34" charset="0"/>
                <a:cs typeface="Arial" panose="020B0604020202020204" pitchFamily="34" charset="0"/>
              </a:rPr>
              <a:t>days of the advertisements publicizing the tentative budget hearing, each school district should hold a public hearing on the tentative budget and millage.</a:t>
            </a:r>
          </a:p>
        </p:txBody>
      </p:sp>
      <p:sp>
        <p:nvSpPr>
          <p:cNvPr id="5" name="Title 1">
            <a:extLst>
              <a:ext uri="{FF2B5EF4-FFF2-40B4-BE49-F238E27FC236}">
                <a16:creationId xmlns:a16="http://schemas.microsoft.com/office/drawing/2014/main" id="{D541C736-146C-44B3-B9DB-0EB7E7DC49A2}"/>
              </a:ext>
            </a:extLst>
          </p:cNvPr>
          <p:cNvSpPr>
            <a:spLocks noGrp="1"/>
          </p:cNvSpPr>
          <p:nvPr>
            <p:ph type="title"/>
          </p:nvPr>
        </p:nvSpPr>
        <p:spPr>
          <a:xfrm>
            <a:off x="599767" y="930737"/>
            <a:ext cx="10991849" cy="745049"/>
          </a:xfrm>
        </p:spPr>
        <p:txBody>
          <a:bodyPr/>
          <a:lstStyle/>
          <a:p>
            <a:pPr algn="ctr" eaLnBrk="1" hangingPunct="1"/>
            <a:r>
              <a:rPr lang="en-US" altLang="en-US" sz="3600" b="1" dirty="0">
                <a:solidFill>
                  <a:srgbClr val="002060"/>
                </a:solidFill>
                <a:latin typeface="Segoe UI" panose="020B0502040204020203" pitchFamily="34" charset="0"/>
                <a:cs typeface="Segoe UI" panose="020B0502040204020203" pitchFamily="34" charset="0"/>
              </a:rPr>
              <a:t>TRIM Timetable</a:t>
            </a:r>
          </a:p>
        </p:txBody>
      </p:sp>
      <p:grpSp>
        <p:nvGrpSpPr>
          <p:cNvPr id="20" name="Group 19">
            <a:extLst>
              <a:ext uri="{FF2B5EF4-FFF2-40B4-BE49-F238E27FC236}">
                <a16:creationId xmlns:a16="http://schemas.microsoft.com/office/drawing/2014/main" id="{BC98915D-78D7-43FB-8528-A215763C90C3}"/>
              </a:ext>
            </a:extLst>
          </p:cNvPr>
          <p:cNvGrpSpPr/>
          <p:nvPr/>
        </p:nvGrpSpPr>
        <p:grpSpPr>
          <a:xfrm>
            <a:off x="609600" y="4268681"/>
            <a:ext cx="10991848" cy="680451"/>
            <a:chOff x="771525" y="4754759"/>
            <a:chExt cx="7705725" cy="680451"/>
          </a:xfrm>
        </p:grpSpPr>
        <p:sp>
          <p:nvSpPr>
            <p:cNvPr id="4" name="Rectangle 3">
              <a:extLst>
                <a:ext uri="{FF2B5EF4-FFF2-40B4-BE49-F238E27FC236}">
                  <a16:creationId xmlns:a16="http://schemas.microsoft.com/office/drawing/2014/main" id="{6613C5FE-F17E-4B9A-83CC-8BC84F051A29}"/>
                </a:ext>
              </a:extLst>
            </p:cNvPr>
            <p:cNvSpPr/>
            <p:nvPr/>
          </p:nvSpPr>
          <p:spPr>
            <a:xfrm>
              <a:off x="771525" y="4754759"/>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10000"/>
                    </a:schemeClr>
                  </a:solidFill>
                  <a:latin typeface="Segoe UI" panose="020B0502040204020203" pitchFamily="34" charset="0"/>
                  <a:cs typeface="Segoe UI" panose="020B0502040204020203" pitchFamily="34" charset="0"/>
                </a:rPr>
                <a:t>ADVERTISEMENT</a:t>
              </a:r>
            </a:p>
          </p:txBody>
        </p:sp>
        <p:sp>
          <p:nvSpPr>
            <p:cNvPr id="13" name="Rectangle 12">
              <a:extLst>
                <a:ext uri="{FF2B5EF4-FFF2-40B4-BE49-F238E27FC236}">
                  <a16:creationId xmlns:a16="http://schemas.microsoft.com/office/drawing/2014/main" id="{346FE74F-697A-4DF1-ADA5-B54FB27A7803}"/>
                </a:ext>
              </a:extLst>
            </p:cNvPr>
            <p:cNvSpPr/>
            <p:nvPr/>
          </p:nvSpPr>
          <p:spPr>
            <a:xfrm>
              <a:off x="2066925" y="4754759"/>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10000"/>
                    </a:schemeClr>
                  </a:solidFill>
                  <a:latin typeface="Segoe UI" panose="020B0502040204020203" pitchFamily="34" charset="0"/>
                  <a:cs typeface="Segoe UI" panose="020B0502040204020203" pitchFamily="34" charset="0"/>
                </a:rPr>
                <a:t>DAY 1</a:t>
              </a:r>
            </a:p>
          </p:txBody>
        </p:sp>
        <p:sp>
          <p:nvSpPr>
            <p:cNvPr id="14" name="Rectangle 13">
              <a:extLst>
                <a:ext uri="{FF2B5EF4-FFF2-40B4-BE49-F238E27FC236}">
                  <a16:creationId xmlns:a16="http://schemas.microsoft.com/office/drawing/2014/main" id="{489E459C-BF90-43FD-9092-608A154863A2}"/>
                </a:ext>
              </a:extLst>
            </p:cNvPr>
            <p:cNvSpPr/>
            <p:nvPr/>
          </p:nvSpPr>
          <p:spPr>
            <a:xfrm>
              <a:off x="3362325" y="4754759"/>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10000"/>
                    </a:schemeClr>
                  </a:solidFill>
                  <a:latin typeface="Segoe UI" panose="020B0502040204020203" pitchFamily="34" charset="0"/>
                  <a:cs typeface="Segoe UI" panose="020B0502040204020203" pitchFamily="34" charset="0"/>
                </a:rPr>
                <a:t>DAY 2</a:t>
              </a:r>
            </a:p>
          </p:txBody>
        </p:sp>
        <p:sp>
          <p:nvSpPr>
            <p:cNvPr id="15" name="Rectangle 14">
              <a:extLst>
                <a:ext uri="{FF2B5EF4-FFF2-40B4-BE49-F238E27FC236}">
                  <a16:creationId xmlns:a16="http://schemas.microsoft.com/office/drawing/2014/main" id="{6C6E6C56-0711-4B0C-9566-17BE8FB862C8}"/>
                </a:ext>
              </a:extLst>
            </p:cNvPr>
            <p:cNvSpPr/>
            <p:nvPr/>
          </p:nvSpPr>
          <p:spPr>
            <a:xfrm>
              <a:off x="4657725" y="4757956"/>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10000"/>
                    </a:schemeClr>
                  </a:solidFill>
                  <a:latin typeface="Segoe UI" panose="020B0502040204020203" pitchFamily="34" charset="0"/>
                  <a:cs typeface="Segoe UI" panose="020B0502040204020203" pitchFamily="34" charset="0"/>
                </a:rPr>
                <a:t>DAY 3</a:t>
              </a:r>
            </a:p>
          </p:txBody>
        </p:sp>
        <p:sp>
          <p:nvSpPr>
            <p:cNvPr id="16" name="Rectangle 15">
              <a:extLst>
                <a:ext uri="{FF2B5EF4-FFF2-40B4-BE49-F238E27FC236}">
                  <a16:creationId xmlns:a16="http://schemas.microsoft.com/office/drawing/2014/main" id="{043C5B0A-D514-4E41-A14C-4616EFA8E3D1}"/>
                </a:ext>
              </a:extLst>
            </p:cNvPr>
            <p:cNvSpPr/>
            <p:nvPr/>
          </p:nvSpPr>
          <p:spPr>
            <a:xfrm>
              <a:off x="5953125" y="4757466"/>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10000"/>
                    </a:schemeClr>
                  </a:solidFill>
                  <a:latin typeface="Segoe UI" panose="020B0502040204020203" pitchFamily="34" charset="0"/>
                  <a:cs typeface="Segoe UI" panose="020B0502040204020203" pitchFamily="34" charset="0"/>
                </a:rPr>
                <a:t>DAY 4</a:t>
              </a:r>
            </a:p>
          </p:txBody>
        </p:sp>
        <p:sp>
          <p:nvSpPr>
            <p:cNvPr id="17" name="Rectangle 16">
              <a:extLst>
                <a:ext uri="{FF2B5EF4-FFF2-40B4-BE49-F238E27FC236}">
                  <a16:creationId xmlns:a16="http://schemas.microsoft.com/office/drawing/2014/main" id="{3DD0D0B4-4689-43A9-AF36-F155A3936D5C}"/>
                </a:ext>
              </a:extLst>
            </p:cNvPr>
            <p:cNvSpPr/>
            <p:nvPr/>
          </p:nvSpPr>
          <p:spPr>
            <a:xfrm>
              <a:off x="7258050" y="4754759"/>
              <a:ext cx="1219200" cy="6772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10000"/>
                    </a:schemeClr>
                  </a:solidFill>
                  <a:latin typeface="Segoe UI" panose="020B0502040204020203" pitchFamily="34" charset="0"/>
                  <a:cs typeface="Segoe UI" panose="020B0502040204020203" pitchFamily="34" charset="0"/>
                </a:rPr>
                <a:t>DAY 5</a:t>
              </a:r>
            </a:p>
          </p:txBody>
        </p:sp>
      </p:grpSp>
      <p:sp>
        <p:nvSpPr>
          <p:cNvPr id="19" name="Left Brace 18">
            <a:extLst>
              <a:ext uri="{FF2B5EF4-FFF2-40B4-BE49-F238E27FC236}">
                <a16:creationId xmlns:a16="http://schemas.microsoft.com/office/drawing/2014/main" id="{ABB38C66-289F-45A6-8CBD-61585A42AB93}"/>
              </a:ext>
            </a:extLst>
          </p:cNvPr>
          <p:cNvSpPr/>
          <p:nvPr/>
        </p:nvSpPr>
        <p:spPr>
          <a:xfrm rot="5400000">
            <a:off x="7714917" y="325621"/>
            <a:ext cx="476866" cy="7296195"/>
          </a:xfrm>
          <a:prstGeom prst="leftBrace">
            <a:avLst>
              <a:gd name="adj1" fmla="val 38820"/>
              <a:gd name="adj2" fmla="val 5033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10000"/>
                </a:schemeClr>
              </a:solidFill>
            </a:endParaRPr>
          </a:p>
        </p:txBody>
      </p:sp>
      <p:sp>
        <p:nvSpPr>
          <p:cNvPr id="21" name="Title 1">
            <a:extLst>
              <a:ext uri="{FF2B5EF4-FFF2-40B4-BE49-F238E27FC236}">
                <a16:creationId xmlns:a16="http://schemas.microsoft.com/office/drawing/2014/main" id="{48E9B2DC-5D15-471A-9BD9-97C1B3148F81}"/>
              </a:ext>
            </a:extLst>
          </p:cNvPr>
          <p:cNvSpPr txBox="1">
            <a:spLocks/>
          </p:cNvSpPr>
          <p:nvPr/>
        </p:nvSpPr>
        <p:spPr bwMode="auto">
          <a:xfrm>
            <a:off x="6815883" y="3379308"/>
            <a:ext cx="2209800" cy="42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2000" b="1" dirty="0">
                <a:solidFill>
                  <a:schemeClr val="bg1">
                    <a:lumMod val="10000"/>
                  </a:schemeClr>
                </a:solidFill>
                <a:latin typeface="Segoe UI" panose="020B0502040204020203" pitchFamily="34" charset="0"/>
                <a:cs typeface="Segoe UI" panose="020B0502040204020203" pitchFamily="34" charset="0"/>
              </a:rPr>
              <a:t>public hearing</a:t>
            </a:r>
          </a:p>
        </p:txBody>
      </p:sp>
      <p:pic>
        <p:nvPicPr>
          <p:cNvPr id="7" name="Picture 6" descr="Icon&#10;&#10;Description automatically generated">
            <a:extLst>
              <a:ext uri="{FF2B5EF4-FFF2-40B4-BE49-F238E27FC236}">
                <a16:creationId xmlns:a16="http://schemas.microsoft.com/office/drawing/2014/main" id="{6D63DF7B-13E1-4ED4-9914-20515A9AEA0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0537" y="3635091"/>
            <a:ext cx="677255" cy="677255"/>
          </a:xfrm>
          <a:prstGeom prst="rect">
            <a:avLst/>
          </a:prstGeom>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B17D8FC2-CDDE-72B6-FA96-E570FA0930A7}"/>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CB921B59-975B-4D0F-8EC4-E95CA4EAC6AC}"/>
              </a:ext>
            </a:extLst>
          </p:cNvPr>
          <p:cNvSpPr>
            <a:spLocks noGrp="1" noChangeArrowheads="1"/>
          </p:cNvSpPr>
          <p:nvPr>
            <p:ph type="title"/>
          </p:nvPr>
        </p:nvSpPr>
        <p:spPr>
          <a:xfrm>
            <a:off x="6459072" y="2590800"/>
            <a:ext cx="4114800" cy="914400"/>
          </a:xfrm>
        </p:spPr>
        <p:txBody>
          <a:bodyPr/>
          <a:lstStyle/>
          <a:p>
            <a:pPr eaLnBrk="1" hangingPunct="1">
              <a:defRPr/>
            </a:pPr>
            <a:br>
              <a:rPr lang="en-US" altLang="en-US" sz="3600" b="1" dirty="0">
                <a:solidFill>
                  <a:schemeClr val="tx2"/>
                </a:solidFill>
                <a:latin typeface="Segoe UI" panose="020B0502040204020203" pitchFamily="34" charset="0"/>
                <a:cs typeface="Segoe UI" panose="020B0502040204020203" pitchFamily="34" charset="0"/>
              </a:rPr>
            </a:br>
            <a:br>
              <a:rPr lang="en-US" altLang="en-US" sz="3600" b="1" dirty="0">
                <a:solidFill>
                  <a:schemeClr val="tx2"/>
                </a:solidFill>
                <a:latin typeface="Segoe UI" panose="020B0502040204020203" pitchFamily="34" charset="0"/>
                <a:cs typeface="Segoe UI" panose="020B0502040204020203" pitchFamily="34" charset="0"/>
              </a:rPr>
            </a:br>
            <a:br>
              <a:rPr lang="en-US" altLang="en-US" sz="3600" b="1" dirty="0">
                <a:solidFill>
                  <a:schemeClr val="tx2"/>
                </a:solidFill>
                <a:latin typeface="Segoe UI" panose="020B0502040204020203" pitchFamily="34" charset="0"/>
                <a:cs typeface="Segoe UI" panose="020B0502040204020203" pitchFamily="34" charset="0"/>
              </a:rPr>
            </a:br>
            <a:endParaRPr lang="en-US" altLang="en-US" sz="3200" b="1" dirty="0">
              <a:solidFill>
                <a:schemeClr val="tx2"/>
              </a:solidFill>
              <a:latin typeface="Segoe UI" panose="020B0502040204020203" pitchFamily="34" charset="0"/>
              <a:cs typeface="Segoe UI" panose="020B0502040204020203" pitchFamily="34" charset="0"/>
            </a:endParaRPr>
          </a:p>
        </p:txBody>
      </p:sp>
      <p:graphicFrame>
        <p:nvGraphicFramePr>
          <p:cNvPr id="3" name="Object 2">
            <a:hlinkClick r:id="" action="ppaction://ole?verb=0"/>
            <a:extLst>
              <a:ext uri="{FF2B5EF4-FFF2-40B4-BE49-F238E27FC236}">
                <a16:creationId xmlns:a16="http://schemas.microsoft.com/office/drawing/2014/main" id="{6227C3D5-5292-4E51-80A5-D6BBE5313990}"/>
              </a:ext>
            </a:extLst>
          </p:cNvPr>
          <p:cNvGraphicFramePr>
            <a:graphicFrameLocks noChangeAspect="1"/>
          </p:cNvGraphicFramePr>
          <p:nvPr>
            <p:extLst>
              <p:ext uri="{D42A27DB-BD31-4B8C-83A1-F6EECF244321}">
                <p14:modId xmlns:p14="http://schemas.microsoft.com/office/powerpoint/2010/main" val="994805412"/>
              </p:ext>
            </p:extLst>
          </p:nvPr>
        </p:nvGraphicFramePr>
        <p:xfrm>
          <a:off x="5988972" y="744588"/>
          <a:ext cx="4780628" cy="5816734"/>
        </p:xfrm>
        <a:graphic>
          <a:graphicData uri="http://schemas.openxmlformats.org/presentationml/2006/ole">
            <mc:AlternateContent xmlns:mc="http://schemas.openxmlformats.org/markup-compatibility/2006">
              <mc:Choice xmlns:v="urn:schemas-microsoft-com:vml" Requires="v">
                <p:oleObj name="Acrobat Document" r:id="rId3" imgW="8077320" imgH="9829800" progId="Acrobat.Document.11">
                  <p:embed/>
                </p:oleObj>
              </mc:Choice>
              <mc:Fallback>
                <p:oleObj name="Acrobat Document" r:id="rId3" imgW="8077320" imgH="9829800" progId="Acrobat.Document.11">
                  <p:embed/>
                  <p:pic>
                    <p:nvPicPr>
                      <p:cNvPr id="3" name="Object 2">
                        <a:hlinkClick r:id="" action="ppaction://ole?verb=0"/>
                        <a:extLst>
                          <a:ext uri="{FF2B5EF4-FFF2-40B4-BE49-F238E27FC236}">
                            <a16:creationId xmlns:a16="http://schemas.microsoft.com/office/drawing/2014/main" id="{6227C3D5-5292-4E51-80A5-D6BBE5313990}"/>
                          </a:ext>
                        </a:extLst>
                      </p:cNvPr>
                      <p:cNvPicPr/>
                      <p:nvPr/>
                    </p:nvPicPr>
                    <p:blipFill>
                      <a:blip r:embed="rId4"/>
                      <a:stretch>
                        <a:fillRect/>
                      </a:stretch>
                    </p:blipFill>
                    <p:spPr>
                      <a:xfrm>
                        <a:off x="5988972" y="744588"/>
                        <a:ext cx="4780628" cy="5816734"/>
                      </a:xfrm>
                      <a:prstGeom prst="rect">
                        <a:avLst/>
                      </a:prstGeom>
                      <a:ln w="19050">
                        <a:solidFill>
                          <a:schemeClr val="tx1"/>
                        </a:solidFill>
                      </a:ln>
                    </p:spPr>
                  </p:pic>
                </p:oleObj>
              </mc:Fallback>
            </mc:AlternateContent>
          </a:graphicData>
        </a:graphic>
      </p:graphicFrame>
      <p:sp>
        <p:nvSpPr>
          <p:cNvPr id="2" name="Rectangle 1">
            <a:extLst>
              <a:ext uri="{FF2B5EF4-FFF2-40B4-BE49-F238E27FC236}">
                <a16:creationId xmlns:a16="http://schemas.microsoft.com/office/drawing/2014/main" id="{00F43024-A91E-6423-9AB1-25CE77EA28AC}"/>
              </a:ext>
            </a:extLst>
          </p:cNvPr>
          <p:cNvSpPr/>
          <p:nvPr/>
        </p:nvSpPr>
        <p:spPr>
          <a:xfrm rot="843942">
            <a:off x="9421185" y="4439525"/>
            <a:ext cx="1066800" cy="595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EC648E-0071-D6FE-2723-DC613227DC92}"/>
              </a:ext>
            </a:extLst>
          </p:cNvPr>
          <p:cNvSpPr txBox="1"/>
          <p:nvPr/>
        </p:nvSpPr>
        <p:spPr>
          <a:xfrm>
            <a:off x="683491" y="1429078"/>
            <a:ext cx="5412509" cy="923330"/>
          </a:xfrm>
          <a:prstGeom prst="rect">
            <a:avLst/>
          </a:prstGeom>
          <a:noFill/>
        </p:spPr>
        <p:txBody>
          <a:bodyPr wrap="square" rtlCol="0">
            <a:spAutoFit/>
          </a:bodyPr>
          <a:lstStyle/>
          <a:p>
            <a:pPr>
              <a:lnSpc>
                <a:spcPct val="90000"/>
              </a:lnSpc>
            </a:pPr>
            <a:r>
              <a:rPr lang="en-US" sz="3600" b="1" dirty="0">
                <a:solidFill>
                  <a:srgbClr val="002060"/>
                </a:solidFill>
                <a:latin typeface="Segoe UI" panose="020B0502040204020203" pitchFamily="34" charset="0"/>
                <a:cs typeface="Segoe UI" panose="020B0502040204020203" pitchFamily="34" charset="0"/>
              </a:rPr>
              <a:t>Late Package Example </a:t>
            </a:r>
            <a:r>
              <a:rPr lang="en-US" sz="2400" i="1" dirty="0">
                <a:solidFill>
                  <a:srgbClr val="002060"/>
                </a:solidFill>
                <a:latin typeface="Segoe UI" panose="020B0502040204020203" pitchFamily="34" charset="0"/>
                <a:cs typeface="Segoe UI" panose="020B0502040204020203" pitchFamily="34" charset="0"/>
              </a:rPr>
              <a:t>Continued</a:t>
            </a:r>
            <a:endParaRPr lang="en-US" sz="3600" i="1" dirty="0">
              <a:solidFill>
                <a:srgbClr val="002060"/>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56A7CCCB-1A7D-CA87-B222-61A10F68DDB9}"/>
              </a:ext>
            </a:extLst>
          </p:cNvPr>
          <p:cNvPicPr>
            <a:picLocks noChangeAspect="1"/>
          </p:cNvPicPr>
          <p:nvPr/>
        </p:nvPicPr>
        <p:blipFill>
          <a:blip r:embed="rId5"/>
          <a:stretch>
            <a:fillRect/>
          </a:stretch>
        </p:blipFill>
        <p:spPr>
          <a:xfrm>
            <a:off x="11102131" y="5354966"/>
            <a:ext cx="847417" cy="1237595"/>
          </a:xfrm>
          <a:prstGeom prst="rect">
            <a:avLst/>
          </a:prstGeom>
        </p:spPr>
      </p:pic>
    </p:spTree>
    <p:extLst>
      <p:ext uri="{BB962C8B-B14F-4D97-AF65-F5344CB8AC3E}">
        <p14:creationId xmlns:p14="http://schemas.microsoft.com/office/powerpoint/2010/main" val="3454983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34B7B2-4456-495C-A7AC-D6CE6D161D53}"/>
              </a:ext>
            </a:extLst>
          </p:cNvPr>
          <p:cNvSpPr>
            <a:spLocks noGrp="1"/>
          </p:cNvSpPr>
          <p:nvPr>
            <p:ph type="title"/>
          </p:nvPr>
        </p:nvSpPr>
        <p:spPr>
          <a:xfrm>
            <a:off x="825222" y="1471809"/>
            <a:ext cx="5486400" cy="914400"/>
          </a:xfrm>
        </p:spPr>
        <p:txBody>
          <a:bodyPr/>
          <a:lstStyle/>
          <a:p>
            <a:r>
              <a:rPr lang="en-US" altLang="en-US" sz="3600" b="1" dirty="0">
                <a:solidFill>
                  <a:srgbClr val="002060"/>
                </a:solidFill>
                <a:latin typeface="Segoe UI" panose="020B0502040204020203" pitchFamily="34" charset="0"/>
                <a:cs typeface="Segoe UI" panose="020B0502040204020203" pitchFamily="34" charset="0"/>
              </a:rPr>
              <a:t>Incorrect Verbiage </a:t>
            </a:r>
          </a:p>
        </p:txBody>
      </p:sp>
      <p:pic>
        <p:nvPicPr>
          <p:cNvPr id="7" name="Content Placeholder 4" descr="Table&#10;&#10;Description automatically generated">
            <a:extLst>
              <a:ext uri="{FF2B5EF4-FFF2-40B4-BE49-F238E27FC236}">
                <a16:creationId xmlns:a16="http://schemas.microsoft.com/office/drawing/2014/main" id="{600C0223-B546-40A2-AF34-157AE06CDDD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909" t="10122" r="15424" b="19022"/>
          <a:stretch/>
        </p:blipFill>
        <p:spPr>
          <a:xfrm rot="21285302">
            <a:off x="1797976" y="1313782"/>
            <a:ext cx="4282074" cy="5262554"/>
          </a:xfrm>
          <a:ln>
            <a:solidFill>
              <a:schemeClr val="tx1"/>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1B77ED60-2710-76C5-FEBB-2713D8C4AE5F}"/>
              </a:ext>
            </a:extLst>
          </p:cNvPr>
          <p:cNvPicPr>
            <a:picLocks noChangeAspect="1"/>
          </p:cNvPicPr>
          <p:nvPr/>
        </p:nvPicPr>
        <p:blipFill>
          <a:blip r:embed="rId4"/>
          <a:stretch>
            <a:fillRect/>
          </a:stretch>
        </p:blipFill>
        <p:spPr>
          <a:xfrm rot="609965">
            <a:off x="5524528" y="568344"/>
            <a:ext cx="5292362" cy="6259427"/>
          </a:xfrm>
          <a:prstGeom prst="rect">
            <a:avLst/>
          </a:prstGeom>
        </p:spPr>
      </p:pic>
      <p:pic>
        <p:nvPicPr>
          <p:cNvPr id="3" name="Picture 2">
            <a:extLst>
              <a:ext uri="{FF2B5EF4-FFF2-40B4-BE49-F238E27FC236}">
                <a16:creationId xmlns:a16="http://schemas.microsoft.com/office/drawing/2014/main" id="{7AFAF208-5E6C-11F2-AEB0-B596088DC673}"/>
              </a:ext>
            </a:extLst>
          </p:cNvPr>
          <p:cNvPicPr>
            <a:picLocks noChangeAspect="1"/>
          </p:cNvPicPr>
          <p:nvPr/>
        </p:nvPicPr>
        <p:blipFill>
          <a:blip r:embed="rId5"/>
          <a:stretch>
            <a:fillRect/>
          </a:stretch>
        </p:blipFill>
        <p:spPr>
          <a:xfrm>
            <a:off x="11102131" y="5354966"/>
            <a:ext cx="847417" cy="123759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085F27-09DE-425F-A921-69C400DFD9E4}"/>
              </a:ext>
            </a:extLst>
          </p:cNvPr>
          <p:cNvSpPr>
            <a:spLocks noGrp="1"/>
          </p:cNvSpPr>
          <p:nvPr>
            <p:ph type="title"/>
          </p:nvPr>
        </p:nvSpPr>
        <p:spPr>
          <a:xfrm>
            <a:off x="443049" y="1432668"/>
            <a:ext cx="5495635" cy="1447800"/>
          </a:xfrm>
        </p:spPr>
        <p:txBody>
          <a:bodyPr/>
          <a:lstStyle/>
          <a:p>
            <a:r>
              <a:rPr lang="en-US" altLang="en-US" sz="3600" b="1" dirty="0">
                <a:solidFill>
                  <a:srgbClr val="002060"/>
                </a:solidFill>
                <a:latin typeface="Segoe UI" panose="020B0502040204020203" pitchFamily="34" charset="0"/>
                <a:cs typeface="Segoe UI" panose="020B0502040204020203" pitchFamily="34" charset="0"/>
              </a:rPr>
              <a:t>Budget is Not Balanced</a:t>
            </a:r>
          </a:p>
        </p:txBody>
      </p:sp>
      <p:pic>
        <p:nvPicPr>
          <p:cNvPr id="4" name="Content Placeholder 3">
            <a:extLst>
              <a:ext uri="{FF2B5EF4-FFF2-40B4-BE49-F238E27FC236}">
                <a16:creationId xmlns:a16="http://schemas.microsoft.com/office/drawing/2014/main" id="{03D2894B-C13F-8E45-48F8-3177C30BDBFE}"/>
              </a:ext>
            </a:extLst>
          </p:cNvPr>
          <p:cNvPicPr>
            <a:picLocks noGrp="1" noChangeAspect="1"/>
          </p:cNvPicPr>
          <p:nvPr>
            <p:ph idx="1"/>
          </p:nvPr>
        </p:nvPicPr>
        <p:blipFill rotWithShape="1">
          <a:blip r:embed="rId3"/>
          <a:srcRect l="692" t="7053" r="1709" b="6776"/>
          <a:stretch/>
        </p:blipFill>
        <p:spPr>
          <a:xfrm rot="333064">
            <a:off x="5783097" y="393245"/>
            <a:ext cx="5325218" cy="6071508"/>
          </a:xfrm>
          <a:prstGeom prst="rect">
            <a:avLst/>
          </a:prstGeom>
          <a:ln w="3175">
            <a:solidFill>
              <a:schemeClr val="tx1"/>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5FEA3BE8-4F0F-A6E9-9AD0-DAC7CEE0D5FB}"/>
              </a:ext>
            </a:extLst>
          </p:cNvPr>
          <p:cNvPicPr>
            <a:picLocks noChangeAspect="1"/>
          </p:cNvPicPr>
          <p:nvPr/>
        </p:nvPicPr>
        <p:blipFill>
          <a:blip r:embed="rId4"/>
          <a:stretch>
            <a:fillRect/>
          </a:stretch>
        </p:blipFill>
        <p:spPr>
          <a:xfrm>
            <a:off x="11083190" y="5385622"/>
            <a:ext cx="847417" cy="123759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40CB-930A-4D81-B20B-C294E228C99D}"/>
              </a:ext>
            </a:extLst>
          </p:cNvPr>
          <p:cNvSpPr>
            <a:spLocks noGrp="1"/>
          </p:cNvSpPr>
          <p:nvPr>
            <p:ph type="title"/>
          </p:nvPr>
        </p:nvSpPr>
        <p:spPr>
          <a:xfrm>
            <a:off x="609599" y="932874"/>
            <a:ext cx="10991273" cy="858982"/>
          </a:xfrm>
        </p:spPr>
        <p:txBody>
          <a:bodyPr/>
          <a:lstStyle/>
          <a:p>
            <a:pPr algn="ctr"/>
            <a:r>
              <a:rPr lang="en-US" sz="3600" b="1" dirty="0">
                <a:solidFill>
                  <a:srgbClr val="002060"/>
                </a:solidFill>
                <a:latin typeface="Segoe UI" panose="020B0502040204020203" pitchFamily="34" charset="0"/>
                <a:cs typeface="Segoe UI" panose="020B0502040204020203" pitchFamily="34" charset="0"/>
              </a:rPr>
              <a:t>To Help Prevent Infractions</a:t>
            </a:r>
            <a:endParaRPr lang="en-US" sz="3600" dirty="0">
              <a:solidFill>
                <a:srgbClr val="002060"/>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AE26E35-70FB-4697-8B99-053D768BB1AA}"/>
              </a:ext>
            </a:extLst>
          </p:cNvPr>
          <p:cNvSpPr>
            <a:spLocks noGrp="1"/>
          </p:cNvSpPr>
          <p:nvPr>
            <p:ph idx="1"/>
          </p:nvPr>
        </p:nvSpPr>
        <p:spPr>
          <a:xfrm>
            <a:off x="609599" y="1968838"/>
            <a:ext cx="10991273" cy="2336798"/>
          </a:xfrm>
        </p:spPr>
        <p:txBody>
          <a:bodyPr/>
          <a:lstStyle/>
          <a:p>
            <a:pPr marL="0" indent="0">
              <a:lnSpc>
                <a:spcPct val="108000"/>
              </a:lnSpc>
              <a:buNone/>
            </a:pPr>
            <a:r>
              <a:rPr lang="en-US" sz="2400" dirty="0">
                <a:latin typeface="Segoe UI" panose="020B0502040204020203" pitchFamily="34" charset="0"/>
                <a:cs typeface="Segoe UI" panose="020B0502040204020203" pitchFamily="34" charset="0"/>
              </a:rPr>
              <a:t>To help prevent Infractions, submit a copy of your ads, resolutions, and calculations to the TRIM team at our email, </a:t>
            </a:r>
            <a:r>
              <a:rPr lang="en-US" sz="2400" dirty="0">
                <a:latin typeface="Segoe UI" panose="020B0502040204020203" pitchFamily="34" charset="0"/>
                <a:cs typeface="Segoe UI" panose="020B0502040204020203" pitchFamily="34" charset="0"/>
                <a:hlinkClick r:id="rId2"/>
              </a:rPr>
              <a:t>TRIM@floridarevenue.com</a:t>
            </a:r>
            <a:r>
              <a:rPr lang="en-US" sz="2400" dirty="0">
                <a:latin typeface="Segoe UI" panose="020B0502040204020203" pitchFamily="34" charset="0"/>
                <a:cs typeface="Segoe UI" panose="020B0502040204020203" pitchFamily="34" charset="0"/>
              </a:rPr>
              <a:t> BEFORE publishing to ensure compliance. </a:t>
            </a:r>
          </a:p>
          <a:p>
            <a:pPr marL="0" indent="0">
              <a:buNone/>
            </a:pPr>
            <a:endParaRPr lang="en-US" sz="24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5B7FBDE8-5C56-883C-26A0-2DBD0AE86D61}"/>
              </a:ext>
            </a:extLst>
          </p:cNvPr>
          <p:cNvPicPr>
            <a:picLocks noChangeAspect="1"/>
          </p:cNvPicPr>
          <p:nvPr/>
        </p:nvPicPr>
        <p:blipFill>
          <a:blip r:embed="rId3"/>
          <a:stretch>
            <a:fillRect/>
          </a:stretch>
        </p:blipFill>
        <p:spPr>
          <a:xfrm>
            <a:off x="11102131" y="5354966"/>
            <a:ext cx="847417" cy="1237595"/>
          </a:xfrm>
          <a:prstGeom prst="rect">
            <a:avLst/>
          </a:prstGeom>
        </p:spPr>
      </p:pic>
    </p:spTree>
    <p:extLst>
      <p:ext uri="{BB962C8B-B14F-4D97-AF65-F5344CB8AC3E}">
        <p14:creationId xmlns:p14="http://schemas.microsoft.com/office/powerpoint/2010/main" val="41139975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0251C0F2-A9D8-4C72-8B56-8ECA812576A4}"/>
              </a:ext>
            </a:extLst>
          </p:cNvPr>
          <p:cNvSpPr>
            <a:spLocks noGrp="1"/>
          </p:cNvSpPr>
          <p:nvPr>
            <p:ph type="title"/>
          </p:nvPr>
        </p:nvSpPr>
        <p:spPr>
          <a:xfrm>
            <a:off x="600364" y="914400"/>
            <a:ext cx="10982036" cy="748145"/>
          </a:xfrm>
        </p:spPr>
        <p:txBody>
          <a:bodyPr/>
          <a:lstStyle/>
          <a:p>
            <a:pPr algn="ctr"/>
            <a:r>
              <a:rPr lang="en-US" altLang="en-US" sz="3600" b="1" dirty="0">
                <a:solidFill>
                  <a:srgbClr val="002060"/>
                </a:solidFill>
                <a:latin typeface="Segoe UI" panose="020B0502040204020203" pitchFamily="34" charset="0"/>
                <a:cs typeface="Segoe UI" panose="020B0502040204020203" pitchFamily="34" charset="0"/>
              </a:rPr>
              <a:t>TRIM Compliance Contacts</a:t>
            </a:r>
          </a:p>
        </p:txBody>
      </p:sp>
      <p:graphicFrame>
        <p:nvGraphicFramePr>
          <p:cNvPr id="7" name="Table Placeholder 10">
            <a:extLst>
              <a:ext uri="{FF2B5EF4-FFF2-40B4-BE49-F238E27FC236}">
                <a16:creationId xmlns:a16="http://schemas.microsoft.com/office/drawing/2014/main" id="{4B0F18BE-28FD-4C4C-8D2B-5FD97C3D9C20}"/>
              </a:ext>
            </a:extLst>
          </p:cNvPr>
          <p:cNvGraphicFramePr>
            <a:graphicFrameLocks noGrp="1"/>
          </p:cNvGraphicFramePr>
          <p:nvPr>
            <p:ph type="tbl" idx="1"/>
            <p:extLst>
              <p:ext uri="{D42A27DB-BD31-4B8C-83A1-F6EECF244321}">
                <p14:modId xmlns:p14="http://schemas.microsoft.com/office/powerpoint/2010/main" val="1210432838"/>
              </p:ext>
            </p:extLst>
          </p:nvPr>
        </p:nvGraphicFramePr>
        <p:xfrm>
          <a:off x="2252762" y="1812236"/>
          <a:ext cx="7704709" cy="4421467"/>
        </p:xfrm>
        <a:graphic>
          <a:graphicData uri="http://schemas.openxmlformats.org/drawingml/2006/table">
            <a:tbl>
              <a:tblPr firstRow="1" bandRow="1">
                <a:effectLst>
                  <a:outerShdw blurRad="50800" dist="38100" dir="8100000" algn="tr" rotWithShape="0">
                    <a:prstClr val="black">
                      <a:alpha val="40000"/>
                    </a:prstClr>
                  </a:outerShdw>
                </a:effectLst>
                <a:tableStyleId>{F5AB1C69-6EDB-4FF4-983F-18BD219EF322}</a:tableStyleId>
              </a:tblPr>
              <a:tblGrid>
                <a:gridCol w="3637280">
                  <a:extLst>
                    <a:ext uri="{9D8B030D-6E8A-4147-A177-3AD203B41FA5}">
                      <a16:colId xmlns:a16="http://schemas.microsoft.com/office/drawing/2014/main" val="20000"/>
                    </a:ext>
                  </a:extLst>
                </a:gridCol>
                <a:gridCol w="4067429">
                  <a:extLst>
                    <a:ext uri="{9D8B030D-6E8A-4147-A177-3AD203B41FA5}">
                      <a16:colId xmlns:a16="http://schemas.microsoft.com/office/drawing/2014/main" val="20001"/>
                    </a:ext>
                  </a:extLst>
                </a:gridCol>
              </a:tblGrid>
              <a:tr h="443348">
                <a:tc>
                  <a:txBody>
                    <a:bodyPr/>
                    <a:lstStyle/>
                    <a:p>
                      <a:pPr algn="ctr"/>
                      <a:r>
                        <a:rPr lang="en-US" sz="1800" dirty="0">
                          <a:latin typeface="Segoe UI" panose="020B0502040204020203" pitchFamily="34" charset="0"/>
                          <a:cs typeface="Segoe UI" panose="020B0502040204020203" pitchFamily="34" charset="0"/>
                        </a:rPr>
                        <a:t>TRIM STAFF</a:t>
                      </a:r>
                    </a:p>
                  </a:txBody>
                  <a:tcPr marT="45723" marB="45723" anchor="ctr">
                    <a:solidFill>
                      <a:schemeClr val="tx1"/>
                    </a:solidFill>
                  </a:tcPr>
                </a:tc>
                <a:tc>
                  <a:txBody>
                    <a:bodyPr/>
                    <a:lstStyle/>
                    <a:p>
                      <a:pPr algn="ctr"/>
                      <a:r>
                        <a:rPr lang="en-US" sz="1800" dirty="0">
                          <a:latin typeface="Segoe UI" panose="020B0502040204020203" pitchFamily="34" charset="0"/>
                          <a:cs typeface="Segoe UI" panose="020B0502040204020203" pitchFamily="34" charset="0"/>
                        </a:rPr>
                        <a:t>PHONE NUMBER</a:t>
                      </a:r>
                    </a:p>
                  </a:txBody>
                  <a:tcPr marT="45723" marB="45723" anchor="ctr">
                    <a:solidFill>
                      <a:schemeClr val="tx1"/>
                    </a:solidFill>
                  </a:tcPr>
                </a:tc>
                <a:extLst>
                  <a:ext uri="{0D108BD9-81ED-4DB2-BD59-A6C34878D82A}">
                    <a16:rowId xmlns:a16="http://schemas.microsoft.com/office/drawing/2014/main" val="10000"/>
                  </a:ext>
                </a:extLst>
              </a:tr>
              <a:tr h="443348">
                <a:tc>
                  <a:txBody>
                    <a:bodyPr/>
                    <a:lstStyle/>
                    <a:p>
                      <a:pPr algn="ctr"/>
                      <a:r>
                        <a:rPr lang="en-US" sz="1800" dirty="0">
                          <a:solidFill>
                            <a:schemeClr val="tx1"/>
                          </a:solidFill>
                          <a:latin typeface="Segoe UI" panose="020B0502040204020203" pitchFamily="34" charset="0"/>
                          <a:cs typeface="Segoe UI" panose="020B0502040204020203" pitchFamily="34" charset="0"/>
                        </a:rPr>
                        <a:t>Wyatt Peters</a:t>
                      </a:r>
                    </a:p>
                  </a:txBody>
                  <a:tcPr marT="45723" marB="45723" anchor="ctr"/>
                </a:tc>
                <a:tc>
                  <a:txBody>
                    <a:bodyPr/>
                    <a:lstStyle/>
                    <a:p>
                      <a:pPr algn="ctr"/>
                      <a:r>
                        <a:rPr lang="en-US" sz="1800" dirty="0">
                          <a:solidFill>
                            <a:schemeClr val="tx1"/>
                          </a:solidFill>
                          <a:latin typeface="Segoe UI" panose="020B0502040204020203" pitchFamily="34" charset="0"/>
                          <a:cs typeface="Segoe UI" panose="020B0502040204020203" pitchFamily="34" charset="0"/>
                        </a:rPr>
                        <a:t>(850) 617-8921</a:t>
                      </a:r>
                    </a:p>
                  </a:txBody>
                  <a:tcPr marT="45723" marB="45723" anchor="ctr"/>
                </a:tc>
                <a:extLst>
                  <a:ext uri="{0D108BD9-81ED-4DB2-BD59-A6C34878D82A}">
                    <a16:rowId xmlns:a16="http://schemas.microsoft.com/office/drawing/2014/main" val="10001"/>
                  </a:ext>
                </a:extLst>
              </a:tr>
              <a:tr h="378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Kendall Tolbert</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617-8861</a:t>
                      </a:r>
                    </a:p>
                  </a:txBody>
                  <a:tcPr marT="45723" marB="45723" anchor="ctr"/>
                </a:tc>
                <a:extLst>
                  <a:ext uri="{0D108BD9-81ED-4DB2-BD59-A6C34878D82A}">
                    <a16:rowId xmlns:a16="http://schemas.microsoft.com/office/drawing/2014/main" val="10003"/>
                  </a:ext>
                </a:extLst>
              </a:tr>
              <a:tr h="4433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Breauna Hines</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617-8923</a:t>
                      </a:r>
                    </a:p>
                  </a:txBody>
                  <a:tcPr marT="45723" marB="45723" anchor="ctr"/>
                </a:tc>
                <a:extLst>
                  <a:ext uri="{0D108BD9-81ED-4DB2-BD59-A6C34878D82A}">
                    <a16:rowId xmlns:a16="http://schemas.microsoft.com/office/drawing/2014/main" val="10004"/>
                  </a:ext>
                </a:extLst>
              </a:tr>
              <a:tr h="4433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Roberta Epp</a:t>
                      </a:r>
                    </a:p>
                  </a:txBody>
                  <a:tcPr marT="45723" marB="457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(850) 617-8890</a:t>
                      </a:r>
                    </a:p>
                  </a:txBody>
                  <a:tcPr marT="45723" marB="45723" anchor="ctr"/>
                </a:tc>
                <a:extLst>
                  <a:ext uri="{0D108BD9-81ED-4DB2-BD59-A6C34878D82A}">
                    <a16:rowId xmlns:a16="http://schemas.microsoft.com/office/drawing/2014/main" val="10007"/>
                  </a:ext>
                </a:extLst>
              </a:tr>
              <a:tr h="463072">
                <a:tc>
                  <a:txBody>
                    <a:bodyPr/>
                    <a:lstStyle/>
                    <a:p>
                      <a:pPr algn="ctr"/>
                      <a:r>
                        <a:rPr lang="en-US" sz="1800" dirty="0">
                          <a:solidFill>
                            <a:schemeClr val="tx1"/>
                          </a:solidFill>
                          <a:latin typeface="Segoe UI" panose="020B0502040204020203" pitchFamily="34" charset="0"/>
                          <a:cs typeface="Segoe UI" panose="020B0502040204020203" pitchFamily="34" charset="0"/>
                        </a:rPr>
                        <a:t>Dianne Porter</a:t>
                      </a:r>
                    </a:p>
                  </a:txBody>
                  <a:tcPr marT="45723" marB="45723" anchor="ctr"/>
                </a:tc>
                <a:tc>
                  <a:txBody>
                    <a:bodyPr/>
                    <a:lstStyle/>
                    <a:p>
                      <a:pPr algn="ctr"/>
                      <a:r>
                        <a:rPr lang="en-US" sz="1800" dirty="0">
                          <a:solidFill>
                            <a:schemeClr val="tx1"/>
                          </a:solidFill>
                          <a:latin typeface="Segoe UI" panose="020B0502040204020203" pitchFamily="34" charset="0"/>
                          <a:cs typeface="Segoe UI" panose="020B0502040204020203" pitchFamily="34" charset="0"/>
                        </a:rPr>
                        <a:t>(850) 617-8920</a:t>
                      </a:r>
                    </a:p>
                  </a:txBody>
                  <a:tcPr marT="45723" marB="45723" anchor="ctr"/>
                </a:tc>
                <a:extLst>
                  <a:ext uri="{0D108BD9-81ED-4DB2-BD59-A6C34878D82A}">
                    <a16:rowId xmlns:a16="http://schemas.microsoft.com/office/drawing/2014/main" val="221921672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Segoe UI" panose="020B0502040204020203" pitchFamily="34" charset="0"/>
                          <a:cs typeface="Segoe UI" panose="020B0502040204020203" pitchFamily="34" charset="0"/>
                        </a:rPr>
                        <a:t>Fax Number</a:t>
                      </a:r>
                    </a:p>
                  </a:txBody>
                  <a:tcPr marT="45723" marB="45723" anchor="ctr"/>
                </a:tc>
                <a:tc>
                  <a:txBody>
                    <a:bodyPr/>
                    <a:lstStyle/>
                    <a:p>
                      <a:pPr algn="ctr"/>
                      <a:r>
                        <a:rPr lang="en-US" sz="1800" dirty="0">
                          <a:solidFill>
                            <a:schemeClr val="tx1"/>
                          </a:solidFill>
                          <a:latin typeface="Segoe UI" panose="020B0502040204020203" pitchFamily="34" charset="0"/>
                          <a:cs typeface="Segoe UI" panose="020B0502040204020203" pitchFamily="34" charset="0"/>
                        </a:rPr>
                        <a:t>(850) 617-6115</a:t>
                      </a:r>
                    </a:p>
                  </a:txBody>
                  <a:tcPr marT="45723" marB="45723" anchor="ctr"/>
                </a:tc>
                <a:extLst>
                  <a:ext uri="{0D108BD9-81ED-4DB2-BD59-A6C34878D82A}">
                    <a16:rowId xmlns:a16="http://schemas.microsoft.com/office/drawing/2014/main" val="10009"/>
                  </a:ext>
                </a:extLst>
              </a:tr>
              <a:tr h="1440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rPr>
                        <a:t>TRIM Email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rPr>
                        <a:t>eTRIM Email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51A54"/>
                        </a:solidFill>
                        <a:effectLst/>
                        <a:uLnTx/>
                        <a:uFillTx/>
                        <a:latin typeface="Segoe UI" panose="020B0502040204020203" pitchFamily="34" charset="0"/>
                        <a:ea typeface="+mn-ea"/>
                        <a:cs typeface="Segoe UI" panose="020B0502040204020203" pitchFamily="34" charset="0"/>
                      </a:endParaRPr>
                    </a:p>
                  </a:txBody>
                  <a:tcPr marT="45723" marB="45723" anchor="ctr"/>
                </a:tc>
                <a:tc>
                  <a:txBody>
                    <a:bodyPr/>
                    <a:lstStyle/>
                    <a:p>
                      <a:pPr algn="ctr"/>
                      <a:endParaRPr lang="en-US" sz="1800" dirty="0">
                        <a:latin typeface="Segoe UI" panose="020B0502040204020203" pitchFamily="34" charset="0"/>
                        <a:cs typeface="Segoe UI" panose="020B0502040204020203" pitchFamily="34" charset="0"/>
                        <a:hlinkClick r:id="" action="ppaction://noaction"/>
                      </a:endParaRPr>
                    </a:p>
                    <a:p>
                      <a:pPr algn="ctr"/>
                      <a:r>
                        <a:rPr lang="en-US" sz="1800" dirty="0">
                          <a:latin typeface="Segoe UI" panose="020B0502040204020203" pitchFamily="34" charset="0"/>
                          <a:cs typeface="Segoe UI" panose="020B0502040204020203" pitchFamily="34" charset="0"/>
                          <a:hlinkClick r:id="" action="ppaction://noaction"/>
                        </a:rPr>
                        <a:t>TRIM@floridarevenue.com</a:t>
                      </a:r>
                      <a:endParaRPr lang="en-US" sz="1800" dirty="0">
                        <a:latin typeface="Segoe UI" panose="020B0502040204020203" pitchFamily="34" charset="0"/>
                        <a:cs typeface="Segoe UI" panose="020B0502040204020203" pitchFamily="34" charset="0"/>
                      </a:endParaRPr>
                    </a:p>
                    <a:p>
                      <a:pPr algn="ctr"/>
                      <a:endParaRPr lang="en-US" sz="200" dirty="0">
                        <a:latin typeface="Segoe UI" panose="020B0502040204020203" pitchFamily="34" charset="0"/>
                        <a:cs typeface="Segoe UI" panose="020B0502040204020203" pitchFamily="34" charset="0"/>
                      </a:endParaRPr>
                    </a:p>
                    <a:p>
                      <a:pPr algn="ctr"/>
                      <a:endParaRPr lang="en-US" sz="600" dirty="0">
                        <a:latin typeface="Segoe UI" panose="020B0502040204020203" pitchFamily="34" charset="0"/>
                        <a:cs typeface="Segoe UI" panose="020B0502040204020203" pitchFamily="34" charset="0"/>
                      </a:endParaRPr>
                    </a:p>
                    <a:p>
                      <a:pPr algn="ctr"/>
                      <a:r>
                        <a:rPr lang="en-US" sz="1800" dirty="0">
                          <a:latin typeface="Segoe UI" panose="020B0502040204020203" pitchFamily="34" charset="0"/>
                          <a:cs typeface="Segoe UI" panose="020B0502040204020203" pitchFamily="34" charset="0"/>
                          <a:hlinkClick r:id="rId3"/>
                        </a:rPr>
                        <a:t>eTRIM@floridarevenue.com</a:t>
                      </a:r>
                      <a:endParaRPr lang="en-US" sz="1800" dirty="0">
                        <a:latin typeface="Segoe UI" panose="020B0502040204020203" pitchFamily="34" charset="0"/>
                        <a:cs typeface="Segoe UI" panose="020B0502040204020203" pitchFamily="34" charset="0"/>
                      </a:endParaRPr>
                    </a:p>
                    <a:p>
                      <a:pPr algn="ctr"/>
                      <a:endParaRPr lang="en-US" sz="600" dirty="0">
                        <a:latin typeface="Segoe UI" panose="020B0502040204020203" pitchFamily="34" charset="0"/>
                        <a:cs typeface="Segoe UI" panose="020B0502040204020203" pitchFamily="34" charset="0"/>
                      </a:endParaRPr>
                    </a:p>
                  </a:txBody>
                  <a:tcPr marT="45723" marB="45723"/>
                </a:tc>
                <a:extLst>
                  <a:ext uri="{0D108BD9-81ED-4DB2-BD59-A6C34878D82A}">
                    <a16:rowId xmlns:a16="http://schemas.microsoft.com/office/drawing/2014/main" val="10012"/>
                  </a:ext>
                </a:extLst>
              </a:tr>
            </a:tbl>
          </a:graphicData>
        </a:graphic>
      </p:graphicFrame>
      <p:pic>
        <p:nvPicPr>
          <p:cNvPr id="2" name="Picture 1">
            <a:extLst>
              <a:ext uri="{FF2B5EF4-FFF2-40B4-BE49-F238E27FC236}">
                <a16:creationId xmlns:a16="http://schemas.microsoft.com/office/drawing/2014/main" id="{8A3886C5-80B8-3310-8074-55607FE7045C}"/>
              </a:ext>
            </a:extLst>
          </p:cNvPr>
          <p:cNvPicPr>
            <a:picLocks noChangeAspect="1"/>
          </p:cNvPicPr>
          <p:nvPr/>
        </p:nvPicPr>
        <p:blipFill>
          <a:blip r:embed="rId4"/>
          <a:stretch>
            <a:fillRect/>
          </a:stretch>
        </p:blipFill>
        <p:spPr>
          <a:xfrm>
            <a:off x="11102131" y="5354966"/>
            <a:ext cx="847417" cy="123759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E0094897-E3EA-4E02-8F96-4541A10A1744}"/>
              </a:ext>
            </a:extLst>
          </p:cNvPr>
          <p:cNvSpPr>
            <a:spLocks noGrp="1" noChangeArrowheads="1"/>
          </p:cNvSpPr>
          <p:nvPr>
            <p:ph type="ctrTitle"/>
          </p:nvPr>
        </p:nvSpPr>
        <p:spPr>
          <a:xfrm>
            <a:off x="1828800" y="1693608"/>
            <a:ext cx="8534400" cy="1470025"/>
          </a:xfrm>
        </p:spPr>
        <p:txBody>
          <a:bodyPr/>
          <a:lstStyle/>
          <a:p>
            <a:pPr algn="ctr" eaLnBrk="1" hangingPunct="1"/>
            <a:r>
              <a:rPr lang="en-US" altLang="en-US" b="1" dirty="0">
                <a:solidFill>
                  <a:srgbClr val="002060"/>
                </a:solidFill>
                <a:latin typeface="Segoe UI" panose="020B0502040204020203" pitchFamily="34" charset="0"/>
                <a:cs typeface="Segoe UI" panose="020B0502040204020203" pitchFamily="34" charset="0"/>
              </a:rPr>
              <a:t>Thank you for your </a:t>
            </a:r>
            <a:br>
              <a:rPr lang="en-US" altLang="en-US" b="1" dirty="0">
                <a:solidFill>
                  <a:srgbClr val="002060"/>
                </a:solidFill>
                <a:latin typeface="Segoe UI" panose="020B0502040204020203" pitchFamily="34" charset="0"/>
                <a:cs typeface="Segoe UI" panose="020B0502040204020203" pitchFamily="34" charset="0"/>
              </a:rPr>
            </a:br>
            <a:r>
              <a:rPr lang="en-US" altLang="en-US" b="1" dirty="0">
                <a:solidFill>
                  <a:srgbClr val="002060"/>
                </a:solidFill>
                <a:latin typeface="Segoe UI" panose="020B0502040204020203" pitchFamily="34" charset="0"/>
                <a:cs typeface="Segoe UI" panose="020B0502040204020203" pitchFamily="34" charset="0"/>
              </a:rPr>
              <a:t>participation today!</a:t>
            </a:r>
          </a:p>
        </p:txBody>
      </p:sp>
      <p:pic>
        <p:nvPicPr>
          <p:cNvPr id="2" name="Picture 1">
            <a:extLst>
              <a:ext uri="{FF2B5EF4-FFF2-40B4-BE49-F238E27FC236}">
                <a16:creationId xmlns:a16="http://schemas.microsoft.com/office/drawing/2014/main" id="{8E4AD7A4-17B9-88A0-5B9F-F6B4F2F574C8}"/>
              </a:ext>
            </a:extLst>
          </p:cNvPr>
          <p:cNvPicPr>
            <a:picLocks noChangeAspect="1"/>
          </p:cNvPicPr>
          <p:nvPr/>
        </p:nvPicPr>
        <p:blipFill>
          <a:blip r:embed="rId3"/>
          <a:stretch>
            <a:fillRect/>
          </a:stretch>
        </p:blipFill>
        <p:spPr>
          <a:xfrm>
            <a:off x="11102131" y="5354966"/>
            <a:ext cx="847417" cy="123759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istorical xmlns="971ecb86-dbcb-4cad-aa0a-8e3edd121c88" xsi:nil="true"/>
    <Forms_Description xmlns="971ecb86-dbcb-4cad-aa0a-8e3edd121c88" xsi:nil="true"/>
    <Review_x0020_Frequency_x0020_Period xmlns="971ecb86-dbcb-4cad-aa0a-8e3edd121c88" xsi:nil="true"/>
    <Language_x0020_Review_x0020_Date xmlns="971ecb86-dbcb-4cad-aa0a-8e3edd121c88" xsi:nil="true"/>
    <statutesRulesPolicies xmlns="971ecb86-dbcb-4cad-aa0a-8e3edd121c88"/>
    <Is_x0020_this_x0020_Legally_x0020_required_x003f_ xmlns="971ecb86-dbcb-4cad-aa0a-8e3edd121c88" xsi:nil="true"/>
    <DocumentName xmlns="971ecb86-dbcb-4cad-aa0a-8e3edd121c88" xsi:nil="true"/>
    <Web_x0020_Category xmlns="971ecb86-dbcb-4cad-aa0a-8e3edd121c88" xsi:nil="true"/>
    <PublishingExpirationDate xmlns="http://schemas.microsoft.com/sharepoint/v3" xsi:nil="true"/>
    <Notes0 xmlns="971ecb86-dbcb-4cad-aa0a-8e3edd121c88" xsi:nil="true"/>
    <PublishingStartDate xmlns="http://schemas.microsoft.com/sharepoint/v3" xsi:nil="true"/>
    <DocumentDescription xmlns="971ecb86-dbcb-4cad-aa0a-8e3edd121c88" xsi:nil="true"/>
    <Review_x0020_Frequency_x0020_by_x0020_Month xmlns="971ecb86-dbcb-4cad-aa0a-8e3edd121c88"/>
    <Date_x0020_last_x0020_reviewed xmlns="971ecb86-dbcb-4cad-aa0a-8e3edd121c88" xsi:nil="true"/>
    <Legal_x0020_Review_x0020_Date xmlns="971ecb86-dbcb-4cad-aa0a-8e3edd121c88" xsi:nil="true"/>
    <Automated_x0020_Content xmlns="971ecb86-dbcb-4cad-aa0a-8e3edd121c8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8CCF48F7F21843AAD247617866AB0F" ma:contentTypeVersion="26" ma:contentTypeDescription="Create a new document." ma:contentTypeScope="" ma:versionID="035bff02668bf00af84ba8f60763016b">
  <xsd:schema xmlns:xsd="http://www.w3.org/2001/XMLSchema" xmlns:xs="http://www.w3.org/2001/XMLSchema" xmlns:p="http://schemas.microsoft.com/office/2006/metadata/properties" xmlns:ns1="http://schemas.microsoft.com/sharepoint/v3" xmlns:ns2="971ecb86-dbcb-4cad-aa0a-8e3edd121c88" targetNamespace="http://schemas.microsoft.com/office/2006/metadata/properties" ma:root="true" ma:fieldsID="4eb80cc09e6d4e7765fe98acf63822e8" ns1:_="" ns2:_="">
    <xsd:import namespace="http://schemas.microsoft.com/sharepoint/v3"/>
    <xsd:import namespace="971ecb86-dbcb-4cad-aa0a-8e3edd121c88"/>
    <xsd:element name="properties">
      <xsd:complexType>
        <xsd:sequence>
          <xsd:element name="documentManagement">
            <xsd:complexType>
              <xsd:all>
                <xsd:element ref="ns2:DocumentName" minOccurs="0"/>
                <xsd:element ref="ns2:Web_x0020_Category" minOccurs="0"/>
                <xsd:element ref="ns2:DocumentDescription" minOccurs="0"/>
                <xsd:element ref="ns2:Forms_Description" minOccurs="0"/>
                <xsd:element ref="ns2:Review_x0020_Frequency_x0020_Period" minOccurs="0"/>
                <xsd:element ref="ns2:Review_x0020_Frequency_x0020_by_x0020_Month" minOccurs="0"/>
                <xsd:element ref="ns2:Legal_x0020_Review_x0020_Date" minOccurs="0"/>
                <xsd:element ref="ns2:Language_x0020_Review_x0020_Date" minOccurs="0"/>
                <xsd:element ref="ns2:Date_x0020_last_x0020_reviewed" minOccurs="0"/>
                <xsd:element ref="ns2:Is_x0020_this_x0020_Legally_x0020_required_x003f_" minOccurs="0"/>
                <xsd:element ref="ns2:Notes0" minOccurs="0"/>
                <xsd:element ref="ns2:Automated_x0020_Content" minOccurs="0"/>
                <xsd:element ref="ns2:statutesRulesPolicies" minOccurs="0"/>
                <xsd:element ref="ns2:Historical"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6"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1ecb86-dbcb-4cad-aa0a-8e3edd121c88" elementFormDefault="qualified">
    <xsd:import namespace="http://schemas.microsoft.com/office/2006/documentManagement/types"/>
    <xsd:import namespace="http://schemas.microsoft.com/office/infopath/2007/PartnerControls"/>
    <xsd:element name="DocumentName" ma:index="2" nillable="true" ma:displayName="Document" ma:description="This is the formatted name of the document and MUST be filled out for all documents." ma:internalName="DocumentName" ma:readOnly="false">
      <xsd:simpleType>
        <xsd:restriction base="dms:Text">
          <xsd:maxLength value="255"/>
        </xsd:restriction>
      </xsd:simpleType>
    </xsd:element>
    <xsd:element name="Web_x0020_Category" ma:index="3" nillable="true" ma:displayName="Web Category" ma:list="{68a30688-8426-42e5-bc98-ed9a40a81362}" ma:internalName="Web_x0020_Category" ma:readOnly="false" ma:showField="Title">
      <xsd:simpleType>
        <xsd:restriction base="dms:Lookup"/>
      </xsd:simpleType>
    </xsd:element>
    <xsd:element name="DocumentDescription" ma:index="4" nillable="true" ma:displayName="Description" ma:description="If this document is meant to appear on the forms page you MUST fill in the &quot;Forms Description&quot; field as well as this one." ma:internalName="DocumentDescription" ma:readOnly="false">
      <xsd:simpleType>
        <xsd:restriction base="dms:Text">
          <xsd:maxLength value="255"/>
        </xsd:restriction>
      </xsd:simpleType>
    </xsd:element>
    <xsd:element name="Forms_Description" ma:index="5" nillable="true" ma:displayName="Forms_Description" ma:internalName="Forms_Description" ma:readOnly="false">
      <xsd:simpleType>
        <xsd:restriction base="dms:Text">
          <xsd:maxLength value="255"/>
        </xsd:restriction>
      </xsd:simpleType>
    </xsd:element>
    <xsd:element name="Review_x0020_Frequency_x0020_Period" ma:index="6" nillable="true" ma:displayName="Review Frequency Period" ma:default="Annually" ma:description="How often should this content be reviewed by the Content Owner?" ma:format="Dropdown" ma:internalName="Review_x0020_Frequency_x0020_Period" ma:readOnly="false">
      <xsd:simpleType>
        <xsd:restriction base="dms:Choice">
          <xsd:enumeration value="Monthly"/>
          <xsd:enumeration value="Quarterly"/>
          <xsd:enumeration value="Semi-Annually"/>
          <xsd:enumeration value="Annually"/>
          <xsd:enumeration value="None"/>
        </xsd:restriction>
      </xsd:simpleType>
    </xsd:element>
    <xsd:element name="Review_x0020_Frequency_x0020_by_x0020_Month" ma:index="7" nillable="true" ma:displayName="Review Frequency by Month" ma:internalName="Review_x0020_Frequency_x0020_by_x0020_Month" ma:readOnly="false">
      <xsd:complexType>
        <xsd:complexContent>
          <xsd:extension base="dms:MultiChoice">
            <xsd:sequence>
              <xsd:element name="Value" maxOccurs="unbounded" minOccurs="0" nillable="true">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sequence>
          </xsd:extension>
        </xsd:complexContent>
      </xsd:complexType>
    </xsd:element>
    <xsd:element name="Legal_x0020_Review_x0020_Date" ma:index="8" nillable="true" ma:displayName="Legal Review Date" ma:format="DateOnly" ma:internalName="Legal_x0020_Review_x0020_Date" ma:readOnly="false">
      <xsd:simpleType>
        <xsd:restriction base="dms:DateTime"/>
      </xsd:simpleType>
    </xsd:element>
    <xsd:element name="Language_x0020_Review_x0020_Date" ma:index="9" nillable="true" ma:displayName="Language Review Date" ma:description="Date of last Language Review" ma:format="DateOnly" ma:internalName="Language_x0020_Review_x0020_Date" ma:readOnly="false">
      <xsd:simpleType>
        <xsd:restriction base="dms:DateTime"/>
      </xsd:simpleType>
    </xsd:element>
    <xsd:element name="Date_x0020_last_x0020_reviewed" ma:index="10" nillable="true" ma:displayName="Date last reviewed" ma:description="The date the document was last reviewed by content owner." ma:format="DateOnly" ma:internalName="Date_x0020_last_x0020_reviewed" ma:readOnly="false">
      <xsd:simpleType>
        <xsd:restriction base="dms:DateTime"/>
      </xsd:simpleType>
    </xsd:element>
    <xsd:element name="Is_x0020_this_x0020_Legally_x0020_required_x003f_" ma:index="11" nillable="true" ma:displayName="Is this Legally required?" ma:default="No" ma:format="Dropdown" ma:internalName="Is_x0020_this_x0020_Legally_x0020_required_x003f_" ma:readOnly="false">
      <xsd:simpleType>
        <xsd:restriction base="dms:Choice">
          <xsd:enumeration value="Yes"/>
          <xsd:enumeration value="No"/>
        </xsd:restriction>
      </xsd:simpleType>
    </xsd:element>
    <xsd:element name="Notes0" ma:index="12" nillable="true" ma:displayName="Notes" ma:internalName="Notes0" ma:readOnly="false">
      <xsd:simpleType>
        <xsd:restriction base="dms:Note">
          <xsd:maxLength value="255"/>
        </xsd:restriction>
      </xsd:simpleType>
    </xsd:element>
    <xsd:element name="Automated_x0020_Content" ma:index="13" nillable="true" ma:displayName="Automated Content" ma:default="No" ma:format="Dropdown" ma:internalName="Automated_x0020_Content" ma:readOnly="false">
      <xsd:simpleType>
        <xsd:restriction base="dms:Choice">
          <xsd:enumeration value="Yes"/>
          <xsd:enumeration value="No"/>
        </xsd:restriction>
      </xsd:simpleType>
    </xsd:element>
    <xsd:element name="statutesRulesPolicies" ma:index="14" nillable="true" ma:displayName="statutesRulesPolicies" ma:description="This column contains the statutes, rules, or policy that governs" ma:list="{17a373b7-8334-4f0f-90d4-3ea48205243f}" ma:internalName="statutesRulesPolicies" ma:readOnly="false" ma:showField="Title">
      <xsd:complexType>
        <xsd:complexContent>
          <xsd:extension base="dms:MultiChoiceLookup">
            <xsd:sequence>
              <xsd:element name="Value" type="dms:Lookup" maxOccurs="unbounded" minOccurs="0" nillable="true"/>
            </xsd:sequence>
          </xsd:extension>
        </xsd:complexContent>
      </xsd:complexType>
    </xsd:element>
    <xsd:element name="Historical" ma:index="15" nillable="true" ma:displayName="Historical" ma:default="No" ma:description="If this is checked as yes, it doesn't need to be reviewed annually." ma:format="Dropdown" ma:internalName="Historical"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5B1436-9534-416A-906D-8FEE7B736CC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601C9E-ECE1-4771-8902-210638388E7D}"/>
</file>

<file path=customXml/itemProps3.xml><?xml version="1.0" encoding="utf-8"?>
<ds:datastoreItem xmlns:ds="http://schemas.openxmlformats.org/officeDocument/2006/customXml" ds:itemID="{D4549C9F-1BF3-4372-9DD3-3D6FB99D0B77}">
  <ds:schemaRefs>
    <ds:schemaRef ds:uri="http://schemas.microsoft.com/sharepoint/v3/contenttype/forms"/>
  </ds:schemaRefs>
</ds:datastoreItem>
</file>

<file path=docMetadata/LabelInfo.xml><?xml version="1.0" encoding="utf-8"?>
<clbl:labelList xmlns:clbl="http://schemas.microsoft.com/office/2020/mipLabelMetadata">
  <clbl:label id="{4bac4b79-78fa-4602-9957-687c929357c4}" enabled="0" method="" siteId="{4bac4b79-78fa-4602-9957-687c929357c4}" removed="1"/>
</clbl:labelList>
</file>

<file path=docProps/app.xml><?xml version="1.0" encoding="utf-8"?>
<Properties xmlns="http://schemas.openxmlformats.org/officeDocument/2006/extended-properties" xmlns:vt="http://schemas.openxmlformats.org/officeDocument/2006/docPropsVTypes">
  <TotalTime>3628</TotalTime>
  <Words>4346</Words>
  <Application>Microsoft Office PowerPoint</Application>
  <PresentationFormat>Widescreen</PresentationFormat>
  <Paragraphs>611</Paragraphs>
  <Slides>95</Slides>
  <Notes>40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6" baseType="lpstr">
      <vt:lpstr>Arial</vt:lpstr>
      <vt:lpstr>Arial Narrow</vt:lpstr>
      <vt:lpstr>Calibri</vt:lpstr>
      <vt:lpstr>Calibri Light</vt:lpstr>
      <vt:lpstr>Garamond</vt:lpstr>
      <vt:lpstr>Rage Italic</vt:lpstr>
      <vt:lpstr>Segoe UI</vt:lpstr>
      <vt:lpstr>Tahoma</vt:lpstr>
      <vt:lpstr>Times</vt:lpstr>
      <vt:lpstr>Office Theme</vt:lpstr>
      <vt:lpstr>Acrobat Document</vt:lpstr>
      <vt:lpstr>PowerPoint Presentation</vt:lpstr>
      <vt:lpstr>Overview</vt:lpstr>
      <vt:lpstr>Introduction </vt:lpstr>
      <vt:lpstr>TRIM Timetable</vt:lpstr>
      <vt:lpstr>TRIM Timetable</vt:lpstr>
      <vt:lpstr>TRIM Timetable Day 1 = July 1 </vt:lpstr>
      <vt:lpstr>TRIM Timetable Day 24 = July 24 </vt:lpstr>
      <vt:lpstr>TRIM Timetable Day 29 = July 29 </vt:lpstr>
      <vt:lpstr>TRIM Timetable</vt:lpstr>
      <vt:lpstr>TRIM Timetable Day 35 = August 4 </vt:lpstr>
      <vt:lpstr>TRIM Timetable</vt:lpstr>
      <vt:lpstr>TRIM Timetable Day 55 = August 24 </vt:lpstr>
      <vt:lpstr>TRIM Timetable Days 65-80 = Sept. 3-18</vt:lpstr>
      <vt:lpstr>PowerPoint Presentation</vt:lpstr>
      <vt:lpstr>PowerPoint Presentation</vt:lpstr>
      <vt:lpstr>PowerPoint Presentation</vt:lpstr>
      <vt:lpstr>PowerPoint Presentation</vt:lpstr>
      <vt:lpstr>PowerPoint Presentation</vt:lpstr>
      <vt:lpstr>PowerPoint Presentation</vt:lpstr>
      <vt:lpstr>Important to Remember</vt:lpstr>
      <vt:lpstr>TRIM Certification Forms</vt:lpstr>
      <vt:lpstr>PowerPoint Presentation</vt:lpstr>
      <vt:lpstr>PowerPoint Presentation</vt:lpstr>
      <vt:lpstr>PowerPoint Presentation</vt:lpstr>
      <vt:lpstr>TRIM Advertising Requirements</vt:lpstr>
      <vt:lpstr>PowerPoint Presentation</vt:lpstr>
      <vt:lpstr>TRIM Advertising Requirements Newspaper Requirements</vt:lpstr>
      <vt:lpstr>TRIM Advertising Requirements Newspaper Requirements</vt:lpstr>
      <vt:lpstr>TRIM Advertising Requirements Newspaper Requirements</vt:lpstr>
      <vt:lpstr>Adjacent Newspaper Example</vt:lpstr>
      <vt:lpstr>TRIM Advertising Requirements Publication on a Publicly Accessible Website</vt:lpstr>
      <vt:lpstr>TRIM Advertising Requirements Publication on a Publicly Accessible Website</vt:lpstr>
      <vt:lpstr>TRIM Advertising Requirements Notice of Budget Hearing Ad </vt:lpstr>
      <vt:lpstr>PowerPoint Presentation</vt:lpstr>
      <vt:lpstr>TRIM Advertising Requirements     Notice of Budget Hearing Ad Example </vt:lpstr>
      <vt:lpstr>TRIM Advertising Requirements Notice of Proposed Tax Increase Ad </vt:lpstr>
      <vt:lpstr>PowerPoint Presentation</vt:lpstr>
      <vt:lpstr>TRIM Advertising Requirements Notice of Proposed Tax Increase Ad Example</vt:lpstr>
      <vt:lpstr>PowerPoint Presentation</vt:lpstr>
      <vt:lpstr>TRIM Advertising Requirements Notice of Tax for School Capital Outlay </vt:lpstr>
      <vt:lpstr>TRIM Advertising Requirements</vt:lpstr>
      <vt:lpstr>TRIM Advertising Requirements School Capital Outlay Categories</vt:lpstr>
      <vt:lpstr>PowerPoint Presentation</vt:lpstr>
      <vt:lpstr>TRIM Advertising Requirements School Capital Outlay Categories</vt:lpstr>
      <vt:lpstr>TRIM Advertising Requirements Charter School Capital Outlay Projects </vt:lpstr>
      <vt:lpstr>TRIM Advertising Requirements Charter School Capital Outlay Projects </vt:lpstr>
      <vt:lpstr>TRIM Advertising Requirements    Notice of Tax for School Capital Outlay Example</vt:lpstr>
      <vt:lpstr>TRIM Advertising Requirements Notice of Tax for School Capital Outlay Example (Continued)</vt:lpstr>
      <vt:lpstr>TRIM Advertising Requirements    Notice of Tax for School Capital Outlay Example</vt:lpstr>
      <vt:lpstr>TRIM Advertising Requirements Budget Summary Advertisement</vt:lpstr>
      <vt:lpstr>TRIM Advertising Requirements Budget Summary Advertisement</vt:lpstr>
      <vt:lpstr>TRIM Advertising Requirements Budget Summary Advertisement</vt:lpstr>
      <vt:lpstr>TRIM Advertising Requirements Budget Summary Example </vt:lpstr>
      <vt:lpstr>PowerPoint Presentation</vt:lpstr>
      <vt:lpstr>PowerPoint Presentation</vt:lpstr>
      <vt:lpstr>TRIM Advertising Requirements Amended Notice of Tax for School Capital Outlay Ad Example</vt:lpstr>
      <vt:lpstr>PowerPoint Presentation</vt:lpstr>
      <vt:lpstr>PowerPoint Presentation</vt:lpstr>
      <vt:lpstr>TRIM Advertising Requirements Notice of Continuation Ad Example</vt:lpstr>
      <vt:lpstr>Newspaper Example Notice of Continuation</vt:lpstr>
      <vt:lpstr>PowerPoint Presentation</vt:lpstr>
      <vt:lpstr>PowerPoint Presentation</vt:lpstr>
      <vt:lpstr>TRIM Advertising Requirements Notice of Rescheduled Hearing Example</vt:lpstr>
      <vt:lpstr>Newspaper Example Notice of Rescheduled Hearing</vt:lpstr>
      <vt:lpstr>TRIM Hearing Requirements</vt:lpstr>
      <vt:lpstr>TRIM Hearing Requirements </vt:lpstr>
      <vt:lpstr>TRIM Hearing Requirements Scheduling Hearings </vt:lpstr>
      <vt:lpstr>TRIM Hearing Requirements At the Hearings </vt:lpstr>
      <vt:lpstr>TRIM Hearing Requirements At the Hearings </vt:lpstr>
      <vt:lpstr>TRIM Hearing Requirements At the Final Hearing </vt:lpstr>
      <vt:lpstr>TRIM Hearing Requirements At the Final Hearing </vt:lpstr>
      <vt:lpstr>TRIM Hearing Requirements Recessed Hearing </vt:lpstr>
      <vt:lpstr>Executive Order for State of Emergency </vt:lpstr>
      <vt:lpstr>Executive Order for State of Emergency </vt:lpstr>
      <vt:lpstr>TRIM Resolutions/Ordinances</vt:lpstr>
      <vt:lpstr>TRIM Resolution/Ordinance Millage Resolution/Ordinance</vt:lpstr>
      <vt:lpstr>TRIM Resolution/Ordinance Millage Resolution/Ordinance</vt:lpstr>
      <vt:lpstr>School Resolution Example</vt:lpstr>
      <vt:lpstr>School Resolution Example Continued</vt:lpstr>
      <vt:lpstr>TRIM Resolution/Ordinance Budget Resolution/Ordinance</vt:lpstr>
      <vt:lpstr>PowerPoint Presentation</vt:lpstr>
      <vt:lpstr>Certifying Compliance to the Department  </vt:lpstr>
      <vt:lpstr>PowerPoint Presentation</vt:lpstr>
      <vt:lpstr>PowerPoint Presentation</vt:lpstr>
      <vt:lpstr>Electronic Submission</vt:lpstr>
      <vt:lpstr>2023 Top Infractions and Violations</vt:lpstr>
      <vt:lpstr>Notice of Proposed Tax Increase Ad</vt:lpstr>
      <vt:lpstr>Percent Increase Over RBR Not Shown or Incorrect</vt:lpstr>
      <vt:lpstr>Late Package Examples</vt:lpstr>
      <vt:lpstr>   </vt:lpstr>
      <vt:lpstr>Incorrect Verbiage </vt:lpstr>
      <vt:lpstr>Budget is Not Balanced</vt:lpstr>
      <vt:lpstr>To Help Prevent Infractions</vt:lpstr>
      <vt:lpstr>TRIM Compliance Contacts</vt:lpstr>
      <vt:lpstr>Thank you for your  participation today!</vt:lpstr>
    </vt:vector>
  </TitlesOfParts>
  <Company>Florida 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Nelson</dc:creator>
  <cp:lastModifiedBy>Dametria Hayward-Williams</cp:lastModifiedBy>
  <cp:revision>54</cp:revision>
  <dcterms:created xsi:type="dcterms:W3CDTF">2023-09-13T15:51:12Z</dcterms:created>
  <dcterms:modified xsi:type="dcterms:W3CDTF">2024-06-10T18:01:13Z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0x010100FE8CCF48F7F21843AAD247617866AB0F</vt:lpwstr>
  </property>
</Properties>
</file>