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0.xml" ContentType="application/vnd.openxmlformats-officedocument.presentationml.notesSlide+xml"/>
  <Override PartName="/ppt/notesSlides/notesSlide4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1.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4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39.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396" r:id="rId6"/>
    <p:sldId id="415" r:id="rId7"/>
    <p:sldId id="416" r:id="rId8"/>
    <p:sldId id="417" r:id="rId9"/>
    <p:sldId id="418" r:id="rId10"/>
    <p:sldId id="419" r:id="rId11"/>
    <p:sldId id="420" r:id="rId12"/>
    <p:sldId id="421" r:id="rId13"/>
    <p:sldId id="422" r:id="rId14"/>
    <p:sldId id="423" r:id="rId15"/>
    <p:sldId id="425" r:id="rId16"/>
    <p:sldId id="484" r:id="rId17"/>
    <p:sldId id="487" r:id="rId18"/>
    <p:sldId id="426" r:id="rId19"/>
    <p:sldId id="427" r:id="rId20"/>
    <p:sldId id="428" r:id="rId21"/>
    <p:sldId id="495" r:id="rId22"/>
    <p:sldId id="501" r:id="rId23"/>
    <p:sldId id="500" r:id="rId24"/>
    <p:sldId id="505" r:id="rId25"/>
    <p:sldId id="494" r:id="rId26"/>
    <p:sldId id="429" r:id="rId27"/>
    <p:sldId id="431" r:id="rId28"/>
    <p:sldId id="479" r:id="rId29"/>
    <p:sldId id="506" r:id="rId30"/>
    <p:sldId id="496" r:id="rId31"/>
    <p:sldId id="432" r:id="rId32"/>
    <p:sldId id="435" r:id="rId33"/>
    <p:sldId id="497" r:id="rId34"/>
    <p:sldId id="436" r:id="rId35"/>
    <p:sldId id="437" r:id="rId36"/>
    <p:sldId id="438" r:id="rId37"/>
    <p:sldId id="439" r:id="rId38"/>
    <p:sldId id="440" r:id="rId39"/>
    <p:sldId id="441" r:id="rId40"/>
    <p:sldId id="442" r:id="rId41"/>
    <p:sldId id="499" r:id="rId42"/>
    <p:sldId id="482" r:id="rId43"/>
    <p:sldId id="483" r:id="rId44"/>
    <p:sldId id="498" r:id="rId45"/>
    <p:sldId id="443" r:id="rId46"/>
    <p:sldId id="507" r:id="rId47"/>
    <p:sldId id="485" r:id="rId48"/>
    <p:sldId id="444" r:id="rId49"/>
    <p:sldId id="446" r:id="rId50"/>
    <p:sldId id="445" r:id="rId51"/>
    <p:sldId id="447" r:id="rId52"/>
    <p:sldId id="448" r:id="rId53"/>
    <p:sldId id="449" r:id="rId54"/>
    <p:sldId id="616" r:id="rId55"/>
    <p:sldId id="476" r:id="rId56"/>
    <p:sldId id="47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D23021-5F56-C196-4E8D-6E6997167F73}" name="Dametria Hayward-Williams" initials="DHW" userId="S::HaywardD@FDOR.DOR.STATE.FL.US::8d67e591-6815-4b26-8cb9-a8d73b0bdd94" providerId="AD"/>
  <p188:author id="{E7E07A26-0F0B-897D-F73C-A19B6DECAB3C}" name="William Butler" initials="WB" userId="S::ButlerW@fdor.dor.state.fl.us::61cb8dd3-c59c-442d-9856-b028dde6a178" providerId="AD"/>
  <p188:author id="{657C736B-4231-1145-B7A2-173AC833233D}" name="Breauna Hines" initials="BH" userId="S::HinesBr@fdor.dor.state.fl.us::865f7832-9874-409f-b665-0629d70d04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962"/>
    <a:srgbClr val="00ACA1"/>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3537" autoAdjust="0"/>
  </p:normalViewPr>
  <p:slideViewPr>
    <p:cSldViewPr snapToGrid="0">
      <p:cViewPr varScale="1">
        <p:scale>
          <a:sx n="106" d="100"/>
          <a:sy n="106" d="100"/>
        </p:scale>
        <p:origin x="93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A171F-1D9F-48AC-966E-BF7B8D46D8D1}"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3E648-9F2F-47FB-9042-D3B91F5E7458}" type="slidenum">
              <a:rPr lang="en-US" smtClean="0"/>
              <a:t>‹#›</a:t>
            </a:fld>
            <a:endParaRPr lang="en-US"/>
          </a:p>
        </p:txBody>
      </p:sp>
    </p:spTree>
    <p:extLst>
      <p:ext uri="{BB962C8B-B14F-4D97-AF65-F5344CB8AC3E}">
        <p14:creationId xmlns:p14="http://schemas.microsoft.com/office/powerpoint/2010/main" val="156515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83BD0E6-3FA3-426B-82CA-51FF4D3D29C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F6BD3AF-C720-4D94-AF7E-7D67375A2E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28699AEC-A1C1-42A1-8A77-F8171E4564C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117760-92E6-4D1C-A4F3-71300782C7E4}"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4F9EAF6-8FB2-46A2-8C93-AD2A9604FDB4}"/>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630FA216-320D-4ED3-B684-FCEAACCF16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7EC0FFC5-C3DC-4A94-B791-CCADEF543FF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A7FA26-9AA4-47CC-8F20-7C27EACB8DB0}" type="slidenum">
              <a:rPr lang="en-US" altLang="en-US" smtClean="0"/>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B6B8A40-B271-44B9-B208-DB22FD94EA39}"/>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9A34D670-39CA-4B04-8E0C-42C118F88F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AF5C513C-FE86-4D82-B9A0-76B627A042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CD76A6-4263-408B-BC83-3F1796099B14}" type="slidenum">
              <a:rPr lang="en-US" altLang="en-US" smtClean="0"/>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1C863FAD-451E-413D-B810-88F8D3B81D82}"/>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22371DF7-BC5C-4847-8402-2DEA58D678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94212" name="Slide Number Placeholder 3">
            <a:extLst>
              <a:ext uri="{FF2B5EF4-FFF2-40B4-BE49-F238E27FC236}">
                <a16:creationId xmlns:a16="http://schemas.microsoft.com/office/drawing/2014/main" id="{8F9B9C7C-ABF2-4FC7-A74C-3D4F4C1E61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4D6EE4-FDDD-49C7-ACCB-01BC6F35FF33}" type="slidenum">
              <a:rPr lang="en-US" altLang="en-US" smtClean="0"/>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13BC7F7-595B-4D76-92AD-B282A2C65075}"/>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8CD1DE54-00A7-4BDD-83AF-7CB8DAEBA5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96260" name="Slide Number Placeholder 3">
            <a:extLst>
              <a:ext uri="{FF2B5EF4-FFF2-40B4-BE49-F238E27FC236}">
                <a16:creationId xmlns:a16="http://schemas.microsoft.com/office/drawing/2014/main" id="{A8FDD5A7-D353-49D2-B32B-3103CCA4926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2850C9-2295-4F9F-85B7-9A75206E2D4D}" type="slidenum">
              <a:rPr lang="en-US" altLang="en-US" smtClean="0"/>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692B534-3D6B-4C3C-9C59-61AFF422D8E3}"/>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420B85BD-B551-44D5-B094-2B7BBDE124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98308" name="Slide Number Placeholder 3">
            <a:extLst>
              <a:ext uri="{FF2B5EF4-FFF2-40B4-BE49-F238E27FC236}">
                <a16:creationId xmlns:a16="http://schemas.microsoft.com/office/drawing/2014/main" id="{3F4C1C8D-564E-4486-9914-B952E9C970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99E04C-321D-4ABC-A4A8-248BF2F9D04F}" type="slidenum">
              <a:rPr lang="en-US" altLang="en-US" smtClean="0"/>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DF231768-F5D6-42DD-BF72-54AD8876C9DD}"/>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942E1C36-924F-473C-9DB5-225002AEB3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00356" name="Slide Number Placeholder 3">
            <a:extLst>
              <a:ext uri="{FF2B5EF4-FFF2-40B4-BE49-F238E27FC236}">
                <a16:creationId xmlns:a16="http://schemas.microsoft.com/office/drawing/2014/main" id="{12C02904-7BE1-4FB6-9F52-6E5BCE8F97D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8D77EE-A826-41E1-BE9E-EF270D1FD0DB}" type="slidenum">
              <a:rPr lang="en-US" altLang="en-US" smtClean="0"/>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985112B-DE69-4D4A-89A7-A03AA7E573D3}"/>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47B1D231-C083-4059-8C31-171D15B2DB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02404" name="Slide Number Placeholder 3">
            <a:extLst>
              <a:ext uri="{FF2B5EF4-FFF2-40B4-BE49-F238E27FC236}">
                <a16:creationId xmlns:a16="http://schemas.microsoft.com/office/drawing/2014/main" id="{B996CBEE-F218-4005-B3EE-BFA4ABD5917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FA4B3A-5F79-4BA5-8706-636EA0F48DC1}" type="slidenum">
              <a:rPr lang="en-US" altLang="en-US" smtClean="0"/>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4526E50-4C51-49AC-9358-EFD6DDC3E998}"/>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AB365295-1BF7-4E72-9E5E-5F71A75B85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4452" name="Slide Number Placeholder 3">
            <a:extLst>
              <a:ext uri="{FF2B5EF4-FFF2-40B4-BE49-F238E27FC236}">
                <a16:creationId xmlns:a16="http://schemas.microsoft.com/office/drawing/2014/main" id="{6F03EB34-BD62-4A09-851C-1F548517A44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F0CED5-72BD-4DB3-BE9D-1037F55B31BE}" type="slidenum">
              <a:rPr lang="en-US" altLang="en-US" smtClean="0"/>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D401D6-AFB7-4580-B7D4-9BA66D6111FE}" type="slidenum">
              <a:rPr lang="en-US" altLang="en-US" smtClean="0"/>
              <a:pPr>
                <a:defRPr/>
              </a:pPr>
              <a:t>19</a:t>
            </a:fld>
            <a:endParaRPr lang="en-US" altLang="en-US"/>
          </a:p>
        </p:txBody>
      </p:sp>
    </p:spTree>
    <p:extLst>
      <p:ext uri="{BB962C8B-B14F-4D97-AF65-F5344CB8AC3E}">
        <p14:creationId xmlns:p14="http://schemas.microsoft.com/office/powerpoint/2010/main" val="171152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change – Bullet Point form</a:t>
            </a:r>
          </a:p>
        </p:txBody>
      </p:sp>
      <p:sp>
        <p:nvSpPr>
          <p:cNvPr id="4" name="Slide Number Placeholder 3"/>
          <p:cNvSpPr>
            <a:spLocks noGrp="1"/>
          </p:cNvSpPr>
          <p:nvPr>
            <p:ph type="sldNum" sz="quarter" idx="5"/>
          </p:nvPr>
        </p:nvSpPr>
        <p:spPr/>
        <p:txBody>
          <a:bodyPr/>
          <a:lstStyle/>
          <a:p>
            <a:fld id="{CA1A5C42-007E-43CC-8FBB-79B489C16A1A}" type="slidenum">
              <a:rPr lang="en-US" smtClean="0"/>
              <a:t>20</a:t>
            </a:fld>
            <a:endParaRPr lang="en-US"/>
          </a:p>
        </p:txBody>
      </p:sp>
    </p:spTree>
    <p:extLst>
      <p:ext uri="{BB962C8B-B14F-4D97-AF65-F5344CB8AC3E}">
        <p14:creationId xmlns:p14="http://schemas.microsoft.com/office/powerpoint/2010/main" val="8817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5EB3F7E-A072-4CF8-89F6-E58A087B9AC2}"/>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95212897-5831-4EB8-94B2-4A4FB03046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627D668B-E8FA-41E2-A5EC-670D6985690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C6195-8FC7-4C37-A1E6-5796B68F8AA8}" type="slidenum">
              <a:rPr lang="en-US" altLang="en-US" smtClean="0"/>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change – Bullet Point form</a:t>
            </a:r>
          </a:p>
        </p:txBody>
      </p:sp>
      <p:sp>
        <p:nvSpPr>
          <p:cNvPr id="4" name="Slide Number Placeholder 3"/>
          <p:cNvSpPr>
            <a:spLocks noGrp="1"/>
          </p:cNvSpPr>
          <p:nvPr>
            <p:ph type="sldNum" sz="quarter" idx="5"/>
          </p:nvPr>
        </p:nvSpPr>
        <p:spPr/>
        <p:txBody>
          <a:bodyPr/>
          <a:lstStyle/>
          <a:p>
            <a:fld id="{CA1A5C42-007E-43CC-8FBB-79B489C16A1A}" type="slidenum">
              <a:rPr lang="en-US" smtClean="0"/>
              <a:t>21</a:t>
            </a:fld>
            <a:endParaRPr lang="en-US"/>
          </a:p>
        </p:txBody>
      </p:sp>
    </p:spTree>
    <p:extLst>
      <p:ext uri="{BB962C8B-B14F-4D97-AF65-F5344CB8AC3E}">
        <p14:creationId xmlns:p14="http://schemas.microsoft.com/office/powerpoint/2010/main" val="3800123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7795E6E4-677A-46DB-997B-407488975934}"/>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3B5A7423-E1F9-42A4-B6F2-9A500CBB91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29874526-885F-4387-8CF9-85AFE6E391F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344205-88F2-42B4-AF65-42AEB55374A8}" type="slidenum">
              <a:rPr lang="en-US" altLang="en-US" smtClean="0"/>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F931B23-6B98-49E4-A59A-B39E9DFF6A52}"/>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643A3574-EFDE-4560-926C-2A2D942B2A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46250CDF-99B7-440E-ACBE-D9E0D5D32A8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B747BF-8CAD-4818-B555-78C14C26E27A}" type="slidenum">
              <a:rPr lang="en-US" altLang="en-US" smtClean="0"/>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D34077A5-7CE5-4548-8156-EB61AF46581A}"/>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190EB803-A7C3-4598-856D-03496C6834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
        <p:nvSpPr>
          <p:cNvPr id="113668" name="Slide Number Placeholder 3">
            <a:extLst>
              <a:ext uri="{FF2B5EF4-FFF2-40B4-BE49-F238E27FC236}">
                <a16:creationId xmlns:a16="http://schemas.microsoft.com/office/drawing/2014/main" id="{DBE288A0-D1DA-406E-8956-8B306FECA5D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E94F6B-8653-41C0-B840-09C00A8E143F}" type="slidenum">
              <a:rPr lang="en-US" altLang="en-US" smtClean="0"/>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1AC3B3B9-E525-4ECE-9F08-70763C89CBDE}"/>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FAD6F219-1F23-48B9-BDC6-959CEFCD6C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7764" name="Slide Number Placeholder 3">
            <a:extLst>
              <a:ext uri="{FF2B5EF4-FFF2-40B4-BE49-F238E27FC236}">
                <a16:creationId xmlns:a16="http://schemas.microsoft.com/office/drawing/2014/main" id="{1B5EBED0-E8A9-4939-A06E-710711AF57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9272AB-775A-43AC-8AE8-069E3019B478}" type="slidenum">
              <a:rPr lang="en-US" altLang="en-US" smtClean="0"/>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B9979BA-BCFD-40D5-81CE-C08C91EBE6EA}"/>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C4150173-3552-4BBA-B31D-C01522F2DB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9812" name="Slide Number Placeholder 3">
            <a:extLst>
              <a:ext uri="{FF2B5EF4-FFF2-40B4-BE49-F238E27FC236}">
                <a16:creationId xmlns:a16="http://schemas.microsoft.com/office/drawing/2014/main" id="{42C912DE-9CD9-40CD-833C-92A127287E9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38560-49D4-46DB-AB53-B368B35E236D}" type="slidenum">
              <a:rPr lang="en-US" altLang="en-US" smtClean="0"/>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F4FE3C9-7A3C-42FA-BCFF-4E87E2F3E76C}"/>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149E287E-6FF6-4481-93FE-18D2EE565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F55B9EF2-9049-4B52-A869-7158F31765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4956F1-4520-45C3-A66F-C18797F8ADA3}" type="slidenum">
              <a:rPr lang="en-US" altLang="en-US" smtClean="0"/>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F6B616F-045D-4323-AD1F-8307D3241499}"/>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id="{C1F325C6-11A8-424A-859E-725CAAEEFF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21860" name="Slide Number Placeholder 3">
            <a:extLst>
              <a:ext uri="{FF2B5EF4-FFF2-40B4-BE49-F238E27FC236}">
                <a16:creationId xmlns:a16="http://schemas.microsoft.com/office/drawing/2014/main" id="{F143D9A2-0A51-4827-9C4F-66D2AD3BB28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3B7D0F-001F-410A-AC53-E5F4FD0FDA30}" type="slidenum">
              <a:rPr lang="en-US" altLang="en-US" smtClean="0"/>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641AE4AD-1DB8-475C-834D-3DE1E157B45E}"/>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id="{8D4F3BF3-EECB-4F18-B8A6-CB7FEA7B45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23908" name="Slide Number Placeholder 3">
            <a:extLst>
              <a:ext uri="{FF2B5EF4-FFF2-40B4-BE49-F238E27FC236}">
                <a16:creationId xmlns:a16="http://schemas.microsoft.com/office/drawing/2014/main" id="{5D2AE2F7-DDF0-43C1-92AA-D98EECA4DFA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25779A-00A7-46CC-B8D9-044C5F5F0E06}" type="slidenum">
              <a:rPr lang="en-US" altLang="en-US" smtClean="0"/>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D622AD46-5444-4DF6-9E77-0C516A9F3311}"/>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A69BFA08-2288-4F62-B97E-BE44138671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26980" name="Slide Number Placeholder 3">
            <a:extLst>
              <a:ext uri="{FF2B5EF4-FFF2-40B4-BE49-F238E27FC236}">
                <a16:creationId xmlns:a16="http://schemas.microsoft.com/office/drawing/2014/main" id="{9A3BC7D2-CE3A-4517-9F4F-1222C4E192C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0FFA15-77B2-4B96-B855-94B859F05EEA}" type="slidenum">
              <a:rPr lang="en-US" altLang="en-US" smtClean="0"/>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A9B8ECA-182E-41F4-A807-95D7C97CF764}"/>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697AEE22-6DDC-4097-8A47-842302A769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75780" name="Slide Number Placeholder 3">
            <a:extLst>
              <a:ext uri="{FF2B5EF4-FFF2-40B4-BE49-F238E27FC236}">
                <a16:creationId xmlns:a16="http://schemas.microsoft.com/office/drawing/2014/main" id="{C5161A6C-BF2F-4373-8768-44C289A23C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E859F5-2F21-4D39-B906-D1FF574C2A29}" type="slidenum">
              <a:rPr lang="en-US" altLang="en-US" smtClean="0"/>
              <a:pPr/>
              <a:t>4</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DF9329D0-D24C-421B-857C-B62CF026D603}"/>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DDD6EA45-347C-42A5-AEE6-ED50D7CA42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29028" name="Slide Number Placeholder 3">
            <a:extLst>
              <a:ext uri="{FF2B5EF4-FFF2-40B4-BE49-F238E27FC236}">
                <a16:creationId xmlns:a16="http://schemas.microsoft.com/office/drawing/2014/main" id="{A9C0E656-04B2-45B6-AA4D-9C4FB51FC7F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F97777-17F6-40EA-AB39-35F7D8275561}" type="slidenum">
              <a:rPr lang="en-US" altLang="en-US" smtClean="0"/>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1D9C192-DE22-4608-AD27-5886587FAE10}"/>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8A854D28-7D5A-416C-968C-B0BC918B01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31076" name="Slide Number Placeholder 3">
            <a:extLst>
              <a:ext uri="{FF2B5EF4-FFF2-40B4-BE49-F238E27FC236}">
                <a16:creationId xmlns:a16="http://schemas.microsoft.com/office/drawing/2014/main" id="{CA840357-838C-430A-B430-6D9C0815500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37742D-0B69-4A27-8CC8-6BB8E0B76710}" type="slidenum">
              <a:rPr lang="en-US" altLang="en-US" smtClean="0"/>
              <a:pPr/>
              <a:t>33</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6485CED3-822E-4CB7-8395-7BFE17975ACA}"/>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4A8087DC-FD01-4A96-9085-1D8097913D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33124" name="Slide Number Placeholder 3">
            <a:extLst>
              <a:ext uri="{FF2B5EF4-FFF2-40B4-BE49-F238E27FC236}">
                <a16:creationId xmlns:a16="http://schemas.microsoft.com/office/drawing/2014/main" id="{E5920544-4DDF-42AF-BC36-A792B2D7593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544DC1-E9AF-43C9-B352-7D083D55CFA7}" type="slidenum">
              <a:rPr lang="en-US" altLang="en-US" smtClean="0"/>
              <a:pPr/>
              <a:t>34</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44C2727-3F36-487A-A72A-93BCEE5767AE}"/>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0B243DAA-398B-45F5-936A-A2E2ECADD8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Slide Change – Details to percentage and budget balance</a:t>
            </a:r>
          </a:p>
        </p:txBody>
      </p:sp>
      <p:sp>
        <p:nvSpPr>
          <p:cNvPr id="135172" name="Slide Number Placeholder 3">
            <a:extLst>
              <a:ext uri="{FF2B5EF4-FFF2-40B4-BE49-F238E27FC236}">
                <a16:creationId xmlns:a16="http://schemas.microsoft.com/office/drawing/2014/main" id="{C6CFA26F-124A-40A6-9293-8A0ED614F5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307940-ED39-43D5-8E7C-E6A134B95E46}" type="slidenum">
              <a:rPr lang="en-US" altLang="en-US" smtClean="0"/>
              <a:pPr/>
              <a:t>35</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64C7D9A7-DFBB-4D50-9A60-DCB0DBE4272C}"/>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E9531548-82D3-4AFC-B381-43B635B13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37220" name="Slide Number Placeholder 3">
            <a:extLst>
              <a:ext uri="{FF2B5EF4-FFF2-40B4-BE49-F238E27FC236}">
                <a16:creationId xmlns:a16="http://schemas.microsoft.com/office/drawing/2014/main" id="{B4D3F8BC-CBB1-4F89-973A-DAD5C88E7E2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534312-4EE3-45BA-8CE0-F02D08C18095}" type="slidenum">
              <a:rPr lang="en-US" altLang="en-US" smtClean="0"/>
              <a:pPr/>
              <a:t>36</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3BDBE9F8-5096-4E77-83F8-E2C507556DFE}"/>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C795B6A4-4FE3-428D-90A7-C813D85F6D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39268" name="Slide Number Placeholder 3">
            <a:extLst>
              <a:ext uri="{FF2B5EF4-FFF2-40B4-BE49-F238E27FC236}">
                <a16:creationId xmlns:a16="http://schemas.microsoft.com/office/drawing/2014/main" id="{84F464B3-450D-4939-B819-D71485279BB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FC2EAB-F597-4390-B777-9EE1BE29FB31}" type="slidenum">
              <a:rPr lang="en-US" altLang="en-US" smtClean="0"/>
              <a:pPr/>
              <a:t>37</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1BDF3B03-E81F-4654-B4A2-42411B8C6337}"/>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BADB7784-2128-41E8-9C92-5F1773F59A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42340" name="Slide Number Placeholder 3">
            <a:extLst>
              <a:ext uri="{FF2B5EF4-FFF2-40B4-BE49-F238E27FC236}">
                <a16:creationId xmlns:a16="http://schemas.microsoft.com/office/drawing/2014/main" id="{615C2F45-9DFE-411F-9D34-0667E02235B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AF2515-0DE7-4500-AC3B-C99D3FB92FB7}" type="slidenum">
              <a:rPr lang="en-US" altLang="en-US" smtClean="0"/>
              <a:pPr/>
              <a:t>39</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DC55A0E-F5CB-49AA-81D2-48124BB154D1}"/>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561238FA-ECEA-4175-B6BA-5AD6DAFD4F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44388" name="Slide Number Placeholder 3">
            <a:extLst>
              <a:ext uri="{FF2B5EF4-FFF2-40B4-BE49-F238E27FC236}">
                <a16:creationId xmlns:a16="http://schemas.microsoft.com/office/drawing/2014/main" id="{EEA21A5E-0635-4ECF-B4E2-79D660B75D7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308153-07B9-4F08-B8EB-522D74D0F288}" type="slidenum">
              <a:rPr lang="en-US" altLang="en-US" smtClean="0"/>
              <a:pPr/>
              <a:t>40</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26EC6F41-02AA-4897-8C65-E6F3D6D924FD}"/>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61E14865-B3E9-4D0D-AE5A-7463A9B9F5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47460" name="Slide Number Placeholder 3">
            <a:extLst>
              <a:ext uri="{FF2B5EF4-FFF2-40B4-BE49-F238E27FC236}">
                <a16:creationId xmlns:a16="http://schemas.microsoft.com/office/drawing/2014/main" id="{00D9B147-6513-47BE-9B1A-D56A911986B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4D08AD-E0D2-4CF0-AA04-056CE898BCD3}" type="slidenum">
              <a:rPr lang="en-US" altLang="en-US" smtClean="0"/>
              <a:pPr/>
              <a:t>42</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AB755D9A-163E-4956-874E-515FAC25E43D}"/>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70EF2612-357A-4401-AC4D-AD3910AE7B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50532" name="Slide Number Placeholder 3">
            <a:extLst>
              <a:ext uri="{FF2B5EF4-FFF2-40B4-BE49-F238E27FC236}">
                <a16:creationId xmlns:a16="http://schemas.microsoft.com/office/drawing/2014/main" id="{5625A165-F3DA-4855-B23B-E104B1305E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38E87-32CE-4185-8EA3-F0FE59B5F178}" type="slidenum">
              <a:rPr lang="en-US" altLang="en-US" smtClean="0"/>
              <a:pPr/>
              <a:t>44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836793E-8A62-4830-9EAE-5B360EBE300C}"/>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88A62BF5-B2C0-4667-A7FF-E73C103D65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77828" name="Slide Number Placeholder 3">
            <a:extLst>
              <a:ext uri="{FF2B5EF4-FFF2-40B4-BE49-F238E27FC236}">
                <a16:creationId xmlns:a16="http://schemas.microsoft.com/office/drawing/2014/main" id="{1E756CC4-2034-4D8C-BDCE-58DCB5B4C88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81AEB4-BB33-485A-92C4-699610450808}" type="slidenum">
              <a:rPr lang="en-US" altLang="en-US" smtClean="0"/>
              <a:pPr/>
              <a:t>5</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674B91AA-4B8E-4CEC-9C5F-6A3E40276FB1}"/>
              </a:ext>
            </a:extLst>
          </p:cNvPr>
          <p:cNvSpPr>
            <a:spLocks noGrp="1" noRot="1" noChangeAspect="1" noChangeArrowheads="1" noTextEdit="1"/>
          </p:cNvSpPr>
          <p:nvPr>
            <p:ph type="sldImg"/>
          </p:nvPr>
        </p:nvSpPr>
        <p:spPr>
          <a:ln/>
        </p:spPr>
      </p:sp>
      <p:sp>
        <p:nvSpPr>
          <p:cNvPr id="152579" name="Notes Placeholder 2">
            <a:extLst>
              <a:ext uri="{FF2B5EF4-FFF2-40B4-BE49-F238E27FC236}">
                <a16:creationId xmlns:a16="http://schemas.microsoft.com/office/drawing/2014/main" id="{0834AAA8-EDFC-4C32-8D79-FF24962DA6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52580" name="Slide Number Placeholder 3">
            <a:extLst>
              <a:ext uri="{FF2B5EF4-FFF2-40B4-BE49-F238E27FC236}">
                <a16:creationId xmlns:a16="http://schemas.microsoft.com/office/drawing/2014/main" id="{2F99DF3E-1E40-46EA-8E5F-5B74D7E0F84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65785E-E1B1-4DBC-9BFD-0E69C724D325}" type="slidenum">
              <a:rPr lang="en-US" altLang="en-US" smtClean="0"/>
              <a:pPr/>
              <a:t>45</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09C8E360-EA8A-4FED-BCB1-A40A56B217D5}"/>
              </a:ext>
            </a:extLst>
          </p:cNvPr>
          <p:cNvSpPr>
            <a:spLocks noGrp="1" noRot="1" noChangeAspect="1" noChangeArrowheads="1" noTextEdit="1"/>
          </p:cNvSpPr>
          <p:nvPr>
            <p:ph type="sldImg"/>
          </p:nvPr>
        </p:nvSpPr>
        <p:spPr>
          <a:ln/>
        </p:spPr>
      </p:sp>
      <p:sp>
        <p:nvSpPr>
          <p:cNvPr id="158723" name="Notes Placeholder 2">
            <a:extLst>
              <a:ext uri="{FF2B5EF4-FFF2-40B4-BE49-F238E27FC236}">
                <a16:creationId xmlns:a16="http://schemas.microsoft.com/office/drawing/2014/main" id="{A951661B-4795-41AC-9763-D4E34CA6EE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58724" name="Slide Number Placeholder 3">
            <a:extLst>
              <a:ext uri="{FF2B5EF4-FFF2-40B4-BE49-F238E27FC236}">
                <a16:creationId xmlns:a16="http://schemas.microsoft.com/office/drawing/2014/main" id="{7DBE9CF7-1423-4043-8629-320939DC7E0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A2D3B2-CEF4-4D44-B863-FBCC212BCF9F}" type="slidenum">
              <a:rPr lang="en-US" altLang="en-US" smtClean="0"/>
              <a:pPr/>
              <a:t>46</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6B36BBA5-4F0F-4741-9829-620E1690A2B0}"/>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a16="http://schemas.microsoft.com/office/drawing/2014/main" id="{9823C77C-E23A-46E9-82A1-35B1C6016A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54628" name="Slide Number Placeholder 3">
            <a:extLst>
              <a:ext uri="{FF2B5EF4-FFF2-40B4-BE49-F238E27FC236}">
                <a16:creationId xmlns:a16="http://schemas.microsoft.com/office/drawing/2014/main" id="{694B3748-0250-47F9-954B-47B68F6AE4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4BCE98-1C21-419C-895A-39E1E5AD80E2}" type="slidenum">
              <a:rPr lang="en-US" altLang="en-US" smtClean="0"/>
              <a:pPr/>
              <a:t>47</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843F3258-44E8-4A7E-8940-904DFC075A7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591FCC8-CCF8-421C-BED6-3631AF5E9C35}"/>
              </a:ext>
            </a:extLst>
          </p:cNvPr>
          <p:cNvSpPr>
            <a:spLocks noGrp="1"/>
          </p:cNvSpPr>
          <p:nvPr>
            <p:ph type="body" idx="1"/>
          </p:nvPr>
        </p:nvSpPr>
        <p:spPr/>
        <p:txBody>
          <a:bodyPr/>
          <a:lstStyle/>
          <a:p>
            <a:pPr>
              <a:defRPr/>
            </a:pPr>
            <a:endParaRPr lang="en-US" dirty="0"/>
          </a:p>
        </p:txBody>
      </p:sp>
      <p:sp>
        <p:nvSpPr>
          <p:cNvPr id="160772" name="Slide Number Placeholder 3">
            <a:extLst>
              <a:ext uri="{FF2B5EF4-FFF2-40B4-BE49-F238E27FC236}">
                <a16:creationId xmlns:a16="http://schemas.microsoft.com/office/drawing/2014/main" id="{8C121C29-90DB-4FC0-AF0E-E70EA7BE45A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2FB381-69DF-4C43-BB44-6762B1A7F5B2}" type="slidenum">
              <a:rPr lang="en-US" altLang="en-US" smtClean="0"/>
              <a:pPr/>
              <a:t>48</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B7086846-17C2-4571-B9C0-9A552570D891}"/>
              </a:ext>
            </a:extLst>
          </p:cNvPr>
          <p:cNvSpPr>
            <a:spLocks noGrp="1" noRot="1" noChangeAspect="1" noChangeArrowheads="1" noTextEdit="1"/>
          </p:cNvSpPr>
          <p:nvPr>
            <p:ph type="sldImg"/>
          </p:nvPr>
        </p:nvSpPr>
        <p:spPr>
          <a:ln/>
        </p:spPr>
      </p:sp>
      <p:sp>
        <p:nvSpPr>
          <p:cNvPr id="162819" name="Notes Placeholder 2">
            <a:extLst>
              <a:ext uri="{FF2B5EF4-FFF2-40B4-BE49-F238E27FC236}">
                <a16:creationId xmlns:a16="http://schemas.microsoft.com/office/drawing/2014/main" id="{68945546-BFE9-49D5-9118-0350A95A48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62820" name="Slide Number Placeholder 3">
            <a:extLst>
              <a:ext uri="{FF2B5EF4-FFF2-40B4-BE49-F238E27FC236}">
                <a16:creationId xmlns:a16="http://schemas.microsoft.com/office/drawing/2014/main" id="{8CA770CD-BB88-4431-8475-95318DF4C4A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500E32-5F8D-4A90-BE28-6E30A8F21D91}" type="slidenum">
              <a:rPr lang="en-US" altLang="en-US" smtClean="0"/>
              <a:pPr/>
              <a:t>49</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137CD3BA-FF35-4B9F-8CA2-645489413C9D}"/>
              </a:ext>
            </a:extLst>
          </p:cNvPr>
          <p:cNvSpPr>
            <a:spLocks noGrp="1" noRot="1" noChangeAspect="1" noChangeArrowheads="1" noTextEdit="1"/>
          </p:cNvSpPr>
          <p:nvPr>
            <p:ph type="sldImg"/>
          </p:nvPr>
        </p:nvSpPr>
        <p:spPr>
          <a:ln/>
        </p:spPr>
      </p:sp>
      <p:sp>
        <p:nvSpPr>
          <p:cNvPr id="164867" name="Notes Placeholder 2">
            <a:extLst>
              <a:ext uri="{FF2B5EF4-FFF2-40B4-BE49-F238E27FC236}">
                <a16:creationId xmlns:a16="http://schemas.microsoft.com/office/drawing/2014/main" id="{A72183F6-5DF0-4A3D-A2E9-5F1F035704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64868" name="Slide Number Placeholder 3">
            <a:extLst>
              <a:ext uri="{FF2B5EF4-FFF2-40B4-BE49-F238E27FC236}">
                <a16:creationId xmlns:a16="http://schemas.microsoft.com/office/drawing/2014/main" id="{30FB6198-605B-46E9-A365-17E4B88319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2E55AD-3A0B-4EEE-B5B8-33F58CFAFDC6}" type="slidenum">
              <a:rPr lang="en-US" altLang="en-US" smtClean="0"/>
              <a:pPr/>
              <a:t>50</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EB340E2B-3CB0-4E32-AA1A-7E59235E7D51}"/>
              </a:ext>
            </a:extLst>
          </p:cNvPr>
          <p:cNvSpPr>
            <a:spLocks noGrp="1" noRot="1" noChangeAspect="1" noChangeArrowheads="1" noTextEdit="1"/>
          </p:cNvSpPr>
          <p:nvPr>
            <p:ph type="sldImg"/>
          </p:nvPr>
        </p:nvSpPr>
        <p:spPr>
          <a:ln/>
        </p:spPr>
      </p:sp>
      <p:sp>
        <p:nvSpPr>
          <p:cNvPr id="201731" name="Notes Placeholder 2">
            <a:extLst>
              <a:ext uri="{FF2B5EF4-FFF2-40B4-BE49-F238E27FC236}">
                <a16:creationId xmlns:a16="http://schemas.microsoft.com/office/drawing/2014/main" id="{79600AF8-E0AD-45BC-BD60-AA5BCA94D7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01732" name="Slide Number Placeholder 3">
            <a:extLst>
              <a:ext uri="{FF2B5EF4-FFF2-40B4-BE49-F238E27FC236}">
                <a16:creationId xmlns:a16="http://schemas.microsoft.com/office/drawing/2014/main" id="{BA8845F4-5CC0-4D42-82DA-4C20323F2C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B12B32-EEB4-47C5-AFEC-4702F1544CEA}" type="slidenum">
              <a:rPr lang="en-US" altLang="en-US" smtClean="0"/>
              <a:pPr/>
              <a:t>52</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6B796B2E-EF80-4DE1-9856-E5C405FF3AFE}"/>
              </a:ext>
            </a:extLst>
          </p:cNvPr>
          <p:cNvSpPr>
            <a:spLocks noGrp="1" noRot="1" noChangeAspect="1" noChangeArrowheads="1" noTextEdit="1"/>
          </p:cNvSpPr>
          <p:nvPr>
            <p:ph type="sldImg"/>
          </p:nvPr>
        </p:nvSpPr>
        <p:spPr>
          <a:ln/>
        </p:spPr>
      </p:sp>
      <p:sp>
        <p:nvSpPr>
          <p:cNvPr id="203779" name="Notes Placeholder 2">
            <a:extLst>
              <a:ext uri="{FF2B5EF4-FFF2-40B4-BE49-F238E27FC236}">
                <a16:creationId xmlns:a16="http://schemas.microsoft.com/office/drawing/2014/main" id="{A39CE444-D6C7-495B-9938-CBBB29083B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03780" name="Slide Number Placeholder 3">
            <a:extLst>
              <a:ext uri="{FF2B5EF4-FFF2-40B4-BE49-F238E27FC236}">
                <a16:creationId xmlns:a16="http://schemas.microsoft.com/office/drawing/2014/main" id="{3026A9DB-3A39-4D74-97CF-6584D74FE98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66CDE6-78DD-4642-9AD1-1E04B490F193}" type="slidenum">
              <a:rPr lang="en-US" altLang="en-US" smtClean="0"/>
              <a:pPr/>
              <a:t>53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B94D0A74-F95D-40A0-8FE0-7FDA543BEC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278D3837-8B30-4DC0-9EDB-CA0318BDFB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957AA83D-051F-4173-97CB-3643216781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BE9A55-32AD-4277-B5D2-276880EF5000}"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247BD11-4D74-4AC1-AE51-0E55440F2D7C}"/>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1916FB72-A736-4A8A-9148-7548641B8A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81924" name="Slide Number Placeholder 3">
            <a:extLst>
              <a:ext uri="{FF2B5EF4-FFF2-40B4-BE49-F238E27FC236}">
                <a16:creationId xmlns:a16="http://schemas.microsoft.com/office/drawing/2014/main" id="{B0207541-219E-46DF-A035-E7C6BCF2C6C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6CE157-30B4-4DA7-AA21-BA9D5CFC1DEC}"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A9FC671-B948-464E-BEDB-55883D0A4436}"/>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BE76D7FE-72A0-4556-B748-05452D1743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B4EFCBFA-85CF-49C7-BCD0-210EC82283E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44D350-F8A1-4A85-8D9F-159C7B60765D}"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F3C50B3-3C0C-4CCC-8A32-CA8844CB870C}"/>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B2CC5536-F2A0-4CCD-882E-B96ABA45FE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86020" name="Slide Number Placeholder 3">
            <a:extLst>
              <a:ext uri="{FF2B5EF4-FFF2-40B4-BE49-F238E27FC236}">
                <a16:creationId xmlns:a16="http://schemas.microsoft.com/office/drawing/2014/main" id="{891BDC39-CB1D-4A36-8FC0-9741A43169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08BC85-36F2-4B47-A697-17F756726A20}"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A174C3B-0D45-4C22-8260-3D5273B03A57}"/>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98B29DE6-9B64-4636-AB29-E6710427E4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88068" name="Slide Number Placeholder 3">
            <a:extLst>
              <a:ext uri="{FF2B5EF4-FFF2-40B4-BE49-F238E27FC236}">
                <a16:creationId xmlns:a16="http://schemas.microsoft.com/office/drawing/2014/main" id="{381F1061-0F20-47DF-8C58-6FD0DFD42BC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630CA-0A62-447F-86A3-09B3093EE94A}"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C520-563E-4083-B17E-742F6F08DD20}"/>
              </a:ext>
            </a:extLst>
          </p:cNvPr>
          <p:cNvSpPr>
            <a:spLocks noGrp="1"/>
          </p:cNvSpPr>
          <p:nvPr>
            <p:ph type="ctrTitle" hasCustomPrompt="1"/>
          </p:nvPr>
        </p:nvSpPr>
        <p:spPr>
          <a:xfrm>
            <a:off x="1524000" y="1122363"/>
            <a:ext cx="9144000" cy="1845124"/>
          </a:xfrm>
          <a:prstGeom prst="rect">
            <a:avLst/>
          </a:prstGeom>
        </p:spPr>
        <p:txBody>
          <a:bodyPr anchor="ctr" anchorCtr="0"/>
          <a:lstStyle>
            <a:lvl1pPr algn="ctr">
              <a:defRPr sz="4400" b="1">
                <a:solidFill>
                  <a:srgbClr val="163962"/>
                </a:solidFill>
                <a:latin typeface="Segoe UI" panose="020B0502040204020203" pitchFamily="34" charset="0"/>
                <a:cs typeface="Segoe UI" panose="020B0502040204020203" pitchFamily="34" charset="0"/>
              </a:defRPr>
            </a:lvl1pPr>
          </a:lstStyle>
          <a:p>
            <a:r>
              <a:rPr lang="en-US" dirty="0"/>
              <a:t>Cover Slide</a:t>
            </a:r>
          </a:p>
        </p:txBody>
      </p:sp>
      <p:sp>
        <p:nvSpPr>
          <p:cNvPr id="8" name="Text Placeholder 7">
            <a:extLst>
              <a:ext uri="{FF2B5EF4-FFF2-40B4-BE49-F238E27FC236}">
                <a16:creationId xmlns:a16="http://schemas.microsoft.com/office/drawing/2014/main" id="{E03AFFAD-FA5D-D922-7B02-B159788142E7}"/>
              </a:ext>
            </a:extLst>
          </p:cNvPr>
          <p:cNvSpPr>
            <a:spLocks noGrp="1"/>
          </p:cNvSpPr>
          <p:nvPr>
            <p:ph type="body" sz="quarter" idx="10" hasCustomPrompt="1"/>
          </p:nvPr>
        </p:nvSpPr>
        <p:spPr>
          <a:xfrm>
            <a:off x="3182938" y="2967038"/>
            <a:ext cx="5772150" cy="1927225"/>
          </a:xfrm>
          <a:prstGeom prst="rect">
            <a:avLst/>
          </a:prstGeom>
        </p:spPr>
        <p:txBody>
          <a:bodyPr/>
          <a:lstStyle>
            <a:lvl1pPr marL="0" indent="0" algn="ctr">
              <a:buNone/>
              <a:defRPr sz="2400">
                <a:solidFill>
                  <a:schemeClr val="bg1">
                    <a:lumMod val="50000"/>
                  </a:schemeClr>
                </a:solidFill>
                <a:latin typeface="Segoe UI" panose="020B0502040204020203" pitchFamily="34" charset="0"/>
                <a:cs typeface="Segoe UI" panose="020B0502040204020203" pitchFamily="34" charset="0"/>
              </a:defRPr>
            </a:lvl1pPr>
          </a:lstStyle>
          <a:p>
            <a:pPr lvl="0"/>
            <a:r>
              <a:rPr lang="en-US" dirty="0"/>
              <a:t>Presented by</a:t>
            </a:r>
            <a:br>
              <a:rPr lang="en-US" dirty="0"/>
            </a:br>
            <a:r>
              <a:rPr lang="en-US" dirty="0"/>
              <a:t>Jonathan Doe</a:t>
            </a:r>
            <a:br>
              <a:rPr lang="en-US" dirty="0"/>
            </a:br>
            <a:r>
              <a:rPr lang="en-US" dirty="0"/>
              <a:t>Sample Process</a:t>
            </a:r>
            <a:br>
              <a:rPr lang="en-US" dirty="0"/>
            </a:br>
            <a:r>
              <a:rPr lang="en-US" dirty="0"/>
              <a:t>Program Name</a:t>
            </a:r>
          </a:p>
        </p:txBody>
      </p:sp>
    </p:spTree>
    <p:extLst>
      <p:ext uri="{BB962C8B-B14F-4D97-AF65-F5344CB8AC3E}">
        <p14:creationId xmlns:p14="http://schemas.microsoft.com/office/powerpoint/2010/main" val="103011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90952E-8D2B-4B6B-8232-0CA053C21EC5}"/>
              </a:ext>
            </a:extLst>
          </p:cNvPr>
          <p:cNvSpPr>
            <a:spLocks noGrp="1"/>
          </p:cNvSpPr>
          <p:nvPr>
            <p:ph type="sldNum" sz="quarter" idx="12"/>
          </p:nvPr>
        </p:nvSpPr>
        <p:spPr>
          <a:xfrm>
            <a:off x="450011" y="1751162"/>
            <a:ext cx="11299166" cy="4787661"/>
          </a:xfrm>
          <a:prstGeom prst="rect">
            <a:avLst/>
          </a:prstGeom>
        </p:spPr>
        <p:txBody>
          <a:bodyPr/>
          <a:lstStyle>
            <a:lvl1pPr>
              <a:defRPr sz="2400">
                <a:latin typeface="Segoe UI" panose="020B0502040204020203" pitchFamily="34" charset="0"/>
                <a:cs typeface="Segoe UI" panose="020B0502040204020203" pitchFamily="34" charset="0"/>
              </a:defRPr>
            </a:lvl1pPr>
          </a:lstStyle>
          <a:p>
            <a:r>
              <a:rPr lang="en-US"/>
              <a:t>Slide text</a:t>
            </a:r>
            <a:endParaRPr lang="en-US" dirty="0"/>
          </a:p>
        </p:txBody>
      </p:sp>
    </p:spTree>
    <p:extLst>
      <p:ext uri="{BB962C8B-B14F-4D97-AF65-F5344CB8AC3E}">
        <p14:creationId xmlns:p14="http://schemas.microsoft.com/office/powerpoint/2010/main" val="168226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914400"/>
          </a:xfrm>
        </p:spPr>
        <p:txBody>
          <a:bodyPr/>
          <a:lstStyle/>
          <a:p>
            <a:r>
              <a:rPr lang="en-US" dirty="0"/>
              <a:t>Click to edit Master title style</a:t>
            </a:r>
          </a:p>
        </p:txBody>
      </p:sp>
      <p:sp>
        <p:nvSpPr>
          <p:cNvPr id="3" name="Content Placeholder 2"/>
          <p:cNvSpPr>
            <a:spLocks noGrp="1"/>
          </p:cNvSpPr>
          <p:nvPr>
            <p:ph idx="1"/>
          </p:nvPr>
        </p:nvSpPr>
        <p:spPr>
          <a:xfrm>
            <a:off x="609600" y="2362205"/>
            <a:ext cx="109728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6F597E-DDB6-462D-A686-FE3A0380E3C6}"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30265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4F182EE-B4B2-4712-8B53-47305C859F6B}"/>
              </a:ext>
            </a:extLst>
          </p:cNvPr>
          <p:cNvSpPr>
            <a:spLocks noGrp="1"/>
          </p:cNvSpPr>
          <p:nvPr>
            <p:ph type="dt" sz="half" idx="10"/>
          </p:nvPr>
        </p:nvSpPr>
        <p:spPr/>
        <p:txBody>
          <a:bodyPr/>
          <a:lstStyle>
            <a:lvl1pPr>
              <a:defRPr/>
            </a:lvl1pPr>
          </a:lstStyle>
          <a:p>
            <a:pPr>
              <a:defRPr/>
            </a:pPr>
            <a:fld id="{226335E8-AE42-4492-8835-38A6D6290426}" type="datetimeFigureOut">
              <a:rPr lang="en-US"/>
              <a:pPr>
                <a:defRPr/>
              </a:pPr>
              <a:t>8/14/2024</a:t>
            </a:fld>
            <a:endParaRPr lang="en-US"/>
          </a:p>
        </p:txBody>
      </p:sp>
      <p:sp>
        <p:nvSpPr>
          <p:cNvPr id="5" name="Footer Placeholder 4">
            <a:extLst>
              <a:ext uri="{FF2B5EF4-FFF2-40B4-BE49-F238E27FC236}">
                <a16:creationId xmlns:a16="http://schemas.microsoft.com/office/drawing/2014/main" id="{F0A72851-37BB-401C-B120-7666884D714E}"/>
              </a:ext>
            </a:extLst>
          </p:cNvPr>
          <p:cNvSpPr>
            <a:spLocks noGrp="1"/>
          </p:cNvSpPr>
          <p:nvPr>
            <p:ph type="ftr" sz="quarter" idx="11"/>
          </p:nvPr>
        </p:nvSpPr>
        <p:spPr/>
        <p:txBody>
          <a:bodyPr/>
          <a:lstStyle>
            <a:lvl1pPr>
              <a:defRPr/>
            </a:lvl1pPr>
          </a:lstStyle>
          <a:p>
            <a:pPr>
              <a:defRPr/>
            </a:pPr>
            <a:r>
              <a:rPr lang="en-US"/>
              <a:t>Footer</a:t>
            </a:r>
          </a:p>
        </p:txBody>
      </p:sp>
      <p:sp>
        <p:nvSpPr>
          <p:cNvPr id="6" name="Slide Number Placeholder 5">
            <a:extLst>
              <a:ext uri="{FF2B5EF4-FFF2-40B4-BE49-F238E27FC236}">
                <a16:creationId xmlns:a16="http://schemas.microsoft.com/office/drawing/2014/main" id="{7815DC2E-D30A-4BB2-B2D9-3CDC54F892D3}"/>
              </a:ext>
            </a:extLst>
          </p:cNvPr>
          <p:cNvSpPr>
            <a:spLocks noGrp="1"/>
          </p:cNvSpPr>
          <p:nvPr>
            <p:ph type="sldNum" sz="quarter" idx="12"/>
          </p:nvPr>
        </p:nvSpPr>
        <p:spPr>
          <a:xfrm>
            <a:off x="8737600" y="6356351"/>
            <a:ext cx="2032000" cy="365125"/>
          </a:xfrm>
        </p:spPr>
        <p:txBody>
          <a:bodyPr/>
          <a:lstStyle>
            <a:lvl1pPr>
              <a:defRPr/>
            </a:lvl1pPr>
          </a:lstStyle>
          <a:p>
            <a:pPr>
              <a:defRPr/>
            </a:pPr>
            <a:fld id="{F68B2E3D-0EF2-448F-9F95-965A2D324DE0}" type="slidenum">
              <a:rPr lang="en-US"/>
              <a:pPr>
                <a:defRPr/>
              </a:pPr>
              <a:t>‹#›</a:t>
            </a:fld>
            <a:endParaRPr lang="en-US" dirty="0"/>
          </a:p>
        </p:txBody>
      </p:sp>
    </p:spTree>
    <p:extLst>
      <p:ext uri="{BB962C8B-B14F-4D97-AF65-F5344CB8AC3E}">
        <p14:creationId xmlns:p14="http://schemas.microsoft.com/office/powerpoint/2010/main" val="30408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1143000"/>
          </a:xfrm>
        </p:spPr>
        <p:txBody>
          <a:bodyPr/>
          <a:lstStyle/>
          <a:p>
            <a:r>
              <a:rPr lang="en-US"/>
              <a:t>Click to edit Master title style</a:t>
            </a:r>
          </a:p>
        </p:txBody>
      </p:sp>
      <p:sp>
        <p:nvSpPr>
          <p:cNvPr id="3" name="Table Placeholder 2"/>
          <p:cNvSpPr>
            <a:spLocks noGrp="1"/>
          </p:cNvSpPr>
          <p:nvPr>
            <p:ph type="tbl" idx="1"/>
          </p:nvPr>
        </p:nvSpPr>
        <p:spPr>
          <a:xfrm>
            <a:off x="2032000" y="1600201"/>
            <a:ext cx="9550400" cy="4525963"/>
          </a:xfrm>
        </p:spPr>
        <p:txBody>
          <a:bodyPr rtlCol="0">
            <a:normAutofit/>
          </a:bodyPr>
          <a:lstStyle/>
          <a:p>
            <a:pPr lvl="0"/>
            <a:endParaRPr lang="en-US" noProof="0"/>
          </a:p>
        </p:txBody>
      </p:sp>
      <p:sp>
        <p:nvSpPr>
          <p:cNvPr id="4" name="Date Placeholder 9">
            <a:extLst>
              <a:ext uri="{FF2B5EF4-FFF2-40B4-BE49-F238E27FC236}">
                <a16:creationId xmlns:a16="http://schemas.microsoft.com/office/drawing/2014/main" id="{80CAEDEA-0C67-4E61-9EA9-890F7A4B1F25}"/>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48AFA0B-A5BA-453F-954B-0FA65950B8D7}"/>
              </a:ext>
            </a:extLst>
          </p:cNvPr>
          <p:cNvSpPr>
            <a:spLocks noGrp="1"/>
          </p:cNvSpPr>
          <p:nvPr>
            <p:ph type="ftr" sz="quarter" idx="11"/>
          </p:nvPr>
        </p:nvSpPr>
        <p:spPr/>
        <p:txBody>
          <a:bodyPr/>
          <a:lstStyle>
            <a:lvl1pPr>
              <a:defRPr/>
            </a:lvl1pPr>
          </a:lstStyle>
          <a:p>
            <a:pPr>
              <a:defRPr/>
            </a:pPr>
            <a:r>
              <a:rPr lang="en-US"/>
              <a:t>http://dor.myflorida.com/dor/property/trim/</a:t>
            </a:r>
          </a:p>
        </p:txBody>
      </p:sp>
      <p:sp>
        <p:nvSpPr>
          <p:cNvPr id="6" name="Slide Number Placeholder 17">
            <a:extLst>
              <a:ext uri="{FF2B5EF4-FFF2-40B4-BE49-F238E27FC236}">
                <a16:creationId xmlns:a16="http://schemas.microsoft.com/office/drawing/2014/main" id="{901849F4-CE42-402D-9365-88367871F20E}"/>
              </a:ext>
            </a:extLst>
          </p:cNvPr>
          <p:cNvSpPr>
            <a:spLocks noGrp="1"/>
          </p:cNvSpPr>
          <p:nvPr>
            <p:ph type="sldNum" sz="quarter" idx="12"/>
          </p:nvPr>
        </p:nvSpPr>
        <p:spPr/>
        <p:txBody>
          <a:bodyPr/>
          <a:lstStyle>
            <a:lvl1pPr>
              <a:defRPr/>
            </a:lvl1pPr>
          </a:lstStyle>
          <a:p>
            <a:pPr>
              <a:defRPr/>
            </a:pPr>
            <a:fld id="{89BBB0B3-AEAF-4B58-9CE4-DA5D66962AB6}" type="slidenum">
              <a:rPr lang="en-US" altLang="en-US"/>
              <a:pPr>
                <a:defRPr/>
              </a:pPr>
              <a:t>‹#›</a:t>
            </a:fld>
            <a:endParaRPr lang="en-US" altLang="en-US"/>
          </a:p>
        </p:txBody>
      </p:sp>
    </p:spTree>
    <p:extLst>
      <p:ext uri="{BB962C8B-B14F-4D97-AF65-F5344CB8AC3E}">
        <p14:creationId xmlns:p14="http://schemas.microsoft.com/office/powerpoint/2010/main" val="137619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34242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82184"/>
            <a:ext cx="5386917"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34242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982184"/>
            <a:ext cx="5389033"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609600" y="1295400"/>
            <a:ext cx="10972800" cy="914400"/>
          </a:xfrm>
        </p:spPr>
        <p:txBody>
          <a:bodyPr/>
          <a:lstStyle/>
          <a:p>
            <a:r>
              <a:rPr lang="en-US" dirty="0"/>
              <a:t>Click to edit Master title style</a:t>
            </a:r>
          </a:p>
        </p:txBody>
      </p:sp>
      <p:sp>
        <p:nvSpPr>
          <p:cNvPr id="7" name="Date Placeholder 3">
            <a:extLst>
              <a:ext uri="{FF2B5EF4-FFF2-40B4-BE49-F238E27FC236}">
                <a16:creationId xmlns:a16="http://schemas.microsoft.com/office/drawing/2014/main" id="{7181C105-926B-4A7F-BE94-F330BE9EF631}"/>
              </a:ext>
            </a:extLst>
          </p:cNvPr>
          <p:cNvSpPr>
            <a:spLocks noGrp="1"/>
          </p:cNvSpPr>
          <p:nvPr>
            <p:ph type="dt" sz="half" idx="10"/>
          </p:nvPr>
        </p:nvSpPr>
        <p:spPr/>
        <p:txBody>
          <a:bodyPr/>
          <a:lstStyle>
            <a:lvl1pPr>
              <a:defRPr/>
            </a:lvl1pPr>
          </a:lstStyle>
          <a:p>
            <a:pPr>
              <a:defRPr/>
            </a:pPr>
            <a:fld id="{3339B843-CD74-487F-B786-328FFD946CEA}" type="datetimeFigureOut">
              <a:rPr lang="en-US"/>
              <a:pPr>
                <a:defRPr/>
              </a:pPr>
              <a:t>8/14/2024</a:t>
            </a:fld>
            <a:endParaRPr lang="en-US"/>
          </a:p>
        </p:txBody>
      </p:sp>
      <p:sp>
        <p:nvSpPr>
          <p:cNvPr id="8" name="Footer Placeholder 4">
            <a:extLst>
              <a:ext uri="{FF2B5EF4-FFF2-40B4-BE49-F238E27FC236}">
                <a16:creationId xmlns:a16="http://schemas.microsoft.com/office/drawing/2014/main" id="{28D4A56E-569B-4617-BD54-04EC88D9BAD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E56177-D377-43D5-A991-36FB2A5E1AE2}"/>
              </a:ext>
            </a:extLst>
          </p:cNvPr>
          <p:cNvSpPr>
            <a:spLocks noGrp="1"/>
          </p:cNvSpPr>
          <p:nvPr>
            <p:ph type="sldNum" sz="quarter" idx="12"/>
          </p:nvPr>
        </p:nvSpPr>
        <p:spPr/>
        <p:txBody>
          <a:bodyPr/>
          <a:lstStyle>
            <a:lvl1pPr>
              <a:defRPr/>
            </a:lvl1pPr>
          </a:lstStyle>
          <a:p>
            <a:pPr>
              <a:defRPr/>
            </a:pPr>
            <a:fld id="{3F286491-C9C3-4E28-9BB0-34AB5C514BE8}" type="slidenum">
              <a:rPr lang="en-US"/>
              <a:pPr>
                <a:defRPr/>
              </a:pPr>
              <a:t>‹#›</a:t>
            </a:fld>
            <a:endParaRPr lang="en-US"/>
          </a:p>
        </p:txBody>
      </p:sp>
    </p:spTree>
    <p:extLst>
      <p:ext uri="{BB962C8B-B14F-4D97-AF65-F5344CB8AC3E}">
        <p14:creationId xmlns:p14="http://schemas.microsoft.com/office/powerpoint/2010/main" val="38278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1"/>
            <a:ext cx="10363200" cy="1362075"/>
          </a:xfrm>
        </p:spPr>
        <p:txBody>
          <a:bodyPr/>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914400" y="3724276"/>
            <a:ext cx="10363200"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771CA2C-FB92-4065-B0A0-46B773E2116C}"/>
              </a:ext>
            </a:extLst>
          </p:cNvPr>
          <p:cNvSpPr>
            <a:spLocks noGrp="1"/>
          </p:cNvSpPr>
          <p:nvPr>
            <p:ph type="dt" sz="half" idx="10"/>
          </p:nvPr>
        </p:nvSpPr>
        <p:spPr/>
        <p:txBody>
          <a:bodyPr/>
          <a:lstStyle>
            <a:lvl1pPr>
              <a:defRPr/>
            </a:lvl1pPr>
          </a:lstStyle>
          <a:p>
            <a:pPr>
              <a:defRPr/>
            </a:pPr>
            <a:fld id="{8667CCBF-C211-4575-91C6-12EA23583CD7}" type="datetimeFigureOut">
              <a:rPr lang="en-US"/>
              <a:pPr>
                <a:defRPr/>
              </a:pPr>
              <a:t>8/14/2024</a:t>
            </a:fld>
            <a:endParaRPr lang="en-US"/>
          </a:p>
        </p:txBody>
      </p:sp>
      <p:sp>
        <p:nvSpPr>
          <p:cNvPr id="5" name="Footer Placeholder 4">
            <a:extLst>
              <a:ext uri="{FF2B5EF4-FFF2-40B4-BE49-F238E27FC236}">
                <a16:creationId xmlns:a16="http://schemas.microsoft.com/office/drawing/2014/main" id="{0F2FA074-14AA-4FC9-9146-E27E34F3B0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E20E08-F7F4-41EB-ADD8-300577F2C9A6}"/>
              </a:ext>
            </a:extLst>
          </p:cNvPr>
          <p:cNvSpPr>
            <a:spLocks noGrp="1"/>
          </p:cNvSpPr>
          <p:nvPr>
            <p:ph type="sldNum" sz="quarter" idx="12"/>
          </p:nvPr>
        </p:nvSpPr>
        <p:spPr/>
        <p:txBody>
          <a:bodyPr/>
          <a:lstStyle>
            <a:lvl1pPr>
              <a:defRPr/>
            </a:lvl1pPr>
          </a:lstStyle>
          <a:p>
            <a:pPr>
              <a:defRPr/>
            </a:pPr>
            <a:fld id="{927B8615-FF6C-492B-A3F3-80C97655EDFB}" type="slidenum">
              <a:rPr lang="en-US"/>
              <a:pPr>
                <a:defRPr/>
              </a:pPr>
              <a:t>‹#›</a:t>
            </a:fld>
            <a:endParaRPr lang="en-US"/>
          </a:p>
        </p:txBody>
      </p:sp>
    </p:spTree>
    <p:extLst>
      <p:ext uri="{BB962C8B-B14F-4D97-AF65-F5344CB8AC3E}">
        <p14:creationId xmlns:p14="http://schemas.microsoft.com/office/powerpoint/2010/main" val="223670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EDFB514E-3ED6-4BA3-9EBA-00130198859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724"/>
            <a:ext cx="12192000" cy="6858724"/>
          </a:xfrm>
          <a:prstGeom prst="rect">
            <a:avLst/>
          </a:prstGeom>
        </p:spPr>
      </p:pic>
      <p:sp>
        <p:nvSpPr>
          <p:cNvPr id="5" name="TextBox 4">
            <a:extLst>
              <a:ext uri="{FF2B5EF4-FFF2-40B4-BE49-F238E27FC236}">
                <a16:creationId xmlns:a16="http://schemas.microsoft.com/office/drawing/2014/main" id="{7A5224C1-20A4-4CEA-83C8-2EBAF84F5E90}"/>
              </a:ext>
            </a:extLst>
          </p:cNvPr>
          <p:cNvSpPr txBox="1"/>
          <p:nvPr userDrawn="1"/>
        </p:nvSpPr>
        <p:spPr>
          <a:xfrm>
            <a:off x="395219" y="225942"/>
            <a:ext cx="3700532" cy="400110"/>
          </a:xfrm>
          <a:prstGeom prst="rect">
            <a:avLst/>
          </a:prstGeom>
          <a:noFill/>
        </p:spPr>
        <p:txBody>
          <a:bodyPr wrap="square" rtlCol="0">
            <a:spAutoFit/>
          </a:bodyPr>
          <a:lstStyle/>
          <a:p>
            <a:r>
              <a:rPr lang="en-US" sz="2000" b="1" dirty="0">
                <a:solidFill>
                  <a:srgbClr val="163962"/>
                </a:solidFill>
                <a:latin typeface="Segoe UI" panose="020B0502040204020203" pitchFamily="34" charset="0"/>
                <a:cs typeface="Segoe UI" panose="020B0502040204020203" pitchFamily="34" charset="0"/>
              </a:rPr>
              <a:t>DEPARTMENT OF REVENUE</a:t>
            </a:r>
          </a:p>
        </p:txBody>
      </p:sp>
      <p:sp>
        <p:nvSpPr>
          <p:cNvPr id="6" name="TextBox 5">
            <a:extLst>
              <a:ext uri="{FF2B5EF4-FFF2-40B4-BE49-F238E27FC236}">
                <a16:creationId xmlns:a16="http://schemas.microsoft.com/office/drawing/2014/main" id="{B23B8B11-AD8B-44BF-A395-BBF6A714B93D}"/>
              </a:ext>
            </a:extLst>
          </p:cNvPr>
          <p:cNvSpPr txBox="1"/>
          <p:nvPr userDrawn="1"/>
        </p:nvSpPr>
        <p:spPr>
          <a:xfrm>
            <a:off x="268945" y="-27111"/>
            <a:ext cx="1707265" cy="523220"/>
          </a:xfrm>
          <a:prstGeom prst="rect">
            <a:avLst/>
          </a:prstGeom>
          <a:noFill/>
          <a:effectLst>
            <a:outerShdw blurRad="12700" dir="5400000" algn="ctr" rotWithShape="0">
              <a:schemeClr val="accent1">
                <a:lumMod val="50000"/>
                <a:alpha val="14000"/>
              </a:schemeClr>
            </a:outerShdw>
          </a:effectLst>
        </p:spPr>
        <p:txBody>
          <a:bodyPr wrap="square" rtlCol="0">
            <a:spAutoFit/>
          </a:bodyPr>
          <a:lstStyle/>
          <a:p>
            <a:r>
              <a:rPr lang="en-US" sz="2800" dirty="0">
                <a:solidFill>
                  <a:srgbClr val="00ACA1"/>
                </a:solidFill>
                <a:latin typeface="Rage Italic" panose="03070502040507070304" pitchFamily="66" charset="0"/>
                <a:cs typeface="Segoe UI" panose="020B0502040204020203" pitchFamily="34" charset="0"/>
              </a:rPr>
              <a:t>Florida</a:t>
            </a:r>
          </a:p>
        </p:txBody>
      </p:sp>
    </p:spTree>
    <p:extLst>
      <p:ext uri="{BB962C8B-B14F-4D97-AF65-F5344CB8AC3E}">
        <p14:creationId xmlns:p14="http://schemas.microsoft.com/office/powerpoint/2010/main" val="3614813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TRIM@floridarevenue.com"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eTRIM@floridarevenue.com"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plant&#10;&#10;Description automatically generated">
            <a:extLst>
              <a:ext uri="{FF2B5EF4-FFF2-40B4-BE49-F238E27FC236}">
                <a16:creationId xmlns:a16="http://schemas.microsoft.com/office/drawing/2014/main" id="{995A4765-35E2-4C3C-A239-8958187F0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970" y="4699713"/>
            <a:ext cx="1176060" cy="1714399"/>
          </a:xfrm>
          <a:prstGeom prst="rect">
            <a:avLst/>
          </a:prstGeom>
        </p:spPr>
      </p:pic>
      <p:sp>
        <p:nvSpPr>
          <p:cNvPr id="29" name="TextBox 28">
            <a:extLst>
              <a:ext uri="{FF2B5EF4-FFF2-40B4-BE49-F238E27FC236}">
                <a16:creationId xmlns:a16="http://schemas.microsoft.com/office/drawing/2014/main" id="{0741716B-C5B0-4B34-84A9-2B03A5727039}"/>
              </a:ext>
            </a:extLst>
          </p:cNvPr>
          <p:cNvSpPr txBox="1"/>
          <p:nvPr/>
        </p:nvSpPr>
        <p:spPr>
          <a:xfrm>
            <a:off x="164396" y="1374492"/>
            <a:ext cx="11838562" cy="1754326"/>
          </a:xfrm>
          <a:prstGeom prst="rect">
            <a:avLst/>
          </a:prstGeom>
          <a:noFill/>
        </p:spPr>
        <p:txBody>
          <a:bodyPr wrap="square" rtlCol="0">
            <a:spAutoFit/>
          </a:bodyPr>
          <a:lstStyle/>
          <a:p>
            <a:pPr algn="ctr"/>
            <a:r>
              <a:rPr lang="en-US" sz="3600" b="1" dirty="0">
                <a:solidFill>
                  <a:srgbClr val="002060"/>
                </a:solidFill>
                <a:latin typeface="Segoe UI" panose="020B0502040204020203" pitchFamily="34" charset="0"/>
                <a:cs typeface="Segoe UI" panose="020B0502040204020203" pitchFamily="34" charset="0"/>
              </a:rPr>
              <a:t>Hearing Information and</a:t>
            </a:r>
            <a:br>
              <a:rPr lang="en-US" sz="3600" b="1" dirty="0">
                <a:solidFill>
                  <a:srgbClr val="002060"/>
                </a:solidFill>
                <a:latin typeface="Segoe UI" panose="020B0502040204020203" pitchFamily="34" charset="0"/>
                <a:cs typeface="Segoe UI" panose="020B0502040204020203" pitchFamily="34" charset="0"/>
              </a:rPr>
            </a:br>
            <a:r>
              <a:rPr lang="en-US" sz="3600" b="1" dirty="0">
                <a:solidFill>
                  <a:srgbClr val="002060"/>
                </a:solidFill>
                <a:latin typeface="Segoe UI" panose="020B0502040204020203" pitchFamily="34" charset="0"/>
                <a:cs typeface="Segoe UI" panose="020B0502040204020203" pitchFamily="34" charset="0"/>
              </a:rPr>
              <a:t>Advertisement Selection </a:t>
            </a:r>
            <a:br>
              <a:rPr lang="en-US" sz="3600" b="1" dirty="0">
                <a:solidFill>
                  <a:srgbClr val="002060"/>
                </a:solidFill>
                <a:latin typeface="Segoe UI" panose="020B0502040204020203" pitchFamily="34" charset="0"/>
                <a:cs typeface="Segoe UI" panose="020B0502040204020203" pitchFamily="34" charset="0"/>
              </a:rPr>
            </a:br>
            <a:r>
              <a:rPr lang="en-US" sz="3600" b="1" dirty="0">
                <a:solidFill>
                  <a:srgbClr val="002060"/>
                </a:solidFill>
                <a:latin typeface="Segoe UI" panose="020B0502040204020203" pitchFamily="34" charset="0"/>
                <a:cs typeface="Segoe UI" panose="020B0502040204020203" pitchFamily="34" charset="0"/>
              </a:rPr>
              <a:t>2024</a:t>
            </a:r>
          </a:p>
        </p:txBody>
      </p:sp>
      <p:sp>
        <p:nvSpPr>
          <p:cNvPr id="30" name="TextBox 29">
            <a:extLst>
              <a:ext uri="{FF2B5EF4-FFF2-40B4-BE49-F238E27FC236}">
                <a16:creationId xmlns:a16="http://schemas.microsoft.com/office/drawing/2014/main" id="{CA9B2558-3CCA-4744-9193-296C7F95FF21}"/>
              </a:ext>
            </a:extLst>
          </p:cNvPr>
          <p:cNvSpPr txBox="1"/>
          <p:nvPr/>
        </p:nvSpPr>
        <p:spPr>
          <a:xfrm>
            <a:off x="164396" y="3429000"/>
            <a:ext cx="11827861" cy="1138773"/>
          </a:xfrm>
          <a:prstGeom prst="rect">
            <a:avLst/>
          </a:prstGeom>
          <a:noFill/>
        </p:spPr>
        <p:txBody>
          <a:bodyPr wrap="square" rtlCol="0">
            <a:spAutoFit/>
          </a:bodyPr>
          <a:lstStyle/>
          <a:p>
            <a:pPr algn="ctr"/>
            <a:r>
              <a:rPr lang="en-US" sz="2000" dirty="0">
                <a:solidFill>
                  <a:schemeClr val="bg1">
                    <a:lumMod val="50000"/>
                  </a:schemeClr>
                </a:solidFill>
                <a:latin typeface="Segoe UI" panose="020B0502040204020203" pitchFamily="34" charset="0"/>
                <a:cs typeface="Segoe UI" panose="020B0502040204020203" pitchFamily="34" charset="0"/>
              </a:rPr>
              <a:t>Presented by</a:t>
            </a:r>
          </a:p>
          <a:p>
            <a:pPr algn="ctr"/>
            <a:r>
              <a:rPr lang="en-US" sz="2400" dirty="0">
                <a:solidFill>
                  <a:schemeClr val="bg1">
                    <a:lumMod val="50000"/>
                  </a:schemeClr>
                </a:solidFill>
                <a:latin typeface="Segoe UI" panose="020B0502040204020203" pitchFamily="34" charset="0"/>
                <a:cs typeface="Segoe UI" panose="020B0502040204020203" pitchFamily="34" charset="0"/>
              </a:rPr>
              <a:t>The TRIM Team</a:t>
            </a:r>
          </a:p>
          <a:p>
            <a:pPr algn="ctr"/>
            <a:r>
              <a:rPr lang="en-US" sz="2400" dirty="0">
                <a:solidFill>
                  <a:schemeClr val="bg1">
                    <a:lumMod val="50000"/>
                  </a:schemeClr>
                </a:solidFill>
                <a:latin typeface="Segoe UI" panose="020B0502040204020203" pitchFamily="34" charset="0"/>
                <a:cs typeface="Segoe UI" panose="020B0502040204020203" pitchFamily="34" charset="0"/>
              </a:rPr>
              <a:t>Truth In Millage, Property Tax Oversight</a:t>
            </a:r>
          </a:p>
        </p:txBody>
      </p:sp>
    </p:spTree>
    <p:extLst>
      <p:ext uri="{BB962C8B-B14F-4D97-AF65-F5344CB8AC3E}">
        <p14:creationId xmlns:p14="http://schemas.microsoft.com/office/powerpoint/2010/main" val="368141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BD67E-157D-4192-BDC6-0EF05D2423EF}"/>
              </a:ext>
            </a:extLst>
          </p:cNvPr>
          <p:cNvSpPr>
            <a:spLocks noGrp="1"/>
          </p:cNvSpPr>
          <p:nvPr>
            <p:ph idx="1"/>
          </p:nvPr>
        </p:nvSpPr>
        <p:spPr>
          <a:xfrm>
            <a:off x="614050" y="2523280"/>
            <a:ext cx="11111104" cy="3723861"/>
          </a:xfrm>
        </p:spPr>
        <p:txBody>
          <a:bodyPr rtlCol="0">
            <a:normAutofit/>
          </a:bodyPr>
          <a:lstStyle/>
          <a:p>
            <a:pPr marL="109728" indent="0">
              <a:buNone/>
              <a:defRPr/>
            </a:pPr>
            <a:r>
              <a:rPr lang="en-US" sz="2400" dirty="0">
                <a:latin typeface="Segoe UI" panose="020B0502040204020203" pitchFamily="34" charset="0"/>
                <a:ea typeface="Open Sans Semibold" panose="020B0706030804020204" pitchFamily="34" charset="0"/>
                <a:cs typeface="Segoe UI" panose="020B0502040204020203" pitchFamily="34" charset="0"/>
              </a:rPr>
              <a:t>Each taxing authority levying a millage rate must publicly announce, before adopting the millage resolution: </a:t>
            </a:r>
          </a:p>
          <a:p>
            <a:pPr marL="798513" indent="-3937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taxing authority’s name</a:t>
            </a:r>
          </a:p>
          <a:p>
            <a:pPr marL="798513" indent="-3937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rolled-back rate</a:t>
            </a:r>
          </a:p>
          <a:p>
            <a:pPr marL="798513" indent="-3937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percentage increase over the rolled-back rate</a:t>
            </a:r>
          </a:p>
          <a:p>
            <a:pPr marL="798513" indent="-3937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millage rate to be levied</a:t>
            </a:r>
          </a:p>
          <a:p>
            <a:pPr marL="109728" indent="0">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a:p>
            <a:pPr marL="109728" indent="0">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p:txBody>
      </p:sp>
      <p:sp>
        <p:nvSpPr>
          <p:cNvPr id="7" name="Title 1">
            <a:extLst>
              <a:ext uri="{FF2B5EF4-FFF2-40B4-BE49-F238E27FC236}">
                <a16:creationId xmlns:a16="http://schemas.microsoft.com/office/drawing/2014/main" id="{99AE60D6-DCFE-890F-717F-FBA6E0B3EC3B}"/>
              </a:ext>
            </a:extLst>
          </p:cNvPr>
          <p:cNvSpPr>
            <a:spLocks noGrp="1"/>
          </p:cNvSpPr>
          <p:nvPr>
            <p:ph type="title"/>
          </p:nvPr>
        </p:nvSpPr>
        <p:spPr>
          <a:xfrm>
            <a:off x="1262269" y="802002"/>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pic>
        <p:nvPicPr>
          <p:cNvPr id="8" name="Picture 7">
            <a:extLst>
              <a:ext uri="{FF2B5EF4-FFF2-40B4-BE49-F238E27FC236}">
                <a16:creationId xmlns:a16="http://schemas.microsoft.com/office/drawing/2014/main" id="{69AD9FFB-0F55-2BEB-3A3B-7170F8C34AAB}"/>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2501F-AE54-4287-A662-CDE0895917EB}"/>
              </a:ext>
            </a:extLst>
          </p:cNvPr>
          <p:cNvSpPr>
            <a:spLocks noGrp="1"/>
          </p:cNvSpPr>
          <p:nvPr>
            <p:ph idx="1"/>
          </p:nvPr>
        </p:nvSpPr>
        <p:spPr>
          <a:xfrm>
            <a:off x="699051" y="2417179"/>
            <a:ext cx="10933505" cy="3796748"/>
          </a:xfrm>
        </p:spPr>
        <p:txBody>
          <a:bodyPr rtlCol="0">
            <a:normAutofit/>
          </a:bodyPr>
          <a:lstStyle/>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tentative millage rate cannot exceed the proposed millage rate unless the PA mails each taxpayer a revised TRIM notice at the TA’s expense.</a:t>
            </a:r>
          </a:p>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final millage rate cannot exceed the tentatively adopted millage rate. </a:t>
            </a:r>
          </a:p>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TRIM process must be completed within 101 days.</a:t>
            </a:r>
          </a:p>
          <a:p>
            <a:pPr marL="109728" indent="0">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a:p>
            <a:pPr marL="109728" indent="0">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p:txBody>
      </p:sp>
      <p:sp>
        <p:nvSpPr>
          <p:cNvPr id="7" name="Title 1">
            <a:extLst>
              <a:ext uri="{FF2B5EF4-FFF2-40B4-BE49-F238E27FC236}">
                <a16:creationId xmlns:a16="http://schemas.microsoft.com/office/drawing/2014/main" id="{BD8EA2B6-3D72-B50D-BFA1-DC8C7D16B345}"/>
              </a:ext>
            </a:extLst>
          </p:cNvPr>
          <p:cNvSpPr>
            <a:spLocks noGrp="1"/>
          </p:cNvSpPr>
          <p:nvPr>
            <p:ph type="title"/>
          </p:nvPr>
        </p:nvSpPr>
        <p:spPr>
          <a:xfrm>
            <a:off x="1262269" y="802003"/>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pic>
        <p:nvPicPr>
          <p:cNvPr id="8" name="Picture 7">
            <a:extLst>
              <a:ext uri="{FF2B5EF4-FFF2-40B4-BE49-F238E27FC236}">
                <a16:creationId xmlns:a16="http://schemas.microsoft.com/office/drawing/2014/main" id="{6FA9BDDF-BDDC-B63E-E477-9590F6804EE2}"/>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a:extLst>
              <a:ext uri="{FF2B5EF4-FFF2-40B4-BE49-F238E27FC236}">
                <a16:creationId xmlns:a16="http://schemas.microsoft.com/office/drawing/2014/main" id="{BF50326F-A203-44E0-8E85-CB231D14BEF9}"/>
              </a:ext>
            </a:extLst>
          </p:cNvPr>
          <p:cNvSpPr>
            <a:spLocks noGrp="1" noChangeArrowheads="1"/>
          </p:cNvSpPr>
          <p:nvPr>
            <p:ph idx="1"/>
          </p:nvPr>
        </p:nvSpPr>
        <p:spPr>
          <a:xfrm>
            <a:off x="472213" y="2221230"/>
            <a:ext cx="11160344" cy="3326296"/>
          </a:xfrm>
        </p:spPr>
        <p:txBody>
          <a:bodyPr/>
          <a:lstStyle/>
          <a:p>
            <a:pPr marL="109538" indent="0">
              <a:lnSpc>
                <a:spcPct val="100000"/>
              </a:lnSpc>
              <a:buNone/>
            </a:pPr>
            <a:r>
              <a:rPr lang="en-US" altLang="en-US" sz="2400" dirty="0">
                <a:latin typeface="Segoe UI" panose="020B0502040204020203" pitchFamily="34" charset="0"/>
                <a:ea typeface="Open Sans Semibold" pitchFamily="2" charset="0"/>
                <a:cs typeface="Segoe UI" panose="020B0502040204020203" pitchFamily="34" charset="0"/>
              </a:rPr>
              <a:t>The TA cannot levy any millage until its governing board has approved a resolution or ordinance.</a:t>
            </a:r>
          </a:p>
          <a:p>
            <a:pPr marL="109538" indent="0">
              <a:lnSpc>
                <a:spcPct val="100000"/>
              </a:lnSpc>
              <a:buNone/>
            </a:pPr>
            <a:endParaRPr lang="en-US" altLang="en-US" sz="2400" dirty="0">
              <a:latin typeface="Segoe UI" panose="020B0502040204020203" pitchFamily="34" charset="0"/>
              <a:ea typeface="Open Sans Semibold" pitchFamily="2" charset="0"/>
              <a:cs typeface="Segoe UI" panose="020B0502040204020203" pitchFamily="34" charset="0"/>
            </a:endParaRPr>
          </a:p>
          <a:p>
            <a:pPr marL="109538" indent="0">
              <a:lnSpc>
                <a:spcPct val="100000"/>
              </a:lnSpc>
              <a:buNone/>
            </a:pPr>
            <a:endParaRPr lang="en-US" altLang="en-US" sz="2400" dirty="0">
              <a:solidFill>
                <a:schemeClr val="tx2"/>
              </a:solidFill>
              <a:latin typeface="Segoe UI" panose="020B0502040204020203" pitchFamily="34" charset="0"/>
              <a:ea typeface="Open Sans Semibold" pitchFamily="2" charset="0"/>
              <a:cs typeface="Segoe UI" panose="020B0502040204020203" pitchFamily="34" charset="0"/>
            </a:endParaRPr>
          </a:p>
          <a:p>
            <a:pPr marL="109538" indent="0">
              <a:lnSpc>
                <a:spcPct val="100000"/>
              </a:lnSpc>
              <a:buNone/>
            </a:pPr>
            <a:endParaRPr lang="en-US" altLang="en-US" sz="2400" dirty="0">
              <a:latin typeface="Segoe UI" panose="020B0502040204020203" pitchFamily="34" charset="0"/>
              <a:ea typeface="Open Sans Semibold" pitchFamily="2" charset="0"/>
              <a:cs typeface="Segoe UI" panose="020B0502040204020203" pitchFamily="34" charset="0"/>
            </a:endParaRPr>
          </a:p>
        </p:txBody>
      </p:sp>
      <p:sp>
        <p:nvSpPr>
          <p:cNvPr id="6" name="Title 1">
            <a:extLst>
              <a:ext uri="{FF2B5EF4-FFF2-40B4-BE49-F238E27FC236}">
                <a16:creationId xmlns:a16="http://schemas.microsoft.com/office/drawing/2014/main" id="{5E18A05B-E0F7-5AFB-4257-18F525F840F9}"/>
              </a:ext>
            </a:extLst>
          </p:cNvPr>
          <p:cNvSpPr>
            <a:spLocks noGrp="1"/>
          </p:cNvSpPr>
          <p:nvPr>
            <p:ph type="title"/>
          </p:nvPr>
        </p:nvSpPr>
        <p:spPr>
          <a:xfrm>
            <a:off x="1262269" y="802003"/>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pic>
        <p:nvPicPr>
          <p:cNvPr id="7" name="Picture 6">
            <a:extLst>
              <a:ext uri="{FF2B5EF4-FFF2-40B4-BE49-F238E27FC236}">
                <a16:creationId xmlns:a16="http://schemas.microsoft.com/office/drawing/2014/main" id="{115F0049-B796-23DF-3E24-17BA1E463303}"/>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1DFAEC9-CBDE-440C-A80D-12C01C2D65DA}"/>
              </a:ext>
            </a:extLst>
          </p:cNvPr>
          <p:cNvSpPr>
            <a:spLocks noGrp="1" noChangeArrowheads="1"/>
          </p:cNvSpPr>
          <p:nvPr>
            <p:ph type="title"/>
          </p:nvPr>
        </p:nvSpPr>
        <p:spPr>
          <a:xfrm>
            <a:off x="204486" y="884877"/>
            <a:ext cx="11783028" cy="1086678"/>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Executive Order for State of Emergency</a:t>
            </a:r>
            <a:endPar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endParaRPr>
          </a:p>
        </p:txBody>
      </p:sp>
      <p:sp>
        <p:nvSpPr>
          <p:cNvPr id="3" name="Content Placeholder 2">
            <a:extLst>
              <a:ext uri="{FF2B5EF4-FFF2-40B4-BE49-F238E27FC236}">
                <a16:creationId xmlns:a16="http://schemas.microsoft.com/office/drawing/2014/main" id="{144AED1D-FC9A-4CAF-863B-5A18A87C11E2}"/>
              </a:ext>
            </a:extLst>
          </p:cNvPr>
          <p:cNvSpPr>
            <a:spLocks noGrp="1"/>
          </p:cNvSpPr>
          <p:nvPr>
            <p:ph idx="1"/>
          </p:nvPr>
        </p:nvSpPr>
        <p:spPr>
          <a:xfrm>
            <a:off x="652546" y="1994703"/>
            <a:ext cx="11095760" cy="4306957"/>
          </a:xfrm>
        </p:spPr>
        <p:txBody>
          <a:bodyPr rtlCol="0">
            <a:noAutofit/>
          </a:bodyPr>
          <a:lstStyle/>
          <a:p>
            <a:pPr marL="0" indent="0">
              <a:lnSpc>
                <a:spcPct val="100000"/>
              </a:lnSpc>
              <a:buNone/>
              <a:defRPr/>
            </a:pPr>
            <a:r>
              <a:rPr lang="en-US" sz="2400" b="1" dirty="0">
                <a:latin typeface="Segoe UI" panose="020B0502040204020203" pitchFamily="34" charset="0"/>
                <a:cs typeface="Segoe UI" panose="020B0502040204020203" pitchFamily="34" charset="0"/>
              </a:rPr>
              <a:t>Executive Order</a:t>
            </a:r>
          </a:p>
          <a:p>
            <a:pPr marL="0" indent="0">
              <a:lnSpc>
                <a:spcPct val="100000"/>
              </a:lnSpc>
              <a:buNone/>
              <a:defRPr/>
            </a:pPr>
            <a:r>
              <a:rPr lang="en-US" sz="2400" dirty="0">
                <a:latin typeface="Segoe UI" panose="020B0502040204020203" pitchFamily="34" charset="0"/>
                <a:cs typeface="Segoe UI" panose="020B0502040204020203" pitchFamily="34" charset="0"/>
              </a:rPr>
              <a:t>In the event of a state of emergency declared because of an imminent tropical storm, hurricane, or other calamity, the governor of the State of Florida will issue an executive order. The executive order will provide pertinent information and guidance such as:</a:t>
            </a:r>
          </a:p>
          <a:p>
            <a:pPr marL="741363" indent="-393700">
              <a:lnSpc>
                <a:spcPct val="100000"/>
              </a:lnSpc>
              <a:defRPr/>
            </a:pPr>
            <a:r>
              <a:rPr lang="en-US" sz="2400" dirty="0">
                <a:latin typeface="Segoe UI" panose="020B0502040204020203" pitchFamily="34" charset="0"/>
                <a:cs typeface="Segoe UI" panose="020B0502040204020203" pitchFamily="34" charset="0"/>
              </a:rPr>
              <a:t>A list of the counties or areas impacted by the emergency event</a:t>
            </a:r>
          </a:p>
          <a:p>
            <a:pPr marL="741363" indent="-393700">
              <a:lnSpc>
                <a:spcPct val="100000"/>
              </a:lnSpc>
              <a:defRPr/>
            </a:pPr>
            <a:r>
              <a:rPr lang="en-US" sz="2400" dirty="0">
                <a:latin typeface="Segoe UI" panose="020B0502040204020203" pitchFamily="34" charset="0"/>
                <a:cs typeface="Segoe UI" panose="020B0502040204020203" pitchFamily="34" charset="0"/>
              </a:rPr>
              <a:t>Suspension of the effect of any statute, rule, or order that would prevent, hinder, or delay any action necessary to cope with the emergency</a:t>
            </a:r>
          </a:p>
          <a:p>
            <a:pPr marL="109728" indent="0">
              <a:lnSpc>
                <a:spcPct val="100000"/>
              </a:lnSpc>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p:txBody>
      </p:sp>
      <p:pic>
        <p:nvPicPr>
          <p:cNvPr id="4" name="Picture 3">
            <a:extLst>
              <a:ext uri="{FF2B5EF4-FFF2-40B4-BE49-F238E27FC236}">
                <a16:creationId xmlns:a16="http://schemas.microsoft.com/office/drawing/2014/main" id="{BC886C70-F422-0448-46BB-36EC4E079BB9}"/>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E41B0-781C-401D-BECA-F2EB7EE04F05}"/>
              </a:ext>
            </a:extLst>
          </p:cNvPr>
          <p:cNvSpPr>
            <a:spLocks noGrp="1"/>
          </p:cNvSpPr>
          <p:nvPr>
            <p:ph idx="1"/>
          </p:nvPr>
        </p:nvSpPr>
        <p:spPr>
          <a:xfrm>
            <a:off x="639909" y="1988033"/>
            <a:ext cx="10714855" cy="4354823"/>
          </a:xfrm>
        </p:spPr>
        <p:txBody>
          <a:bodyPr rtlCol="0">
            <a:normAutofit/>
          </a:bodyPr>
          <a:lstStyle/>
          <a:p>
            <a:pPr marL="0" indent="0">
              <a:lnSpc>
                <a:spcPct val="100000"/>
              </a:lnSpc>
              <a:buNone/>
              <a:defRPr/>
            </a:pPr>
            <a:r>
              <a:rPr lang="en-US" sz="2400" b="1" dirty="0">
                <a:latin typeface="Segoe UI" panose="020B0502040204020203" pitchFamily="34" charset="0"/>
                <a:cs typeface="Segoe UI" panose="020B0502040204020203" pitchFamily="34" charset="0"/>
              </a:rPr>
              <a:t>Department Emergency Order</a:t>
            </a:r>
          </a:p>
          <a:p>
            <a:pPr marL="0" indent="0">
              <a:lnSpc>
                <a:spcPct val="100000"/>
              </a:lnSpc>
              <a:buNone/>
              <a:defRPr/>
            </a:pPr>
            <a:r>
              <a:rPr lang="en-US" sz="2400" dirty="0">
                <a:latin typeface="Segoe UI" panose="020B0502040204020203" pitchFamily="34" charset="0"/>
                <a:cs typeface="Segoe UI" panose="020B0502040204020203" pitchFamily="34" charset="0"/>
              </a:rPr>
              <a:t>The executive director of the Department will in turn issue an emergency order to implement the provisions of the governor’s order. The emergency order will provide specific guidance for the TRIM process, such as:</a:t>
            </a:r>
          </a:p>
          <a:p>
            <a:pPr marL="682625" indent="-393700">
              <a:lnSpc>
                <a:spcPct val="100000"/>
              </a:lnSpc>
              <a:defRPr/>
            </a:pPr>
            <a:r>
              <a:rPr lang="en-US" sz="2400" dirty="0">
                <a:latin typeface="Segoe UI" panose="020B0502040204020203" pitchFamily="34" charset="0"/>
                <a:cs typeface="Segoe UI" panose="020B0502040204020203" pitchFamily="34" charset="0"/>
              </a:rPr>
              <a:t>A list of the counties impacted</a:t>
            </a:r>
          </a:p>
          <a:p>
            <a:pPr marL="682625" indent="-393700">
              <a:lnSpc>
                <a:spcPct val="100000"/>
              </a:lnSpc>
              <a:defRPr/>
            </a:pPr>
            <a:r>
              <a:rPr lang="en-US" sz="2400" dirty="0">
                <a:latin typeface="Segoe UI" panose="020B0502040204020203" pitchFamily="34" charset="0"/>
                <a:cs typeface="Segoe UI" panose="020B0502040204020203" pitchFamily="34" charset="0"/>
              </a:rPr>
              <a:t>Extension of TRIM timelines</a:t>
            </a:r>
          </a:p>
          <a:p>
            <a:pPr marL="682625" indent="-393700">
              <a:lnSpc>
                <a:spcPct val="100000"/>
              </a:lnSpc>
              <a:defRPr/>
            </a:pPr>
            <a:r>
              <a:rPr lang="en-US" sz="2400" dirty="0">
                <a:latin typeface="Segoe UI" panose="020B0502040204020203" pitchFamily="34" charset="0"/>
                <a:cs typeface="Segoe UI" panose="020B0502040204020203" pitchFamily="34" charset="0"/>
              </a:rPr>
              <a:t>Temporarily waived TRIM compliance requirements</a:t>
            </a:r>
          </a:p>
          <a:p>
            <a:pPr marL="682625" indent="-393700">
              <a:lnSpc>
                <a:spcPct val="100000"/>
              </a:lnSpc>
              <a:defRPr/>
            </a:pPr>
            <a:r>
              <a:rPr lang="en-US" sz="2400" dirty="0">
                <a:latin typeface="Segoe UI" panose="020B0502040204020203" pitchFamily="34" charset="0"/>
                <a:cs typeface="Segoe UI" panose="020B0502040204020203" pitchFamily="34" charset="0"/>
              </a:rPr>
              <a:t>Specific guidance related to TRIM hearing and advertising requirements</a:t>
            </a:r>
          </a:p>
          <a:p>
            <a:pPr marL="0" indent="0">
              <a:lnSpc>
                <a:spcPct val="100000"/>
              </a:lnSpc>
              <a:buNone/>
              <a:defRPr/>
            </a:pPr>
            <a:endParaRPr lang="en-US" sz="2400" dirty="0">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DE0A2E53-3171-54E7-0490-BA41DED8109A}"/>
              </a:ext>
            </a:extLst>
          </p:cNvPr>
          <p:cNvSpPr>
            <a:spLocks noGrp="1" noChangeArrowheads="1"/>
          </p:cNvSpPr>
          <p:nvPr>
            <p:ph type="title"/>
          </p:nvPr>
        </p:nvSpPr>
        <p:spPr>
          <a:xfrm>
            <a:off x="204486" y="884877"/>
            <a:ext cx="11783028" cy="1086678"/>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Executive Order for State of Emergency</a:t>
            </a:r>
            <a:endPar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endParaRPr>
          </a:p>
        </p:txBody>
      </p:sp>
      <p:pic>
        <p:nvPicPr>
          <p:cNvPr id="8" name="Picture 7">
            <a:extLst>
              <a:ext uri="{FF2B5EF4-FFF2-40B4-BE49-F238E27FC236}">
                <a16:creationId xmlns:a16="http://schemas.microsoft.com/office/drawing/2014/main" id="{79976AC6-EB84-CB49-7E86-A5D7062652CB}"/>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1B549BF2-3D96-4479-8D19-084C26F28CC0}"/>
              </a:ext>
            </a:extLst>
          </p:cNvPr>
          <p:cNvSpPr>
            <a:spLocks noGrp="1" noChangeArrowheads="1"/>
          </p:cNvSpPr>
          <p:nvPr>
            <p:ph type="ctrTitle"/>
          </p:nvPr>
        </p:nvSpPr>
        <p:spPr>
          <a:xfrm>
            <a:off x="3124200" y="1756437"/>
            <a:ext cx="5943600" cy="1470025"/>
          </a:xfrm>
          <a:solidFill>
            <a:schemeClr val="bg1"/>
          </a:solidFill>
          <a:ln w="19050">
            <a:solidFill>
              <a:schemeClr val="accent1"/>
            </a:solidFill>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eaLnBrk="1" hangingPunct="1"/>
            <a:r>
              <a:rPr lang="en-US" altLang="en-US" b="1" dirty="0">
                <a:solidFill>
                  <a:srgbClr val="002060"/>
                </a:solidFill>
                <a:latin typeface="Segoe UI" panose="020B0502040204020203" pitchFamily="34" charset="0"/>
                <a:cs typeface="Segoe UI" panose="020B0502040204020203" pitchFamily="34" charset="0"/>
              </a:rPr>
              <a:t>TRIM Advertising Requirements </a:t>
            </a:r>
          </a:p>
        </p:txBody>
      </p:sp>
      <p:pic>
        <p:nvPicPr>
          <p:cNvPr id="3" name="Picture 2">
            <a:extLst>
              <a:ext uri="{FF2B5EF4-FFF2-40B4-BE49-F238E27FC236}">
                <a16:creationId xmlns:a16="http://schemas.microsoft.com/office/drawing/2014/main" id="{6A979543-3BA2-FB94-A128-B3B04E121DB9}"/>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D3FD8775-3419-4270-9D71-B1AD718E5143}"/>
              </a:ext>
            </a:extLst>
          </p:cNvPr>
          <p:cNvSpPr>
            <a:spLocks noGrp="1" noChangeArrowheads="1"/>
          </p:cNvSpPr>
          <p:nvPr>
            <p:ph type="title"/>
          </p:nvPr>
        </p:nvSpPr>
        <p:spPr>
          <a:xfrm>
            <a:off x="662608" y="876488"/>
            <a:ext cx="10866783" cy="123759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endPar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endParaRPr>
          </a:p>
        </p:txBody>
      </p:sp>
      <p:sp>
        <p:nvSpPr>
          <p:cNvPr id="3" name="Content Placeholder 2">
            <a:extLst>
              <a:ext uri="{FF2B5EF4-FFF2-40B4-BE49-F238E27FC236}">
                <a16:creationId xmlns:a16="http://schemas.microsoft.com/office/drawing/2014/main" id="{B9393ED8-DA91-4651-A2B5-C9D5D5EC0491}"/>
              </a:ext>
            </a:extLst>
          </p:cNvPr>
          <p:cNvSpPr>
            <a:spLocks noGrp="1"/>
          </p:cNvSpPr>
          <p:nvPr>
            <p:ph idx="1"/>
          </p:nvPr>
        </p:nvSpPr>
        <p:spPr>
          <a:xfrm>
            <a:off x="583819" y="1986988"/>
            <a:ext cx="11129762" cy="4112451"/>
          </a:xfrm>
        </p:spPr>
        <p:txBody>
          <a:bodyPr rtlCol="0">
            <a:normAutofit/>
          </a:bodyPr>
          <a:lstStyle/>
          <a:p>
            <a:pPr marL="109728" indent="0">
              <a:lnSpc>
                <a:spcPct val="100000"/>
              </a:lnSpc>
              <a:buNone/>
              <a:defRPr/>
            </a:pPr>
            <a:r>
              <a:rPr lang="en-US" sz="2400" dirty="0">
                <a:latin typeface="Segoe UI" panose="020B0502040204020203" pitchFamily="34" charset="0"/>
                <a:ea typeface="Open Sans Semibold" panose="020B0706030804020204" pitchFamily="34" charset="0"/>
                <a:cs typeface="Segoe UI" panose="020B0502040204020203" pitchFamily="34" charset="0"/>
              </a:rPr>
              <a:t>TAs must select the appropriate advertisement to announce the final </a:t>
            </a:r>
            <a:br>
              <a:rPr lang="en-US" sz="2400" dirty="0">
                <a:latin typeface="Segoe UI" panose="020B0502040204020203" pitchFamily="34" charset="0"/>
                <a:ea typeface="Open Sans Semibold" panose="020B0706030804020204" pitchFamily="34" charset="0"/>
                <a:cs typeface="Segoe UI" panose="020B0502040204020203" pitchFamily="34" charset="0"/>
              </a:rPr>
            </a:br>
            <a:r>
              <a:rPr lang="en-US" sz="2400" dirty="0">
                <a:latin typeface="Segoe UI" panose="020B0502040204020203" pitchFamily="34" charset="0"/>
                <a:ea typeface="Open Sans Semibold" panose="020B0706030804020204" pitchFamily="34" charset="0"/>
                <a:cs typeface="Segoe UI" panose="020B0502040204020203" pitchFamily="34" charset="0"/>
              </a:rPr>
              <a:t>TRIM hearing.</a:t>
            </a:r>
          </a:p>
          <a:p>
            <a:pPr marL="109728" indent="0">
              <a:lnSpc>
                <a:spcPct val="100000"/>
              </a:lnSpc>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a:p>
            <a:pPr marL="109728" indent="0">
              <a:lnSpc>
                <a:spcPct val="100000"/>
              </a:lnSpc>
              <a:buNone/>
              <a:defRPr/>
            </a:pPr>
            <a:r>
              <a:rPr lang="en-US" sz="2400" dirty="0">
                <a:latin typeface="Segoe UI" panose="020B0502040204020203" pitchFamily="34" charset="0"/>
                <a:ea typeface="Open Sans Semibold" panose="020B0706030804020204" pitchFamily="34" charset="0"/>
                <a:cs typeface="Segoe UI" panose="020B0502040204020203" pitchFamily="34" charset="0"/>
              </a:rPr>
              <a:t>Advertisements shall be published as provided in chapter 50, Florida Statutes. The TRIM ads may be placed in a newspaper of general circulation in the county or in its geographically limited insert. The insert must circulate in the geographic boundaries that include the taxing authority’s geographic boundaries </a:t>
            </a:r>
            <a:br>
              <a:rPr lang="en-US" sz="2400" dirty="0">
                <a:latin typeface="Segoe UI" panose="020B0502040204020203" pitchFamily="34" charset="0"/>
                <a:ea typeface="Open Sans Semibold" panose="020B0706030804020204" pitchFamily="34" charset="0"/>
                <a:cs typeface="Segoe UI" panose="020B0502040204020203" pitchFamily="34" charset="0"/>
              </a:rPr>
            </a:br>
            <a:r>
              <a:rPr lang="en-US" sz="2400" dirty="0">
                <a:latin typeface="Segoe UI" panose="020B0502040204020203" pitchFamily="34" charset="0"/>
                <a:ea typeface="Open Sans Semibold" panose="020B0706030804020204" pitchFamily="34" charset="0"/>
                <a:cs typeface="Segoe UI" panose="020B0502040204020203" pitchFamily="34" charset="0"/>
              </a:rPr>
              <a:t>(s. 200.065(3)(h), F.S.).</a:t>
            </a:r>
          </a:p>
          <a:p>
            <a:pPr marL="109728" indent="0">
              <a:lnSpc>
                <a:spcPct val="100000"/>
              </a:lnSpc>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p:txBody>
      </p:sp>
      <p:pic>
        <p:nvPicPr>
          <p:cNvPr id="4" name="Picture 3">
            <a:extLst>
              <a:ext uri="{FF2B5EF4-FFF2-40B4-BE49-F238E27FC236}">
                <a16:creationId xmlns:a16="http://schemas.microsoft.com/office/drawing/2014/main" id="{CABBB6CF-0A4D-C70F-00C2-8FA5FD38FF65}"/>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a:extLst>
              <a:ext uri="{FF2B5EF4-FFF2-40B4-BE49-F238E27FC236}">
                <a16:creationId xmlns:a16="http://schemas.microsoft.com/office/drawing/2014/main" id="{DE59D2BA-842B-4436-9449-44B5E519CC09}"/>
              </a:ext>
            </a:extLst>
          </p:cNvPr>
          <p:cNvSpPr>
            <a:spLocks noGrp="1" noChangeArrowheads="1"/>
          </p:cNvSpPr>
          <p:nvPr>
            <p:ph idx="1"/>
          </p:nvPr>
        </p:nvSpPr>
        <p:spPr>
          <a:xfrm>
            <a:off x="835054" y="1910591"/>
            <a:ext cx="10866782" cy="4092691"/>
          </a:xfrm>
        </p:spPr>
        <p:txBody>
          <a:bodyPr/>
          <a:lstStyle/>
          <a:p>
            <a:pPr marL="0" indent="0">
              <a:lnSpc>
                <a:spcPct val="80000"/>
              </a:lnSpc>
              <a:spcBef>
                <a:spcPct val="0"/>
              </a:spcBef>
              <a:buNone/>
            </a:pPr>
            <a:r>
              <a:rPr lang="en-US" altLang="en-US" sz="2400" dirty="0">
                <a:latin typeface="Segoe UI" panose="020B0502040204020203" pitchFamily="34" charset="0"/>
                <a:cs typeface="Segoe UI" panose="020B0502040204020203" pitchFamily="34" charset="0"/>
              </a:rPr>
              <a:t>Newspaper advertisements cannot:</a:t>
            </a:r>
          </a:p>
          <a:p>
            <a:pPr marL="0" indent="0">
              <a:lnSpc>
                <a:spcPct val="114000"/>
              </a:lnSpc>
              <a:spcBef>
                <a:spcPts val="1200"/>
              </a:spcBef>
              <a:buNone/>
            </a:pPr>
            <a:r>
              <a:rPr lang="en-US" altLang="en-US" sz="2400" dirty="0">
                <a:latin typeface="Segoe UI" panose="020B0502040204020203" pitchFamily="34" charset="0"/>
                <a:ea typeface="Symbol" panose="05050102010706020507" pitchFamily="18" charset="2"/>
                <a:cs typeface="Segoe UI" panose="020B0502040204020203" pitchFamily="34" charset="0"/>
              </a:rPr>
              <a:t>      Be placed in the legal or classified section (s. 200.065(3), F.S.)</a:t>
            </a:r>
          </a:p>
          <a:p>
            <a:pPr marL="0" indent="0">
              <a:lnSpc>
                <a:spcPct val="114000"/>
              </a:lnSpc>
              <a:spcBef>
                <a:spcPts val="600"/>
              </a:spcBef>
              <a:buClr>
                <a:srgbClr val="231F20"/>
              </a:buClr>
              <a:buSzPts val="1200"/>
              <a:buNone/>
            </a:pPr>
            <a:r>
              <a:rPr lang="en-US" altLang="en-US" sz="2400" dirty="0">
                <a:latin typeface="Segoe UI" panose="020B0502040204020203" pitchFamily="34" charset="0"/>
                <a:ea typeface="Symbol" panose="05050102010706020507" pitchFamily="18" charset="2"/>
                <a:cs typeface="Segoe UI" panose="020B0502040204020203" pitchFamily="34" charset="0"/>
              </a:rPr>
              <a:t>      Deviate from the language specified in s. 200.065, F.S.</a:t>
            </a:r>
          </a:p>
          <a:p>
            <a:pPr marL="0" indent="0">
              <a:lnSpc>
                <a:spcPct val="114000"/>
              </a:lnSpc>
              <a:spcBef>
                <a:spcPts val="600"/>
              </a:spcBef>
              <a:buClr>
                <a:srgbClr val="231F20"/>
              </a:buClr>
              <a:buSzPts val="1200"/>
              <a:buNone/>
            </a:pPr>
            <a:r>
              <a:rPr lang="en-US" altLang="en-US" sz="2400" dirty="0">
                <a:latin typeface="Segoe UI" panose="020B0502040204020203" pitchFamily="34" charset="0"/>
                <a:ea typeface="Symbol" panose="05050102010706020507" pitchFamily="18" charset="2"/>
                <a:cs typeface="Segoe UI" panose="020B0502040204020203" pitchFamily="34" charset="0"/>
              </a:rPr>
              <a:t>      Be accompanied, preceded, or followed by other advertising or notices that</a:t>
            </a:r>
            <a:br>
              <a:rPr lang="en-US" altLang="en-US" sz="2400" dirty="0">
                <a:latin typeface="Segoe UI" panose="020B0502040204020203" pitchFamily="34" charset="0"/>
                <a:ea typeface="Symbol" panose="05050102010706020507" pitchFamily="18" charset="2"/>
                <a:cs typeface="Segoe UI" panose="020B0502040204020203" pitchFamily="34" charset="0"/>
              </a:rPr>
            </a:br>
            <a:r>
              <a:rPr lang="en-US" altLang="en-US" sz="2400" dirty="0">
                <a:latin typeface="Segoe UI" panose="020B0502040204020203" pitchFamily="34" charset="0"/>
                <a:ea typeface="Symbol" panose="05050102010706020507" pitchFamily="18" charset="2"/>
                <a:cs typeface="Segoe UI" panose="020B0502040204020203" pitchFamily="34" charset="0"/>
              </a:rPr>
              <a:t>      conflict with or contradict the required publications (s. 200.065(3)(h), F.S.) </a:t>
            </a:r>
          </a:p>
          <a:p>
            <a:pPr marL="0" indent="0">
              <a:lnSpc>
                <a:spcPct val="114000"/>
              </a:lnSpc>
              <a:spcBef>
                <a:spcPts val="600"/>
              </a:spcBef>
              <a:buClr>
                <a:srgbClr val="231F20"/>
              </a:buClr>
              <a:buSzPts val="1200"/>
              <a:buNone/>
            </a:pPr>
            <a:r>
              <a:rPr lang="en-US" altLang="en-US" sz="2400" dirty="0">
                <a:latin typeface="Segoe UI" panose="020B0502040204020203" pitchFamily="34" charset="0"/>
                <a:ea typeface="Symbol" panose="05050102010706020507" pitchFamily="18" charset="2"/>
                <a:cs typeface="Segoe UI" panose="020B0502040204020203" pitchFamily="34" charset="0"/>
              </a:rPr>
              <a:t>      Be combined. The advertisements must be separate and </a:t>
            </a:r>
            <a:r>
              <a:rPr lang="en-US" altLang="en-US" sz="2400" b="1" dirty="0">
                <a:latin typeface="Segoe UI" panose="020B0502040204020203" pitchFamily="34" charset="0"/>
                <a:ea typeface="Symbol" panose="05050102010706020507" pitchFamily="18" charset="2"/>
                <a:cs typeface="Segoe UI" panose="020B0502040204020203" pitchFamily="34" charset="0"/>
              </a:rPr>
              <a:t>adjacent</a:t>
            </a:r>
            <a:r>
              <a:rPr lang="en-US" altLang="en-US" sz="2400" dirty="0">
                <a:latin typeface="Segoe UI" panose="020B0502040204020203" pitchFamily="34" charset="0"/>
                <a:ea typeface="Symbol" panose="05050102010706020507" pitchFamily="18" charset="2"/>
                <a:cs typeface="Segoe UI" panose="020B0502040204020203" pitchFamily="34" charset="0"/>
              </a:rPr>
              <a:t> </a:t>
            </a:r>
            <a:br>
              <a:rPr lang="en-US" altLang="en-US" sz="2400" dirty="0">
                <a:latin typeface="Segoe UI" panose="020B0502040204020203" pitchFamily="34" charset="0"/>
                <a:ea typeface="Symbol" panose="05050102010706020507" pitchFamily="18" charset="2"/>
                <a:cs typeface="Segoe UI" panose="020B0502040204020203" pitchFamily="34" charset="0"/>
              </a:rPr>
            </a:br>
            <a:r>
              <a:rPr lang="en-US" altLang="en-US" sz="2400" dirty="0">
                <a:latin typeface="Segoe UI" panose="020B0502040204020203" pitchFamily="34" charset="0"/>
                <a:ea typeface="Symbol" panose="05050102010706020507" pitchFamily="18" charset="2"/>
                <a:cs typeface="Segoe UI" panose="020B0502040204020203" pitchFamily="34" charset="0"/>
              </a:rPr>
              <a:t>      (s. 200.065(3)(I), F.S.).</a:t>
            </a:r>
          </a:p>
          <a:p>
            <a:pPr marL="0" indent="0">
              <a:lnSpc>
                <a:spcPct val="80000"/>
              </a:lnSpc>
              <a:spcBef>
                <a:spcPct val="0"/>
              </a:spcBef>
              <a:buNone/>
            </a:pPr>
            <a:r>
              <a:rPr lang="en-US" altLang="en-US" sz="2400" dirty="0">
                <a:latin typeface="Segoe UI" panose="020B0502040204020203" pitchFamily="34" charset="0"/>
                <a:cs typeface="Segoe UI" panose="020B0502040204020203" pitchFamily="34" charset="0"/>
              </a:rPr>
              <a:t> </a:t>
            </a:r>
          </a:p>
          <a:p>
            <a:pPr marL="0" indent="0">
              <a:lnSpc>
                <a:spcPct val="80000"/>
              </a:lnSpc>
              <a:buNone/>
            </a:pPr>
            <a:endParaRPr lang="en-US" altLang="en-US" sz="2400" dirty="0">
              <a:latin typeface="Segoe UI" panose="020B0502040204020203" pitchFamily="34" charset="0"/>
              <a:cs typeface="Segoe UI" panose="020B0502040204020203" pitchFamily="34" charset="0"/>
            </a:endParaRPr>
          </a:p>
        </p:txBody>
      </p:sp>
      <p:pic>
        <p:nvPicPr>
          <p:cNvPr id="6" name="Picture 5" descr="A picture containing icon&#10;&#10;Description automatically generated">
            <a:extLst>
              <a:ext uri="{FF2B5EF4-FFF2-40B4-BE49-F238E27FC236}">
                <a16:creationId xmlns:a16="http://schemas.microsoft.com/office/drawing/2014/main" id="{57599A89-A7FD-4040-AEE1-9C76661AD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56" y="2453619"/>
            <a:ext cx="269241" cy="287151"/>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4A0687AF-F8C3-43DC-92EC-0FF8D98B8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56" y="2962334"/>
            <a:ext cx="269241" cy="287151"/>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EB4B7A3C-5B2F-4203-9B27-E1DC26032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55" y="3459417"/>
            <a:ext cx="269241" cy="287151"/>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61623209-4F38-4FB5-BDAF-9D115AEEF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54" y="4362605"/>
            <a:ext cx="269241" cy="287151"/>
          </a:xfrm>
          <a:prstGeom prst="rect">
            <a:avLst/>
          </a:prstGeom>
        </p:spPr>
      </p:pic>
      <p:sp>
        <p:nvSpPr>
          <p:cNvPr id="10" name="Title 1">
            <a:extLst>
              <a:ext uri="{FF2B5EF4-FFF2-40B4-BE49-F238E27FC236}">
                <a16:creationId xmlns:a16="http://schemas.microsoft.com/office/drawing/2014/main" id="{FF926E94-829A-B869-B7B3-EDEAED1C6031}"/>
              </a:ext>
            </a:extLst>
          </p:cNvPr>
          <p:cNvSpPr>
            <a:spLocks noGrp="1" noChangeArrowheads="1"/>
          </p:cNvSpPr>
          <p:nvPr>
            <p:ph type="title"/>
          </p:nvPr>
        </p:nvSpPr>
        <p:spPr>
          <a:xfrm>
            <a:off x="662608" y="876488"/>
            <a:ext cx="10866783" cy="123759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endPar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endParaRPr>
          </a:p>
        </p:txBody>
      </p:sp>
      <p:pic>
        <p:nvPicPr>
          <p:cNvPr id="11" name="Picture 10">
            <a:extLst>
              <a:ext uri="{FF2B5EF4-FFF2-40B4-BE49-F238E27FC236}">
                <a16:creationId xmlns:a16="http://schemas.microsoft.com/office/drawing/2014/main" id="{258B3350-7643-1F8C-2E27-C4766ED73E34}"/>
              </a:ext>
            </a:extLst>
          </p:cNvPr>
          <p:cNvPicPr>
            <a:picLocks noChangeAspect="1"/>
          </p:cNvPicPr>
          <p:nvPr/>
        </p:nvPicPr>
        <p:blipFill>
          <a:blip r:embed="rId4"/>
          <a:stretch>
            <a:fillRect/>
          </a:stretch>
        </p:blipFill>
        <p:spPr>
          <a:xfrm>
            <a:off x="11102131" y="5354966"/>
            <a:ext cx="847417" cy="12375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12480-C003-4782-9D6A-6909637CA3A9}"/>
              </a:ext>
            </a:extLst>
          </p:cNvPr>
          <p:cNvSpPr>
            <a:spLocks noGrp="1"/>
          </p:cNvSpPr>
          <p:nvPr>
            <p:ph idx="1"/>
          </p:nvPr>
        </p:nvSpPr>
        <p:spPr>
          <a:xfrm>
            <a:off x="609600" y="2114083"/>
            <a:ext cx="10972800" cy="3071375"/>
          </a:xfrm>
        </p:spPr>
        <p:txBody>
          <a:bodyPr rtlCol="0">
            <a:normAutofit/>
          </a:bodyPr>
          <a:lstStyle/>
          <a:p>
            <a:pPr marL="0" indent="0">
              <a:lnSpc>
                <a:spcPct val="100000"/>
              </a:lnSpc>
              <a:buNone/>
              <a:defRPr/>
            </a:pPr>
            <a:r>
              <a:rPr lang="en-US" sz="2400" spc="-5" dirty="0">
                <a:latin typeface="Segoe UI" panose="020B0502040204020203" pitchFamily="34" charset="0"/>
                <a:ea typeface="Arial" panose="020B0604020202020204" pitchFamily="34" charset="0"/>
                <a:cs typeface="Segoe UI" panose="020B0502040204020203" pitchFamily="34" charset="0"/>
              </a:rPr>
              <a:t>“Adjacent to,”</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when</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used in</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reference to newspaper advertisements, means</a:t>
            </a:r>
            <a:r>
              <a:rPr lang="en-US" sz="2400" spc="-15"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next</a:t>
            </a:r>
            <a:r>
              <a:rPr lang="en-US" sz="2400" spc="-2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to,</a:t>
            </a:r>
            <a:r>
              <a:rPr lang="en-US" sz="2400" spc="335" dirty="0">
                <a:latin typeface="Segoe UI" panose="020B0502040204020203" pitchFamily="34" charset="0"/>
                <a:ea typeface="Times New Roman" panose="02020603050405020304" pitchFamily="18"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touching,</a:t>
            </a:r>
            <a:r>
              <a:rPr lang="en-US" sz="2400" spc="-15"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or</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contiguous,</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either</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at</a:t>
            </a:r>
            <a:r>
              <a:rPr lang="en-US" sz="2400" spc="-5" dirty="0">
                <a:latin typeface="Segoe UI" panose="020B0502040204020203" pitchFamily="34" charset="0"/>
                <a:ea typeface="Arial" panose="020B0604020202020204" pitchFamily="34" charset="0"/>
                <a:cs typeface="Segoe UI" panose="020B0502040204020203" pitchFamily="34" charset="0"/>
              </a:rPr>
              <a:t> the</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sides</a:t>
            </a:r>
            <a:r>
              <a:rPr lang="en-US" sz="2400" spc="-2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or</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at </a:t>
            </a:r>
            <a:r>
              <a:rPr lang="en-US" sz="2400" spc="-5" dirty="0">
                <a:latin typeface="Segoe UI" panose="020B0502040204020203" pitchFamily="34" charset="0"/>
                <a:ea typeface="Arial" panose="020B0604020202020204" pitchFamily="34" charset="0"/>
                <a:cs typeface="Segoe UI" panose="020B0502040204020203" pitchFamily="34" charset="0"/>
              </a:rPr>
              <a:t>the corners.</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This</a:t>
            </a:r>
            <a:r>
              <a:rPr lang="en-US" sz="2400" spc="-15"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term includes</a:t>
            </a:r>
            <a:r>
              <a:rPr lang="en-US" sz="2400" spc="325" dirty="0">
                <a:latin typeface="Segoe UI" panose="020B0502040204020203" pitchFamily="34" charset="0"/>
                <a:ea typeface="Times New Roman" panose="02020603050405020304" pitchFamily="18"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advertisements placed</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adjacent</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to</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one</a:t>
            </a:r>
            <a:r>
              <a:rPr lang="en-US" sz="2400" spc="-15"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another, either </a:t>
            </a:r>
            <a:r>
              <a:rPr lang="en-US" sz="2400" dirty="0">
                <a:latin typeface="Segoe UI" panose="020B0502040204020203" pitchFamily="34" charset="0"/>
                <a:ea typeface="Arial" panose="020B0604020202020204" pitchFamily="34" charset="0"/>
                <a:cs typeface="Segoe UI" panose="020B0502040204020203" pitchFamily="34" charset="0"/>
              </a:rPr>
              <a:t>on</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the same</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page</a:t>
            </a:r>
            <a:r>
              <a:rPr lang="en-US" sz="2400" dirty="0">
                <a:latin typeface="Segoe UI" panose="020B0502040204020203" pitchFamily="34" charset="0"/>
                <a:ea typeface="Arial" panose="020B0604020202020204" pitchFamily="34" charset="0"/>
                <a:cs typeface="Segoe UI" panose="020B0502040204020203" pitchFamily="34" charset="0"/>
              </a:rPr>
              <a:t> or</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on</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adjoining</a:t>
            </a:r>
            <a:r>
              <a:rPr lang="en-US" sz="2400" spc="365" dirty="0">
                <a:latin typeface="Segoe UI" panose="020B0502040204020203" pitchFamily="34" charset="0"/>
                <a:ea typeface="Times New Roman" panose="02020603050405020304" pitchFamily="18"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pages</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with</a:t>
            </a:r>
            <a:r>
              <a:rPr lang="en-US" sz="2400" dirty="0">
                <a:latin typeface="Segoe UI" panose="020B0502040204020203" pitchFamily="34" charset="0"/>
                <a:ea typeface="Arial" panose="020B0604020202020204" pitchFamily="34" charset="0"/>
                <a:cs typeface="Segoe UI" panose="020B0502040204020203" pitchFamily="34" charset="0"/>
              </a:rPr>
              <a:t> a</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crease</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separating them,</a:t>
            </a:r>
            <a:r>
              <a:rPr lang="en-US" sz="2400" dirty="0">
                <a:latin typeface="Segoe UI" panose="020B0502040204020203" pitchFamily="34" charset="0"/>
                <a:ea typeface="Arial" panose="020B0604020202020204" pitchFamily="34" charset="0"/>
                <a:cs typeface="Segoe UI" panose="020B0502040204020203" pitchFamily="34" charset="0"/>
              </a:rPr>
              <a:t> so</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that</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dirty="0">
                <a:latin typeface="Segoe UI" panose="020B0502040204020203" pitchFamily="34" charset="0"/>
                <a:ea typeface="Arial" panose="020B0604020202020204" pitchFamily="34" charset="0"/>
                <a:cs typeface="Segoe UI" panose="020B0502040204020203" pitchFamily="34" charset="0"/>
              </a:rPr>
              <a:t>a</a:t>
            </a:r>
            <a:r>
              <a:rPr lang="en-US" sz="2400" spc="-5" dirty="0">
                <a:latin typeface="Segoe UI" panose="020B0502040204020203" pitchFamily="34" charset="0"/>
                <a:ea typeface="Arial" panose="020B0604020202020204" pitchFamily="34" charset="0"/>
                <a:cs typeface="Segoe UI" panose="020B0502040204020203" pitchFamily="34" charset="0"/>
              </a:rPr>
              <a:t> reader may </a:t>
            </a:r>
            <a:r>
              <a:rPr lang="en-US" sz="2400" dirty="0">
                <a:latin typeface="Segoe UI" panose="020B0502040204020203" pitchFamily="34" charset="0"/>
                <a:ea typeface="Arial" panose="020B0604020202020204" pitchFamily="34" charset="0"/>
                <a:cs typeface="Segoe UI" panose="020B0502040204020203" pitchFamily="34" charset="0"/>
              </a:rPr>
              <a:t>view</a:t>
            </a:r>
            <a:r>
              <a:rPr lang="en-US" sz="2400" spc="-5" dirty="0">
                <a:latin typeface="Segoe UI" panose="020B0502040204020203" pitchFamily="34" charset="0"/>
                <a:ea typeface="Arial" panose="020B0604020202020204" pitchFamily="34" charset="0"/>
                <a:cs typeface="Segoe UI" panose="020B0502040204020203" pitchFamily="34" charset="0"/>
              </a:rPr>
              <a:t> the</a:t>
            </a:r>
            <a:r>
              <a:rPr lang="en-US" sz="2400" spc="-15"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advertisements</a:t>
            </a:r>
            <a:r>
              <a:rPr lang="en-US" sz="2400" spc="345" dirty="0">
                <a:latin typeface="Segoe UI" panose="020B0502040204020203" pitchFamily="34" charset="0"/>
                <a:ea typeface="Times New Roman" panose="02020603050405020304" pitchFamily="18"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simultaneously</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when</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the</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newspaper pages</a:t>
            </a:r>
            <a:r>
              <a:rPr lang="en-US" sz="2400" spc="-15"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are</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open</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on</a:t>
            </a:r>
            <a:r>
              <a:rPr lang="en-US" sz="2400" dirty="0">
                <a:latin typeface="Segoe UI" panose="020B0502040204020203" pitchFamily="34" charset="0"/>
                <a:ea typeface="Arial" panose="020B0604020202020204" pitchFamily="34" charset="0"/>
                <a:cs typeface="Segoe UI" panose="020B0502040204020203" pitchFamily="34" charset="0"/>
              </a:rPr>
              <a:t> a</a:t>
            </a:r>
            <a:r>
              <a:rPr lang="en-US" sz="2400" spc="-1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flat</a:t>
            </a:r>
            <a:r>
              <a:rPr lang="en-US" sz="2400" dirty="0">
                <a:latin typeface="Segoe UI" panose="020B0502040204020203" pitchFamily="34" charset="0"/>
                <a:ea typeface="Arial" panose="020B0604020202020204" pitchFamily="34" charset="0"/>
                <a:cs typeface="Segoe UI" panose="020B0502040204020203" pitchFamily="34" charset="0"/>
              </a:rPr>
              <a:t> </a:t>
            </a:r>
            <a:r>
              <a:rPr lang="en-US" sz="2400" spc="-5" dirty="0">
                <a:latin typeface="Segoe UI" panose="020B0502040204020203" pitchFamily="34" charset="0"/>
                <a:ea typeface="Arial" panose="020B0604020202020204" pitchFamily="34" charset="0"/>
                <a:cs typeface="Segoe UI" panose="020B0502040204020203" pitchFamily="34" charset="0"/>
              </a:rPr>
              <a:t>surface.</a:t>
            </a:r>
            <a:endParaRPr lang="en-US" sz="2400" dirty="0">
              <a:latin typeface="Segoe UI" panose="020B0502040204020203" pitchFamily="34" charset="0"/>
              <a:ea typeface="Arial" panose="020B0604020202020204" pitchFamily="34" charset="0"/>
              <a:cs typeface="Segoe UI" panose="020B0502040204020203" pitchFamily="34" charset="0"/>
            </a:endParaRPr>
          </a:p>
          <a:p>
            <a:pPr>
              <a:lnSpc>
                <a:spcPct val="100000"/>
              </a:lnSpc>
              <a:defRPr/>
            </a:pPr>
            <a:endParaRPr lang="en-US" sz="2400" dirty="0">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AD098592-00E6-0262-219E-6A56AAA533A7}"/>
              </a:ext>
            </a:extLst>
          </p:cNvPr>
          <p:cNvSpPr>
            <a:spLocks noGrp="1" noChangeArrowheads="1"/>
          </p:cNvSpPr>
          <p:nvPr>
            <p:ph type="title"/>
          </p:nvPr>
        </p:nvSpPr>
        <p:spPr>
          <a:xfrm>
            <a:off x="662608" y="876488"/>
            <a:ext cx="10866783" cy="123759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endPar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endParaRPr>
          </a:p>
        </p:txBody>
      </p:sp>
      <p:pic>
        <p:nvPicPr>
          <p:cNvPr id="8" name="Picture 7">
            <a:extLst>
              <a:ext uri="{FF2B5EF4-FFF2-40B4-BE49-F238E27FC236}">
                <a16:creationId xmlns:a16="http://schemas.microsoft.com/office/drawing/2014/main" id="{EE1754CC-2C01-0E57-3B13-E802315305A8}"/>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6D09689-C001-41EB-A006-A4AF4DF9105C}"/>
              </a:ext>
            </a:extLst>
          </p:cNvPr>
          <p:cNvSpPr>
            <a:spLocks noGrp="1" noChangeArrowheads="1"/>
          </p:cNvSpPr>
          <p:nvPr>
            <p:ph type="title"/>
          </p:nvPr>
        </p:nvSpPr>
        <p:spPr>
          <a:xfrm>
            <a:off x="467487" y="1233135"/>
            <a:ext cx="4787420" cy="1149292"/>
          </a:xfrm>
        </p:spPr>
        <p:txBody>
          <a:bodyPr/>
          <a:lstStyle/>
          <a:p>
            <a:pPr algn="ctr" eaLnBrk="1" hangingPunct="1">
              <a:defRPr/>
            </a:pPr>
            <a:r>
              <a:rPr lang="en-US" altLang="en-US" sz="3600" b="1" dirty="0">
                <a:solidFill>
                  <a:srgbClr val="002060"/>
                </a:solidFill>
                <a:latin typeface="Segoe UI" panose="020B0502040204020203" pitchFamily="34" charset="0"/>
                <a:cs typeface="Segoe UI" panose="020B0502040204020203" pitchFamily="34" charset="0"/>
              </a:rPr>
              <a:t>Adjacent Newspaper Example</a:t>
            </a:r>
          </a:p>
        </p:txBody>
      </p:sp>
      <p:pic>
        <p:nvPicPr>
          <p:cNvPr id="10" name="Content Placeholder 9">
            <a:extLst>
              <a:ext uri="{FF2B5EF4-FFF2-40B4-BE49-F238E27FC236}">
                <a16:creationId xmlns:a16="http://schemas.microsoft.com/office/drawing/2014/main" id="{DD5AC3AF-40CA-4B33-8841-A676378269D9}"/>
              </a:ext>
            </a:extLst>
          </p:cNvPr>
          <p:cNvPicPr>
            <a:picLocks noGrp="1" noChangeAspect="1"/>
          </p:cNvPicPr>
          <p:nvPr>
            <p:ph idx="1"/>
          </p:nvPr>
        </p:nvPicPr>
        <p:blipFill rotWithShape="1">
          <a:blip r:embed="rId3"/>
          <a:srcRect l="11097"/>
          <a:stretch/>
        </p:blipFill>
        <p:spPr>
          <a:xfrm rot="562187">
            <a:off x="6877504" y="1152719"/>
            <a:ext cx="3367896" cy="5372257"/>
          </a:xfrm>
          <a:ln>
            <a:solidFill>
              <a:schemeClr val="tx1"/>
            </a:solidFill>
          </a:ln>
          <a:effectLst>
            <a:outerShdw blurRad="50800" dist="38100" dir="8100000" algn="tr" rotWithShape="0">
              <a:prstClr val="black">
                <a:alpha val="40000"/>
              </a:prstClr>
            </a:outerShdw>
          </a:effectLst>
        </p:spPr>
      </p:pic>
      <p:pic>
        <p:nvPicPr>
          <p:cNvPr id="2" name="Picture 1">
            <a:extLst>
              <a:ext uri="{FF2B5EF4-FFF2-40B4-BE49-F238E27FC236}">
                <a16:creationId xmlns:a16="http://schemas.microsoft.com/office/drawing/2014/main" id="{E5F99F26-490E-D16E-C276-66A4BDD28791}"/>
              </a:ext>
            </a:extLst>
          </p:cNvPr>
          <p:cNvPicPr>
            <a:picLocks noChangeAspect="1"/>
          </p:cNvPicPr>
          <p:nvPr/>
        </p:nvPicPr>
        <p:blipFill>
          <a:blip r:embed="rId4"/>
          <a:stretch>
            <a:fillRect/>
          </a:stretch>
        </p:blipFill>
        <p:spPr>
          <a:xfrm>
            <a:off x="5703211" y="94705"/>
            <a:ext cx="5126564" cy="7076103"/>
          </a:xfrm>
          <a:prstGeom prst="rect">
            <a:avLst/>
          </a:prstGeom>
        </p:spPr>
      </p:pic>
      <p:pic>
        <p:nvPicPr>
          <p:cNvPr id="4" name="Picture 3">
            <a:extLst>
              <a:ext uri="{FF2B5EF4-FFF2-40B4-BE49-F238E27FC236}">
                <a16:creationId xmlns:a16="http://schemas.microsoft.com/office/drawing/2014/main" id="{28D44DFA-3F8E-1D44-BBCA-918E91BD76C3}"/>
              </a:ext>
            </a:extLst>
          </p:cNvPr>
          <p:cNvPicPr>
            <a:picLocks noChangeAspect="1"/>
          </p:cNvPicPr>
          <p:nvPr/>
        </p:nvPicPr>
        <p:blipFill>
          <a:blip r:embed="rId5"/>
          <a:stretch>
            <a:fillRect/>
          </a:stretch>
        </p:blipFill>
        <p:spPr>
          <a:xfrm>
            <a:off x="11102131" y="5354966"/>
            <a:ext cx="847417" cy="12375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E875-EC15-4A01-BD39-82369EAF8D8B}"/>
              </a:ext>
            </a:extLst>
          </p:cNvPr>
          <p:cNvSpPr>
            <a:spLocks noGrp="1"/>
          </p:cNvSpPr>
          <p:nvPr>
            <p:ph type="title"/>
          </p:nvPr>
        </p:nvSpPr>
        <p:spPr>
          <a:xfrm>
            <a:off x="557561" y="1010604"/>
            <a:ext cx="10220300" cy="84781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Overview</a:t>
            </a:r>
            <a:endParaRPr lang="en-US" sz="3600" dirty="0">
              <a:solidFill>
                <a:srgbClr val="002060"/>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4" name="Rectangle 3">
            <a:extLst>
              <a:ext uri="{FF2B5EF4-FFF2-40B4-BE49-F238E27FC236}">
                <a16:creationId xmlns:a16="http://schemas.microsoft.com/office/drawing/2014/main" id="{11EEF442-3049-4025-A1F2-4F0981B69B29}"/>
              </a:ext>
            </a:extLst>
          </p:cNvPr>
          <p:cNvSpPr/>
          <p:nvPr/>
        </p:nvSpPr>
        <p:spPr>
          <a:xfrm>
            <a:off x="985850" y="2028354"/>
            <a:ext cx="10220300" cy="678666"/>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Truth In Millage (TRIM) Hearing Requirements</a:t>
            </a:r>
            <a:endPar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74C8607-02A6-419D-9E38-ECB6C710EF03}"/>
              </a:ext>
            </a:extLst>
          </p:cNvPr>
          <p:cNvSpPr/>
          <p:nvPr/>
        </p:nvSpPr>
        <p:spPr>
          <a:xfrm>
            <a:off x="985850" y="2876953"/>
            <a:ext cx="10220300" cy="678666"/>
          </a:xfrm>
          <a:prstGeom prst="rect">
            <a:avLst/>
          </a:prstGeom>
          <a:solidFill>
            <a:srgbClr val="E0E0E0"/>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Truth In Millage (TRIM) Advertising Requirements</a:t>
            </a:r>
          </a:p>
        </p:txBody>
      </p:sp>
      <p:sp>
        <p:nvSpPr>
          <p:cNvPr id="6" name="Rectangle 5">
            <a:extLst>
              <a:ext uri="{FF2B5EF4-FFF2-40B4-BE49-F238E27FC236}">
                <a16:creationId xmlns:a16="http://schemas.microsoft.com/office/drawing/2014/main" id="{48E86DA7-447D-4218-B12A-844E94589A2C}"/>
              </a:ext>
            </a:extLst>
          </p:cNvPr>
          <p:cNvSpPr/>
          <p:nvPr/>
        </p:nvSpPr>
        <p:spPr>
          <a:xfrm>
            <a:off x="985850" y="4574147"/>
            <a:ext cx="10220300" cy="678665"/>
          </a:xfrm>
          <a:prstGeom prst="rect">
            <a:avLst/>
          </a:prstGeom>
          <a:solidFill>
            <a:schemeClr val="bg1">
              <a:lumMod val="7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TRIM Compliance Contacts</a:t>
            </a:r>
          </a:p>
        </p:txBody>
      </p:sp>
      <p:pic>
        <p:nvPicPr>
          <p:cNvPr id="7" name="Picture 6">
            <a:extLst>
              <a:ext uri="{FF2B5EF4-FFF2-40B4-BE49-F238E27FC236}">
                <a16:creationId xmlns:a16="http://schemas.microsoft.com/office/drawing/2014/main" id="{CBCC2086-260D-47D8-5F08-A82B401901F9}"/>
              </a:ext>
            </a:extLst>
          </p:cNvPr>
          <p:cNvPicPr>
            <a:picLocks noChangeAspect="1"/>
          </p:cNvPicPr>
          <p:nvPr/>
        </p:nvPicPr>
        <p:blipFill>
          <a:blip r:embed="rId3"/>
          <a:stretch>
            <a:fillRect/>
          </a:stretch>
        </p:blipFill>
        <p:spPr>
          <a:xfrm>
            <a:off x="11102131" y="5354966"/>
            <a:ext cx="847417" cy="1237595"/>
          </a:xfrm>
          <a:prstGeom prst="rect">
            <a:avLst/>
          </a:prstGeom>
        </p:spPr>
      </p:pic>
      <p:sp>
        <p:nvSpPr>
          <p:cNvPr id="8" name="Rectangle 7">
            <a:extLst>
              <a:ext uri="{FF2B5EF4-FFF2-40B4-BE49-F238E27FC236}">
                <a16:creationId xmlns:a16="http://schemas.microsoft.com/office/drawing/2014/main" id="{E511DE67-E244-CBA5-6508-716F81C53624}"/>
              </a:ext>
            </a:extLst>
          </p:cNvPr>
          <p:cNvSpPr/>
          <p:nvPr/>
        </p:nvSpPr>
        <p:spPr>
          <a:xfrm>
            <a:off x="985850" y="3725551"/>
            <a:ext cx="10220300" cy="678665"/>
          </a:xfrm>
          <a:prstGeom prst="rect">
            <a:avLst/>
          </a:prstGeom>
          <a:solidFill>
            <a:schemeClr val="bg1">
              <a:lumMod val="8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Resolutions/Ordinances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C6410A4-7DF4-4E71-9E23-25D6DA800E56}"/>
              </a:ext>
            </a:extLst>
          </p:cNvPr>
          <p:cNvSpPr>
            <a:spLocks noGrp="1" noChangeArrowheads="1"/>
          </p:cNvSpPr>
          <p:nvPr>
            <p:ph type="title"/>
          </p:nvPr>
        </p:nvSpPr>
        <p:spPr>
          <a:xfrm>
            <a:off x="747485" y="873318"/>
            <a:ext cx="10697029" cy="1525594"/>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Publication on a Publicly Accessible Website</a:t>
            </a:r>
          </a:p>
        </p:txBody>
      </p:sp>
      <p:sp>
        <p:nvSpPr>
          <p:cNvPr id="5" name="Content Placeholder 2">
            <a:extLst>
              <a:ext uri="{FF2B5EF4-FFF2-40B4-BE49-F238E27FC236}">
                <a16:creationId xmlns:a16="http://schemas.microsoft.com/office/drawing/2014/main" id="{90DE15FB-FA9D-4614-8F0E-A7B34D278098}"/>
              </a:ext>
            </a:extLst>
          </p:cNvPr>
          <p:cNvSpPr>
            <a:spLocks noGrp="1" noChangeArrowheads="1"/>
          </p:cNvSpPr>
          <p:nvPr>
            <p:ph idx="1"/>
          </p:nvPr>
        </p:nvSpPr>
        <p:spPr>
          <a:xfrm>
            <a:off x="360516" y="2336253"/>
            <a:ext cx="11156294" cy="3742082"/>
          </a:xfrm>
        </p:spPr>
        <p:txBody>
          <a:bodyPr/>
          <a:lstStyle/>
          <a:p>
            <a:pPr marL="566738" indent="-342900">
              <a:lnSpc>
                <a:spcPct val="100000"/>
              </a:lnSpc>
            </a:pPr>
            <a:r>
              <a:rPr lang="en-US" altLang="en-US" sz="2400" dirty="0">
                <a:latin typeface="Segoe UI" panose="020B0502040204020203" pitchFamily="34" charset="0"/>
                <a:ea typeface="Open Sans Semibold" panose="020B0706030804020204" pitchFamily="34" charset="0"/>
                <a:cs typeface="Segoe UI" panose="020B0502040204020203" pitchFamily="34" charset="0"/>
              </a:rPr>
              <a:t>A taxing authority may also publish TRIM advertisements on the publicly accessible website of the county in which it lies if the cost to publish the advertisement is less than the cost of advertising in a newspaper.</a:t>
            </a:r>
          </a:p>
          <a:p>
            <a:pPr marL="566738" indent="-342900">
              <a:lnSpc>
                <a:spcPct val="100000"/>
              </a:lnSpc>
            </a:pPr>
            <a:r>
              <a:rPr lang="en-US" altLang="en-US" sz="2400" dirty="0">
                <a:latin typeface="Segoe UI" panose="020B0502040204020203" pitchFamily="34" charset="0"/>
                <a:ea typeface="Open Sans Semibold" panose="020B0706030804020204" pitchFamily="34" charset="0"/>
                <a:cs typeface="Segoe UI" panose="020B0502040204020203" pitchFamily="34" charset="0"/>
              </a:rPr>
              <a:t> A taxing authority in a county with fewer than 160,000 residents must hold a public hearing (noticed in the newspaper) to make a determination that residents have sufficient access to the internet by broadband service. </a:t>
            </a:r>
          </a:p>
          <a:p>
            <a:pPr marL="566738" indent="-342900">
              <a:lnSpc>
                <a:spcPct val="100000"/>
              </a:lnSpc>
            </a:pPr>
            <a:r>
              <a:rPr lang="en-US" altLang="en-US" sz="2400" dirty="0">
                <a:latin typeface="Segoe UI" panose="020B0502040204020203" pitchFamily="34" charset="0"/>
                <a:ea typeface="Open Sans Semibold" panose="020B0706030804020204" pitchFamily="34" charset="0"/>
                <a:cs typeface="Segoe UI" panose="020B0502040204020203" pitchFamily="34" charset="0"/>
              </a:rPr>
              <a:t>A multi-county taxing authority that chooses this option must publish the ads on the website of each county that it spans.</a:t>
            </a:r>
          </a:p>
        </p:txBody>
      </p:sp>
      <p:grpSp>
        <p:nvGrpSpPr>
          <p:cNvPr id="6" name="Group 5">
            <a:extLst>
              <a:ext uri="{FF2B5EF4-FFF2-40B4-BE49-F238E27FC236}">
                <a16:creationId xmlns:a16="http://schemas.microsoft.com/office/drawing/2014/main" id="{D0B73C96-F611-4FD2-AD96-F5BB5FA17CFC}"/>
              </a:ext>
            </a:extLst>
          </p:cNvPr>
          <p:cNvGrpSpPr/>
          <p:nvPr/>
        </p:nvGrpSpPr>
        <p:grpSpPr>
          <a:xfrm>
            <a:off x="8928289" y="5674174"/>
            <a:ext cx="1603972" cy="1334297"/>
            <a:chOff x="6703737" y="5773783"/>
            <a:chExt cx="1116874" cy="830997"/>
          </a:xfrm>
        </p:grpSpPr>
        <p:sp>
          <p:nvSpPr>
            <p:cNvPr id="7" name="TextBox 6">
              <a:extLst>
                <a:ext uri="{FF2B5EF4-FFF2-40B4-BE49-F238E27FC236}">
                  <a16:creationId xmlns:a16="http://schemas.microsoft.com/office/drawing/2014/main" id="{D0FBF67A-6F38-4663-BE11-EFA6077C5A05}"/>
                </a:ext>
              </a:extLst>
            </p:cNvPr>
            <p:cNvSpPr txBox="1"/>
            <p:nvPr/>
          </p:nvSpPr>
          <p:spPr>
            <a:xfrm>
              <a:off x="6703737" y="5773783"/>
              <a:ext cx="1066800"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Continued</a:t>
              </a:r>
            </a:p>
          </p:txBody>
        </p:sp>
        <p:sp>
          <p:nvSpPr>
            <p:cNvPr id="8" name="Arrow: Right 7">
              <a:extLst>
                <a:ext uri="{FF2B5EF4-FFF2-40B4-BE49-F238E27FC236}">
                  <a16:creationId xmlns:a16="http://schemas.microsoft.com/office/drawing/2014/main" id="{F24D0C5A-397C-4E5C-9216-0404348B8E65}"/>
                </a:ext>
              </a:extLst>
            </p:cNvPr>
            <p:cNvSpPr/>
            <p:nvPr/>
          </p:nvSpPr>
          <p:spPr>
            <a:xfrm>
              <a:off x="6753811" y="6011074"/>
              <a:ext cx="1066800" cy="2859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panose="020B0502040204020203" pitchFamily="34" charset="0"/>
                <a:cs typeface="Segoe UI" panose="020B0502040204020203" pitchFamily="34" charset="0"/>
              </a:endParaRPr>
            </a:p>
          </p:txBody>
        </p:sp>
      </p:grpSp>
      <p:pic>
        <p:nvPicPr>
          <p:cNvPr id="3" name="Picture 2">
            <a:extLst>
              <a:ext uri="{FF2B5EF4-FFF2-40B4-BE49-F238E27FC236}">
                <a16:creationId xmlns:a16="http://schemas.microsoft.com/office/drawing/2014/main" id="{C2FA7E82-CE6D-3CC2-57FA-53783CFF2DCA}"/>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D1DB5C-F8C5-46E4-BE6F-5198BEF46E43}"/>
              </a:ext>
            </a:extLst>
          </p:cNvPr>
          <p:cNvSpPr>
            <a:spLocks noGrp="1" noChangeArrowheads="1"/>
          </p:cNvSpPr>
          <p:nvPr>
            <p:ph idx="1"/>
          </p:nvPr>
        </p:nvSpPr>
        <p:spPr>
          <a:xfrm>
            <a:off x="414761" y="2314386"/>
            <a:ext cx="11310393" cy="4038669"/>
          </a:xfrm>
        </p:spPr>
        <p:txBody>
          <a:bodyPr>
            <a:normAutofit/>
          </a:bodyPr>
          <a:lstStyle/>
          <a:p>
            <a:pPr marL="347663" indent="-347663" eaLnBrk="1" hangingPunct="1">
              <a:lnSpc>
                <a:spcPct val="100000"/>
              </a:lnSpc>
            </a:pPr>
            <a:r>
              <a:rPr lang="en-US" altLang="en-US" sz="2400" dirty="0">
                <a:latin typeface="Segoe UI" panose="020B0502040204020203" pitchFamily="34" charset="0"/>
                <a:cs typeface="Segoe UI" panose="020B0502040204020203" pitchFamily="34" charset="0"/>
              </a:rPr>
              <a:t>TAs who use this option shall provide notice once per year in a newspaper of general circulation or other publication that is mailed or delivered to all residents and property owners throughout the TA’s jurisdiction. </a:t>
            </a:r>
          </a:p>
          <a:p>
            <a:pPr marL="347663" indent="-347663" eaLnBrk="1" hangingPunct="1">
              <a:lnSpc>
                <a:spcPct val="100000"/>
              </a:lnSpc>
            </a:pPr>
            <a:r>
              <a:rPr lang="en-US" altLang="en-US" sz="2400" dirty="0">
                <a:latin typeface="Segoe UI" panose="020B0502040204020203" pitchFamily="34" charset="0"/>
                <a:cs typeface="Segoe UI" panose="020B0502040204020203" pitchFamily="34" charset="0"/>
              </a:rPr>
              <a:t>The notice must indicate that the owners and residents may receive legal ads and notices from the TA by first-class mail or email after making a request and registering their names and addresses or email addresses with the TA. </a:t>
            </a:r>
          </a:p>
          <a:p>
            <a:pPr marL="347663" indent="-347663" eaLnBrk="1" hangingPunct="1">
              <a:lnSpc>
                <a:spcPct val="100000"/>
              </a:lnSpc>
            </a:pPr>
            <a:r>
              <a:rPr lang="en-US" altLang="en-US" sz="2400" dirty="0">
                <a:latin typeface="Segoe UI" panose="020B0502040204020203" pitchFamily="34" charset="0"/>
                <a:cs typeface="Segoe UI" panose="020B0502040204020203" pitchFamily="34" charset="0"/>
              </a:rPr>
              <a:t>A link to the advertisements shall be prominently placed on or accessible through a direct link from the website homepage of the county and the </a:t>
            </a:r>
            <a:br>
              <a:rPr lang="en-US" altLang="en-US" sz="2400" dirty="0">
                <a:latin typeface="Segoe UI" panose="020B0502040204020203" pitchFamily="34" charset="0"/>
                <a:cs typeface="Segoe UI" panose="020B0502040204020203" pitchFamily="34" charset="0"/>
              </a:rPr>
            </a:br>
            <a:r>
              <a:rPr lang="en-US" altLang="en-US" sz="2400" dirty="0">
                <a:latin typeface="Segoe UI" panose="020B0502040204020203" pitchFamily="34" charset="0"/>
                <a:cs typeface="Segoe UI" panose="020B0502040204020203" pitchFamily="34" charset="0"/>
              </a:rPr>
              <a:t>website homepage of the TA (see s. 50.0311, F.S., for additional requirements). </a:t>
            </a:r>
          </a:p>
        </p:txBody>
      </p:sp>
      <p:sp>
        <p:nvSpPr>
          <p:cNvPr id="6" name="Title 1">
            <a:extLst>
              <a:ext uri="{FF2B5EF4-FFF2-40B4-BE49-F238E27FC236}">
                <a16:creationId xmlns:a16="http://schemas.microsoft.com/office/drawing/2014/main" id="{509A0205-A496-7834-9BEF-7E1FEB15DBAC}"/>
              </a:ext>
            </a:extLst>
          </p:cNvPr>
          <p:cNvSpPr>
            <a:spLocks noGrp="1" noChangeArrowheads="1"/>
          </p:cNvSpPr>
          <p:nvPr>
            <p:ph type="title"/>
          </p:nvPr>
        </p:nvSpPr>
        <p:spPr>
          <a:xfrm>
            <a:off x="747485" y="873318"/>
            <a:ext cx="10697029" cy="1525594"/>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Publication on a Publicly Accessible Website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7B6BA-F650-4EA4-BE21-11A16AEB3B11}"/>
              </a:ext>
            </a:extLst>
          </p:cNvPr>
          <p:cNvSpPr>
            <a:spLocks noGrp="1"/>
          </p:cNvSpPr>
          <p:nvPr>
            <p:ph idx="1"/>
          </p:nvPr>
        </p:nvSpPr>
        <p:spPr>
          <a:xfrm>
            <a:off x="559777" y="2513551"/>
            <a:ext cx="10884737" cy="3670854"/>
          </a:xfrm>
        </p:spPr>
        <p:txBody>
          <a:bodyPr rtlCol="0">
            <a:normAutofit/>
          </a:bodyPr>
          <a:lstStyle/>
          <a:p>
            <a:pPr marL="109728" indent="0">
              <a:buNone/>
              <a:defRPr/>
            </a:pPr>
            <a:r>
              <a:rPr lang="en-US" sz="2400" dirty="0">
                <a:latin typeface="Segoe UI" panose="020B0502040204020203" pitchFamily="34" charset="0"/>
                <a:ea typeface="Open Sans Semibold" panose="020B0706030804020204" pitchFamily="34" charset="0"/>
                <a:cs typeface="Segoe UI" panose="020B0502040204020203" pitchFamily="34" charset="0"/>
              </a:rPr>
              <a:t>After calculating the percentage change of rolled-back rate, choose the </a:t>
            </a:r>
            <a:br>
              <a:rPr lang="en-US" sz="2400" dirty="0">
                <a:latin typeface="Segoe UI" panose="020B0502040204020203" pitchFamily="34" charset="0"/>
                <a:ea typeface="Open Sans Semibold" panose="020B0706030804020204" pitchFamily="34" charset="0"/>
                <a:cs typeface="Segoe UI" panose="020B0502040204020203" pitchFamily="34" charset="0"/>
              </a:rPr>
            </a:br>
            <a:r>
              <a:rPr lang="en-US" sz="2400" dirty="0">
                <a:latin typeface="Segoe UI" panose="020B0502040204020203" pitchFamily="34" charset="0"/>
                <a:ea typeface="Open Sans Semibold" panose="020B0706030804020204" pitchFamily="34" charset="0"/>
                <a:cs typeface="Segoe UI" panose="020B0502040204020203" pitchFamily="34" charset="0"/>
              </a:rPr>
              <a:t>proper notice:  </a:t>
            </a:r>
          </a:p>
          <a:p>
            <a:pPr marL="741363" indent="-336550">
              <a:defRPr/>
            </a:pPr>
            <a:r>
              <a:rPr lang="en-US" sz="2400" dirty="0">
                <a:latin typeface="Segoe UI" panose="020B0502040204020203" pitchFamily="34" charset="0"/>
                <a:ea typeface="Open Sans Semibold" panose="020B0706030804020204" pitchFamily="34" charset="0"/>
                <a:cs typeface="Segoe UI" panose="020B0502040204020203" pitchFamily="34" charset="0"/>
              </a:rPr>
              <a:t>Publish a </a:t>
            </a:r>
            <a:r>
              <a:rPr lang="en-US" sz="2400" i="1" dirty="0">
                <a:latin typeface="Segoe UI" panose="020B0502040204020203" pitchFamily="34" charset="0"/>
                <a:ea typeface="Open Sans Semibold" panose="020B0706030804020204" pitchFamily="34" charset="0"/>
                <a:cs typeface="Segoe UI" panose="020B0502040204020203" pitchFamily="34" charset="0"/>
              </a:rPr>
              <a:t>Notice of Proposed Tax Increase</a:t>
            </a:r>
            <a:r>
              <a:rPr lang="en-US" sz="2400" dirty="0">
                <a:latin typeface="Segoe UI" panose="020B0502040204020203" pitchFamily="34" charset="0"/>
                <a:ea typeface="Open Sans Semibold" panose="020B0706030804020204" pitchFamily="34" charset="0"/>
                <a:cs typeface="Segoe UI" panose="020B0502040204020203" pitchFamily="34" charset="0"/>
              </a:rPr>
              <a:t> when percent change is </a:t>
            </a:r>
            <a:r>
              <a:rPr lang="en-US" sz="2400" b="1" dirty="0">
                <a:latin typeface="Segoe UI" panose="020B0502040204020203" pitchFamily="34" charset="0"/>
                <a:ea typeface="Open Sans Semibold" panose="020B0706030804020204" pitchFamily="34" charset="0"/>
                <a:cs typeface="Segoe UI" panose="020B0502040204020203" pitchFamily="34" charset="0"/>
              </a:rPr>
              <a:t>greater</a:t>
            </a:r>
            <a:r>
              <a:rPr lang="en-US" sz="2400" dirty="0">
                <a:latin typeface="Segoe UI" panose="020B0502040204020203" pitchFamily="34" charset="0"/>
                <a:ea typeface="Open Sans Semibold" panose="020B0706030804020204" pitchFamily="34" charset="0"/>
                <a:cs typeface="Segoe UI" panose="020B0502040204020203" pitchFamily="34" charset="0"/>
              </a:rPr>
              <a:t> than 0%.</a:t>
            </a:r>
          </a:p>
          <a:p>
            <a:pPr marL="741363" indent="-336550">
              <a:defRPr/>
            </a:pPr>
            <a:r>
              <a:rPr lang="en-US" sz="2400" dirty="0">
                <a:latin typeface="Segoe UI" panose="020B0502040204020203" pitchFamily="34" charset="0"/>
                <a:ea typeface="Open Sans Semibold" panose="020B0706030804020204" pitchFamily="34" charset="0"/>
                <a:cs typeface="Segoe UI" panose="020B0502040204020203" pitchFamily="34" charset="0"/>
              </a:rPr>
              <a:t>Publish a </a:t>
            </a:r>
            <a:r>
              <a:rPr lang="en-US" sz="2400" i="1" dirty="0">
                <a:latin typeface="Segoe UI" panose="020B0502040204020203" pitchFamily="34" charset="0"/>
                <a:ea typeface="Open Sans Semibold" panose="020B0706030804020204" pitchFamily="34" charset="0"/>
                <a:cs typeface="Segoe UI" panose="020B0502040204020203" pitchFamily="34" charset="0"/>
              </a:rPr>
              <a:t>Notice of Budget Hearing</a:t>
            </a:r>
            <a:r>
              <a:rPr lang="en-US" sz="2400" dirty="0">
                <a:latin typeface="Segoe UI" panose="020B0502040204020203" pitchFamily="34" charset="0"/>
                <a:ea typeface="Open Sans Semibold" panose="020B0706030804020204" pitchFamily="34" charset="0"/>
                <a:cs typeface="Segoe UI" panose="020B0502040204020203" pitchFamily="34" charset="0"/>
              </a:rPr>
              <a:t> when the percent change is </a:t>
            </a:r>
            <a:r>
              <a:rPr lang="en-US" sz="2400" b="1" dirty="0">
                <a:latin typeface="Segoe UI" panose="020B0502040204020203" pitchFamily="34" charset="0"/>
                <a:ea typeface="Open Sans Semibold" panose="020B0706030804020204" pitchFamily="34" charset="0"/>
                <a:cs typeface="Segoe UI" panose="020B0502040204020203" pitchFamily="34" charset="0"/>
              </a:rPr>
              <a:t>equal to or less</a:t>
            </a:r>
            <a:r>
              <a:rPr lang="en-US" sz="2400" dirty="0">
                <a:latin typeface="Segoe UI" panose="020B0502040204020203" pitchFamily="34" charset="0"/>
                <a:ea typeface="Open Sans Semibold" panose="020B0706030804020204" pitchFamily="34" charset="0"/>
                <a:cs typeface="Segoe UI" panose="020B0502040204020203" pitchFamily="34" charset="0"/>
              </a:rPr>
              <a:t> than 0%. </a:t>
            </a:r>
          </a:p>
          <a:p>
            <a:pPr marL="109728" indent="0">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p:txBody>
      </p:sp>
      <p:sp>
        <p:nvSpPr>
          <p:cNvPr id="7" name="Title 1">
            <a:extLst>
              <a:ext uri="{FF2B5EF4-FFF2-40B4-BE49-F238E27FC236}">
                <a16:creationId xmlns:a16="http://schemas.microsoft.com/office/drawing/2014/main" id="{D8B12BCA-CED1-C512-50A4-2BC8E3EB05FD}"/>
              </a:ext>
            </a:extLst>
          </p:cNvPr>
          <p:cNvSpPr>
            <a:spLocks noGrp="1" noChangeArrowheads="1"/>
          </p:cNvSpPr>
          <p:nvPr>
            <p:ph type="title"/>
          </p:nvPr>
        </p:nvSpPr>
        <p:spPr>
          <a:xfrm>
            <a:off x="747485" y="873318"/>
            <a:ext cx="10697029" cy="1525594"/>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Advertisement Selection</a:t>
            </a:r>
          </a:p>
        </p:txBody>
      </p:sp>
      <p:pic>
        <p:nvPicPr>
          <p:cNvPr id="8" name="Picture 7">
            <a:extLst>
              <a:ext uri="{FF2B5EF4-FFF2-40B4-BE49-F238E27FC236}">
                <a16:creationId xmlns:a16="http://schemas.microsoft.com/office/drawing/2014/main" id="{22A66C77-BCE5-40E9-9462-B328E22FE40A}"/>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070D-5816-4DE2-8954-9D9EA4695BBA}"/>
              </a:ext>
            </a:extLst>
          </p:cNvPr>
          <p:cNvSpPr>
            <a:spLocks noGrp="1"/>
          </p:cNvSpPr>
          <p:nvPr>
            <p:ph type="title"/>
          </p:nvPr>
        </p:nvSpPr>
        <p:spPr>
          <a:xfrm>
            <a:off x="490330" y="863572"/>
            <a:ext cx="11211339" cy="1470991"/>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Notice of Proposed Tax Increase </a:t>
            </a:r>
            <a:r>
              <a:rPr lang="en-US" sz="3600"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Ad</a:t>
            </a:r>
          </a:p>
        </p:txBody>
      </p:sp>
      <p:sp>
        <p:nvSpPr>
          <p:cNvPr id="3" name="Content Placeholder 2">
            <a:extLst>
              <a:ext uri="{FF2B5EF4-FFF2-40B4-BE49-F238E27FC236}">
                <a16:creationId xmlns:a16="http://schemas.microsoft.com/office/drawing/2014/main" id="{1322C58C-DED6-455C-BF21-E0C6C981BEA2}"/>
              </a:ext>
            </a:extLst>
          </p:cNvPr>
          <p:cNvSpPr>
            <a:spLocks noGrp="1"/>
          </p:cNvSpPr>
          <p:nvPr>
            <p:ph idx="1"/>
          </p:nvPr>
        </p:nvSpPr>
        <p:spPr>
          <a:xfrm>
            <a:off x="490330" y="2334563"/>
            <a:ext cx="11211339" cy="4007676"/>
          </a:xfrm>
        </p:spPr>
        <p:txBody>
          <a:bodyPr rtlCol="0">
            <a:normAutofit/>
          </a:bodyPr>
          <a:lstStyle/>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Must be no smaller than a </a:t>
            </a:r>
            <a:r>
              <a:rPr lang="en-US" sz="2400" b="1" dirty="0">
                <a:latin typeface="Segoe UI" panose="020B0502040204020203" pitchFamily="34" charset="0"/>
                <a:ea typeface="Open Sans Semibold" panose="020B0706030804020204" pitchFamily="34" charset="0"/>
                <a:cs typeface="Segoe UI" panose="020B0502040204020203" pitchFamily="34" charset="0"/>
              </a:rPr>
              <a:t>quarter-page </a:t>
            </a:r>
            <a:r>
              <a:rPr lang="en-US" sz="2400" dirty="0">
                <a:latin typeface="Segoe UI" panose="020B0502040204020203" pitchFamily="34" charset="0"/>
                <a:ea typeface="Open Sans Semibold" panose="020B0706030804020204" pitchFamily="34" charset="0"/>
                <a:cs typeface="Segoe UI" panose="020B0502040204020203" pitchFamily="34" charset="0"/>
              </a:rPr>
              <a:t>advertisement </a:t>
            </a:r>
          </a:p>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Must have a headline in at least 18-point type </a:t>
            </a:r>
          </a:p>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Must have an adjacent </a:t>
            </a:r>
            <a:r>
              <a:rPr lang="en-US" sz="2400" i="1" dirty="0">
                <a:latin typeface="Segoe UI" panose="020B0502040204020203" pitchFamily="34" charset="0"/>
                <a:ea typeface="Open Sans Semibold" panose="020B0706030804020204" pitchFamily="34" charset="0"/>
                <a:cs typeface="Segoe UI" panose="020B0502040204020203" pitchFamily="34" charset="0"/>
              </a:rPr>
              <a:t>Budget Summary </a:t>
            </a:r>
            <a:r>
              <a:rPr lang="en-US" sz="2400" dirty="0">
                <a:latin typeface="Segoe UI" panose="020B0502040204020203" pitchFamily="34" charset="0"/>
                <a:ea typeface="Open Sans Semibold" panose="020B0706030804020204" pitchFamily="34" charset="0"/>
                <a:cs typeface="Segoe UI" panose="020B0502040204020203" pitchFamily="34" charset="0"/>
              </a:rPr>
              <a:t>ad</a:t>
            </a:r>
          </a:p>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Must advertise the final hearing within </a:t>
            </a:r>
            <a:r>
              <a:rPr lang="en-US" sz="2400" b="1" dirty="0">
                <a:latin typeface="Segoe UI" panose="020B0502040204020203" pitchFamily="34" charset="0"/>
                <a:ea typeface="Open Sans Semibold" panose="020B0706030804020204" pitchFamily="34" charset="0"/>
                <a:cs typeface="Segoe UI" panose="020B0502040204020203" pitchFamily="34" charset="0"/>
              </a:rPr>
              <a:t>15 days </a:t>
            </a:r>
            <a:r>
              <a:rPr lang="en-US" sz="2400" dirty="0">
                <a:latin typeface="Segoe UI" panose="020B0502040204020203" pitchFamily="34" charset="0"/>
                <a:ea typeface="Open Sans Semibold" panose="020B0706030804020204" pitchFamily="34" charset="0"/>
                <a:cs typeface="Segoe UI" panose="020B0502040204020203" pitchFamily="34" charset="0"/>
              </a:rPr>
              <a:t>of tentative (first) hearing</a:t>
            </a:r>
          </a:p>
          <a:p>
            <a:pPr marL="566928" indent="-457200">
              <a:defRPr/>
            </a:pPr>
            <a:r>
              <a:rPr lang="en-US" sz="2400" dirty="0">
                <a:latin typeface="Segoe UI" panose="020B0502040204020203" pitchFamily="34" charset="0"/>
                <a:ea typeface="Open Sans Semibold" panose="020B0706030804020204" pitchFamily="34" charset="0"/>
                <a:cs typeface="Segoe UI" panose="020B0502040204020203" pitchFamily="34" charset="0"/>
              </a:rPr>
              <a:t>The final hearing must be held </a:t>
            </a:r>
            <a:r>
              <a:rPr lang="en-US" sz="2400" b="1" dirty="0">
                <a:latin typeface="Segoe UI" panose="020B0502040204020203" pitchFamily="34" charset="0"/>
                <a:ea typeface="Open Sans Semibold" panose="020B0706030804020204" pitchFamily="34" charset="0"/>
                <a:cs typeface="Segoe UI" panose="020B0502040204020203" pitchFamily="34" charset="0"/>
              </a:rPr>
              <a:t>two to five days </a:t>
            </a:r>
            <a:r>
              <a:rPr lang="en-US" sz="2400" dirty="0">
                <a:latin typeface="Segoe UI" panose="020B0502040204020203" pitchFamily="34" charset="0"/>
                <a:ea typeface="Open Sans Semibold" panose="020B0706030804020204" pitchFamily="34" charset="0"/>
                <a:cs typeface="Segoe UI" panose="020B0502040204020203" pitchFamily="34" charset="0"/>
              </a:rPr>
              <a:t>after advertising.</a:t>
            </a:r>
          </a:p>
          <a:p>
            <a:pPr marL="566928" indent="-457200">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a:p>
            <a:pPr marL="566928" indent="-457200">
              <a:defRPr/>
            </a:pPr>
            <a:endParaRPr lang="en-US" sz="2400" dirty="0">
              <a:solidFill>
                <a:schemeClr val="accent2"/>
              </a:solidFill>
              <a:latin typeface="Segoe UI" panose="020B0502040204020203" pitchFamily="34" charset="0"/>
              <a:ea typeface="Open Sans Semibold" panose="020B0706030804020204" pitchFamily="34" charset="0"/>
              <a:cs typeface="Segoe UI" panose="020B0502040204020203" pitchFamily="34" charset="0"/>
            </a:endParaRPr>
          </a:p>
          <a:p>
            <a:pPr marL="566928" indent="-457200">
              <a:defRPr/>
            </a:pPr>
            <a:endParaRPr lang="en-US" sz="2400" dirty="0">
              <a:solidFill>
                <a:schemeClr val="accent2"/>
              </a:solidFill>
              <a:latin typeface="Segoe UI" panose="020B0502040204020203" pitchFamily="34" charset="0"/>
              <a:ea typeface="Open Sans Semibold" panose="020B0706030804020204" pitchFamily="34" charset="0"/>
              <a:cs typeface="Segoe UI" panose="020B0502040204020203" pitchFamily="34" charset="0"/>
            </a:endParaRPr>
          </a:p>
          <a:p>
            <a:pPr marL="109728" indent="0">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p:txBody>
      </p:sp>
      <p:pic>
        <p:nvPicPr>
          <p:cNvPr id="5" name="Picture 4">
            <a:extLst>
              <a:ext uri="{FF2B5EF4-FFF2-40B4-BE49-F238E27FC236}">
                <a16:creationId xmlns:a16="http://schemas.microsoft.com/office/drawing/2014/main" id="{B670B1C5-2D8E-94DF-B2E8-FE6710F604DF}"/>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D0182-A8D6-43E4-15B1-06B1C45B561F}"/>
              </a:ext>
            </a:extLst>
          </p:cNvPr>
          <p:cNvPicPr>
            <a:picLocks noChangeAspect="1"/>
          </p:cNvPicPr>
          <p:nvPr/>
        </p:nvPicPr>
        <p:blipFill>
          <a:blip r:embed="rId3"/>
          <a:stretch>
            <a:fillRect/>
          </a:stretch>
        </p:blipFill>
        <p:spPr>
          <a:xfrm>
            <a:off x="2225493" y="2243890"/>
            <a:ext cx="7787309" cy="4321281"/>
          </a:xfrm>
          <a:prstGeom prst="rect">
            <a:avLst/>
          </a:prstGeom>
        </p:spPr>
      </p:pic>
      <p:sp>
        <p:nvSpPr>
          <p:cNvPr id="2" name="Title 1">
            <a:extLst>
              <a:ext uri="{FF2B5EF4-FFF2-40B4-BE49-F238E27FC236}">
                <a16:creationId xmlns:a16="http://schemas.microsoft.com/office/drawing/2014/main" id="{959DF846-8EA2-4E99-B305-30E967542C1A}"/>
              </a:ext>
            </a:extLst>
          </p:cNvPr>
          <p:cNvSpPr>
            <a:spLocks noGrp="1"/>
          </p:cNvSpPr>
          <p:nvPr>
            <p:ph type="title"/>
          </p:nvPr>
        </p:nvSpPr>
        <p:spPr>
          <a:xfrm>
            <a:off x="453648" y="720971"/>
            <a:ext cx="11065566" cy="1637234"/>
          </a:xfrm>
        </p:spPr>
        <p:txBody>
          <a:bodyPr rtlCol="0">
            <a:no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Notice of Proposed Tax Increase </a:t>
            </a:r>
            <a:r>
              <a:rPr lang="en-US" sz="3600"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Ad</a:t>
            </a:r>
            <a:b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2800" b="1"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EXAMPLE</a:t>
            </a:r>
            <a:endParaRPr lang="en-US" sz="3600" b="1" i="1" dirty="0">
              <a:solidFill>
                <a:srgbClr val="002060"/>
              </a:solidFill>
              <a:latin typeface="Segoe UI" panose="020B0502040204020203" pitchFamily="34" charset="0"/>
              <a:ea typeface="Open Sans Semibold" panose="020B0706030804020204" pitchFamily="34" charset="0"/>
              <a:cs typeface="Segoe UI" panose="020B0502040204020203" pitchFamily="34" charset="0"/>
            </a:endParaRPr>
          </a:p>
        </p:txBody>
      </p:sp>
      <p:pic>
        <p:nvPicPr>
          <p:cNvPr id="112643" name="Content Placeholder 4">
            <a:extLst>
              <a:ext uri="{FF2B5EF4-FFF2-40B4-BE49-F238E27FC236}">
                <a16:creationId xmlns:a16="http://schemas.microsoft.com/office/drawing/2014/main" id="{8D21D96C-3958-4601-945D-C72BE5002BC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909888" y="2754313"/>
            <a:ext cx="6324600" cy="3511550"/>
          </a:xfrm>
        </p:spPr>
      </p:pic>
      <p:sp>
        <p:nvSpPr>
          <p:cNvPr id="10" name="Oval 9">
            <a:extLst>
              <a:ext uri="{FF2B5EF4-FFF2-40B4-BE49-F238E27FC236}">
                <a16:creationId xmlns:a16="http://schemas.microsoft.com/office/drawing/2014/main" id="{8166FE32-49D1-4624-8BBE-D42A7BCED559}"/>
              </a:ext>
            </a:extLst>
          </p:cNvPr>
          <p:cNvSpPr/>
          <p:nvPr/>
        </p:nvSpPr>
        <p:spPr>
          <a:xfrm flipV="1">
            <a:off x="2275871" y="3183776"/>
            <a:ext cx="259511" cy="2009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E3E6F0F3-F589-4EF1-B28A-AA53261D210E}"/>
              </a:ext>
            </a:extLst>
          </p:cNvPr>
          <p:cNvSpPr/>
          <p:nvPr/>
        </p:nvSpPr>
        <p:spPr>
          <a:xfrm>
            <a:off x="3430954" y="6127326"/>
            <a:ext cx="5376389" cy="437845"/>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FF0000"/>
                </a:solidFill>
                <a:latin typeface="Arial" panose="020B0604020202020204" pitchFamily="34" charset="0"/>
                <a:cs typeface="Arial" panose="020B0604020202020204" pitchFamily="34" charset="0"/>
              </a:rPr>
              <a:t>  Use 100% of tax levies in advertisement.</a:t>
            </a:r>
          </a:p>
        </p:txBody>
      </p:sp>
      <p:pic>
        <p:nvPicPr>
          <p:cNvPr id="9" name="Picture 8" descr="Icon&#10;&#10;Description automatically generated">
            <a:extLst>
              <a:ext uri="{FF2B5EF4-FFF2-40B4-BE49-F238E27FC236}">
                <a16:creationId xmlns:a16="http://schemas.microsoft.com/office/drawing/2014/main" id="{377C8634-ADA6-4148-BD03-EE75BF83F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9547" y="5927787"/>
            <a:ext cx="437845" cy="437845"/>
          </a:xfrm>
          <a:prstGeom prst="rect">
            <a:avLst/>
          </a:prstGeom>
        </p:spPr>
      </p:pic>
      <p:sp>
        <p:nvSpPr>
          <p:cNvPr id="5" name="Oval 4">
            <a:extLst>
              <a:ext uri="{FF2B5EF4-FFF2-40B4-BE49-F238E27FC236}">
                <a16:creationId xmlns:a16="http://schemas.microsoft.com/office/drawing/2014/main" id="{1A146263-1D0E-D973-BAED-DE726B2C17E3}"/>
              </a:ext>
            </a:extLst>
          </p:cNvPr>
          <p:cNvSpPr/>
          <p:nvPr/>
        </p:nvSpPr>
        <p:spPr>
          <a:xfrm flipV="1">
            <a:off x="2275870" y="3393066"/>
            <a:ext cx="259511" cy="2009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a:extLst>
              <a:ext uri="{FF2B5EF4-FFF2-40B4-BE49-F238E27FC236}">
                <a16:creationId xmlns:a16="http://schemas.microsoft.com/office/drawing/2014/main" id="{BFD3052C-55ED-233E-0FFA-E93C84090B6F}"/>
              </a:ext>
            </a:extLst>
          </p:cNvPr>
          <p:cNvSpPr/>
          <p:nvPr/>
        </p:nvSpPr>
        <p:spPr>
          <a:xfrm flipV="1">
            <a:off x="2280026" y="3845976"/>
            <a:ext cx="259511" cy="2009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6">
            <a:extLst>
              <a:ext uri="{FF2B5EF4-FFF2-40B4-BE49-F238E27FC236}">
                <a16:creationId xmlns:a16="http://schemas.microsoft.com/office/drawing/2014/main" id="{7A3DC18D-BA0B-84F8-91FB-65BFAF46D2B4}"/>
              </a:ext>
            </a:extLst>
          </p:cNvPr>
          <p:cNvPicPr>
            <a:picLocks noChangeAspect="1"/>
          </p:cNvPicPr>
          <p:nvPr/>
        </p:nvPicPr>
        <p:blipFill>
          <a:blip r:embed="rId6"/>
          <a:stretch>
            <a:fillRect/>
          </a:stretch>
        </p:blipFill>
        <p:spPr>
          <a:xfrm>
            <a:off x="11102131" y="5354966"/>
            <a:ext cx="847417" cy="12375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E775CD99-8D5A-4DF9-AC70-D36B349D0C2B}"/>
              </a:ext>
            </a:extLst>
          </p:cNvPr>
          <p:cNvSpPr>
            <a:spLocks noGrp="1" noChangeArrowheads="1"/>
          </p:cNvSpPr>
          <p:nvPr>
            <p:ph type="title"/>
          </p:nvPr>
        </p:nvSpPr>
        <p:spPr>
          <a:xfrm>
            <a:off x="1020417" y="759961"/>
            <a:ext cx="10031739" cy="955313"/>
          </a:xfrm>
        </p:spPr>
        <p:txBody>
          <a:bodyPr/>
          <a:lstStyle/>
          <a:p>
            <a:pPr algn="ctr" eaLnBrk="1" hangingPunct="1">
              <a:defRPr/>
            </a:pPr>
            <a: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Notice of Proposed Tax Increase </a:t>
            </a:r>
            <a:r>
              <a:rPr lang="en-US" altLang="en-US" sz="3600"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Ad</a:t>
            </a:r>
          </a:p>
        </p:txBody>
      </p:sp>
      <p:pic>
        <p:nvPicPr>
          <p:cNvPr id="10" name="Content Placeholder 8">
            <a:extLst>
              <a:ext uri="{FF2B5EF4-FFF2-40B4-BE49-F238E27FC236}">
                <a16:creationId xmlns:a16="http://schemas.microsoft.com/office/drawing/2014/main" id="{5E43DD49-1FF4-48C4-AD97-95BD5A003B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55987">
            <a:off x="4312199" y="2566826"/>
            <a:ext cx="2909887" cy="3763963"/>
          </a:xfrm>
          <a:ln>
            <a:solidFill>
              <a:schemeClr val="tx1"/>
            </a:solidFill>
          </a:ln>
          <a:effectLst>
            <a:outerShdw blurRad="50800" dist="38100" dir="8100000" algn="tr" rotWithShape="0">
              <a:prstClr val="black">
                <a:alpha val="40000"/>
              </a:prstClr>
            </a:outerShdw>
          </a:effectLst>
        </p:spPr>
      </p:pic>
      <p:sp>
        <p:nvSpPr>
          <p:cNvPr id="11" name="TextBox 9">
            <a:extLst>
              <a:ext uri="{FF2B5EF4-FFF2-40B4-BE49-F238E27FC236}">
                <a16:creationId xmlns:a16="http://schemas.microsoft.com/office/drawing/2014/main" id="{6FDE3B19-0CA8-4D56-8857-07AC26A2FDC2}"/>
              </a:ext>
            </a:extLst>
          </p:cNvPr>
          <p:cNvSpPr txBox="1">
            <a:spLocks noChangeArrowheads="1"/>
          </p:cNvSpPr>
          <p:nvPr/>
        </p:nvSpPr>
        <p:spPr bwMode="auto">
          <a:xfrm>
            <a:off x="5929274" y="2063690"/>
            <a:ext cx="5272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Segoe UI" panose="020B0502040204020203" pitchFamily="34" charset="0"/>
                <a:cs typeface="Segoe UI" panose="020B0502040204020203" pitchFamily="34" charset="0"/>
              </a:rPr>
              <a:t> Line </a:t>
            </a:r>
            <a:r>
              <a:rPr lang="en-US" altLang="en-US" sz="2000" dirty="0">
                <a:solidFill>
                  <a:srgbClr val="FF0000"/>
                </a:solidFill>
                <a:latin typeface="Segoe UI" panose="020B0502040204020203" pitchFamily="34" charset="0"/>
                <a:cs typeface="Segoe UI" panose="020B0502040204020203" pitchFamily="34" charset="0"/>
              </a:rPr>
              <a:t>A</a:t>
            </a:r>
            <a:r>
              <a:rPr lang="en-US" altLang="en-US" sz="2000" dirty="0">
                <a:latin typeface="Segoe UI" panose="020B0502040204020203" pitchFamily="34" charset="0"/>
                <a:cs typeface="Segoe UI" panose="020B0502040204020203" pitchFamily="34" charset="0"/>
              </a:rPr>
              <a:t> = </a:t>
            </a:r>
            <a:r>
              <a:rPr lang="en-US" altLang="en-US" sz="2000" u="sng" dirty="0">
                <a:latin typeface="Segoe UI" panose="020B0502040204020203" pitchFamily="34" charset="0"/>
                <a:cs typeface="Segoe UI" panose="020B0502040204020203" pitchFamily="34" charset="0"/>
              </a:rPr>
              <a:t>Prior</a:t>
            </a:r>
            <a:r>
              <a:rPr lang="en-US" altLang="en-US" sz="2000" dirty="0">
                <a:latin typeface="Segoe UI" panose="020B0502040204020203" pitchFamily="34" charset="0"/>
                <a:cs typeface="Segoe UI" panose="020B0502040204020203" pitchFamily="34" charset="0"/>
              </a:rPr>
              <a:t> year DR-420, line 25</a:t>
            </a:r>
          </a:p>
        </p:txBody>
      </p:sp>
      <p:pic>
        <p:nvPicPr>
          <p:cNvPr id="12" name="Content Placeholder 4">
            <a:extLst>
              <a:ext uri="{FF2B5EF4-FFF2-40B4-BE49-F238E27FC236}">
                <a16:creationId xmlns:a16="http://schemas.microsoft.com/office/drawing/2014/main" id="{94ACBD4A-88BE-483B-9B5F-F0BF9BBD1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6712">
            <a:off x="230631" y="2169220"/>
            <a:ext cx="3329800" cy="4309473"/>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1">
            <a:extLst>
              <a:ext uri="{FF2B5EF4-FFF2-40B4-BE49-F238E27FC236}">
                <a16:creationId xmlns:a16="http://schemas.microsoft.com/office/drawing/2014/main" id="{EC735481-6D12-4181-9A87-C604ED23A883}"/>
              </a:ext>
            </a:extLst>
          </p:cNvPr>
          <p:cNvSpPr txBox="1">
            <a:spLocks noChangeArrowheads="1"/>
          </p:cNvSpPr>
          <p:nvPr/>
        </p:nvSpPr>
        <p:spPr bwMode="auto">
          <a:xfrm>
            <a:off x="5929274" y="2860498"/>
            <a:ext cx="54600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Segoe UI" panose="020B0502040204020203" pitchFamily="34" charset="0"/>
                <a:cs typeface="Segoe UI" panose="020B0502040204020203" pitchFamily="34" charset="0"/>
              </a:rPr>
              <a:t> Line </a:t>
            </a:r>
            <a:r>
              <a:rPr lang="en-US" altLang="en-US" sz="2000" dirty="0">
                <a:solidFill>
                  <a:srgbClr val="FF0000"/>
                </a:solidFill>
                <a:latin typeface="Segoe UI" panose="020B0502040204020203" pitchFamily="34" charset="0"/>
                <a:cs typeface="Segoe UI" panose="020B0502040204020203" pitchFamily="34" charset="0"/>
              </a:rPr>
              <a:t>C</a:t>
            </a:r>
            <a:r>
              <a:rPr lang="en-US" altLang="en-US" sz="2000" dirty="0">
                <a:latin typeface="Segoe UI" panose="020B0502040204020203" pitchFamily="34" charset="0"/>
                <a:cs typeface="Segoe UI" panose="020B0502040204020203" pitchFamily="34" charset="0"/>
              </a:rPr>
              <a:t> = </a:t>
            </a:r>
            <a:r>
              <a:rPr lang="en-US" altLang="en-US" sz="2000" u="sng" dirty="0">
                <a:latin typeface="Segoe UI" panose="020B0502040204020203" pitchFamily="34" charset="0"/>
                <a:cs typeface="Segoe UI" panose="020B0502040204020203" pitchFamily="34" charset="0"/>
              </a:rPr>
              <a:t>Current</a:t>
            </a:r>
            <a:r>
              <a:rPr lang="en-US" altLang="en-US" sz="2000" dirty="0">
                <a:latin typeface="Segoe UI" panose="020B0502040204020203" pitchFamily="34" charset="0"/>
                <a:cs typeface="Segoe UI" panose="020B0502040204020203" pitchFamily="34" charset="0"/>
              </a:rPr>
              <a:t> year DR-420, line 11</a:t>
            </a:r>
          </a:p>
        </p:txBody>
      </p:sp>
      <p:sp>
        <p:nvSpPr>
          <p:cNvPr id="14" name="TextBox 12">
            <a:extLst>
              <a:ext uri="{FF2B5EF4-FFF2-40B4-BE49-F238E27FC236}">
                <a16:creationId xmlns:a16="http://schemas.microsoft.com/office/drawing/2014/main" id="{03FE3F37-B463-430A-921B-BC65A4B2DEC1}"/>
              </a:ext>
            </a:extLst>
          </p:cNvPr>
          <p:cNvSpPr txBox="1">
            <a:spLocks noChangeArrowheads="1"/>
          </p:cNvSpPr>
          <p:nvPr/>
        </p:nvSpPr>
        <p:spPr bwMode="auto">
          <a:xfrm>
            <a:off x="5929274" y="2460388"/>
            <a:ext cx="5272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Segoe UI" panose="020B0502040204020203" pitchFamily="34" charset="0"/>
                <a:cs typeface="Segoe UI" panose="020B0502040204020203" pitchFamily="34" charset="0"/>
              </a:rPr>
              <a:t> Line </a:t>
            </a:r>
            <a:r>
              <a:rPr lang="en-US" altLang="en-US" sz="2000" dirty="0">
                <a:solidFill>
                  <a:srgbClr val="FF0000"/>
                </a:solidFill>
                <a:latin typeface="Segoe UI" panose="020B0502040204020203" pitchFamily="34" charset="0"/>
                <a:cs typeface="Segoe UI" panose="020B0502040204020203" pitchFamily="34" charset="0"/>
              </a:rPr>
              <a:t>B</a:t>
            </a:r>
            <a:r>
              <a:rPr lang="en-US" altLang="en-US" sz="2000" dirty="0">
                <a:latin typeface="Segoe UI" panose="020B0502040204020203" pitchFamily="34" charset="0"/>
                <a:cs typeface="Segoe UI" panose="020B0502040204020203" pitchFamily="34" charset="0"/>
              </a:rPr>
              <a:t> = Subtract line C from line A</a:t>
            </a:r>
          </a:p>
        </p:txBody>
      </p:sp>
      <p:sp>
        <p:nvSpPr>
          <p:cNvPr id="15" name="TextBox 13">
            <a:extLst>
              <a:ext uri="{FF2B5EF4-FFF2-40B4-BE49-F238E27FC236}">
                <a16:creationId xmlns:a16="http://schemas.microsoft.com/office/drawing/2014/main" id="{9681101F-5788-4AD4-A1E2-991FE9BDA392}"/>
              </a:ext>
            </a:extLst>
          </p:cNvPr>
          <p:cNvSpPr txBox="1">
            <a:spLocks noChangeArrowheads="1"/>
          </p:cNvSpPr>
          <p:nvPr/>
        </p:nvSpPr>
        <p:spPr bwMode="auto">
          <a:xfrm>
            <a:off x="5080000" y="3386827"/>
            <a:ext cx="673608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Segoe UI" panose="020B0502040204020203" pitchFamily="34" charset="0"/>
                <a:cs typeface="Segoe UI" panose="020B0502040204020203" pitchFamily="34" charset="0"/>
              </a:rPr>
              <a:t>This year’s proposed tax levy = </a:t>
            </a:r>
            <a:r>
              <a:rPr lang="en-US" altLang="en-US" sz="2400" u="sng" dirty="0">
                <a:latin typeface="Segoe UI" panose="020B0502040204020203" pitchFamily="34" charset="0"/>
                <a:cs typeface="Segoe UI" panose="020B0502040204020203" pitchFamily="34" charset="0"/>
              </a:rPr>
              <a:t>current</a:t>
            </a:r>
            <a:r>
              <a:rPr lang="en-US" altLang="en-US" sz="2400" dirty="0">
                <a:latin typeface="Segoe UI" panose="020B0502040204020203" pitchFamily="34" charset="0"/>
                <a:cs typeface="Segoe UI" panose="020B0502040204020203" pitchFamily="34" charset="0"/>
              </a:rPr>
              <a:t> year’s tentatively adopted millage rate x current year gross taxable value ÷ 1,000 (line 4, </a:t>
            </a:r>
            <a:r>
              <a:rPr lang="en-US" altLang="en-US" sz="2400" u="sng" dirty="0">
                <a:latin typeface="Segoe UI" panose="020B0502040204020203" pitchFamily="34" charset="0"/>
                <a:cs typeface="Segoe UI" panose="020B0502040204020203" pitchFamily="34" charset="0"/>
              </a:rPr>
              <a:t>current</a:t>
            </a:r>
            <a:r>
              <a:rPr lang="en-US" altLang="en-US" sz="2400" dirty="0">
                <a:latin typeface="Segoe UI" panose="020B0502040204020203" pitchFamily="34" charset="0"/>
                <a:cs typeface="Segoe UI" panose="020B0502040204020203" pitchFamily="34" charset="0"/>
              </a:rPr>
              <a:t> year Form DR-420).</a:t>
            </a:r>
          </a:p>
          <a:p>
            <a:pPr eaLnBrk="1" hangingPunct="1">
              <a:spcBef>
                <a:spcPct val="0"/>
              </a:spcBef>
              <a:buFontTx/>
              <a:buNone/>
            </a:pPr>
            <a:endParaRPr lang="en-US" altLang="en-US" sz="2400"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2400" dirty="0">
                <a:latin typeface="Segoe UI" panose="020B0502040204020203" pitchFamily="34" charset="0"/>
                <a:cs typeface="Segoe UI" panose="020B0502040204020203" pitchFamily="34" charset="0"/>
              </a:rPr>
              <a:t>*If the tentatively adopted millage rate is </a:t>
            </a:r>
            <a:br>
              <a:rPr lang="en-US" altLang="en-US" sz="2400" dirty="0">
                <a:latin typeface="Segoe UI" panose="020B0502040204020203" pitchFamily="34" charset="0"/>
                <a:cs typeface="Segoe UI" panose="020B0502040204020203" pitchFamily="34" charset="0"/>
              </a:rPr>
            </a:br>
            <a:r>
              <a:rPr lang="en-US" altLang="en-US" sz="2400" dirty="0">
                <a:latin typeface="Segoe UI" panose="020B0502040204020203" pitchFamily="34" charset="0"/>
                <a:cs typeface="Segoe UI" panose="020B0502040204020203" pitchFamily="34" charset="0"/>
              </a:rPr>
              <a:t>the same as the proposed millage rate, use </a:t>
            </a:r>
            <a:br>
              <a:rPr lang="en-US" altLang="en-US" sz="2400" dirty="0">
                <a:latin typeface="Segoe UI" panose="020B0502040204020203" pitchFamily="34" charset="0"/>
                <a:cs typeface="Segoe UI" panose="020B0502040204020203" pitchFamily="34" charset="0"/>
              </a:rPr>
            </a:br>
            <a:r>
              <a:rPr lang="en-US" altLang="en-US" sz="2400" u="sng" dirty="0">
                <a:latin typeface="Segoe UI" panose="020B0502040204020203" pitchFamily="34" charset="0"/>
                <a:cs typeface="Segoe UI" panose="020B0502040204020203" pitchFamily="34" charset="0"/>
              </a:rPr>
              <a:t>current</a:t>
            </a:r>
            <a:r>
              <a:rPr lang="en-US" altLang="en-US" sz="2400" dirty="0">
                <a:latin typeface="Segoe UI" panose="020B0502040204020203" pitchFamily="34" charset="0"/>
                <a:cs typeface="Segoe UI" panose="020B0502040204020203" pitchFamily="34" charset="0"/>
              </a:rPr>
              <a:t> year Form DR-420, line 25.</a:t>
            </a:r>
          </a:p>
        </p:txBody>
      </p:sp>
      <p:graphicFrame>
        <p:nvGraphicFramePr>
          <p:cNvPr id="2" name="Object 1">
            <a:hlinkClick r:id="" action="ppaction://ole?verb=0"/>
            <a:extLst>
              <a:ext uri="{FF2B5EF4-FFF2-40B4-BE49-F238E27FC236}">
                <a16:creationId xmlns:a16="http://schemas.microsoft.com/office/drawing/2014/main" id="{2BD61D5C-654E-46FB-A128-F613834B2DE7}"/>
              </a:ext>
            </a:extLst>
          </p:cNvPr>
          <p:cNvGraphicFramePr>
            <a:graphicFrameLocks noChangeAspect="1"/>
          </p:cNvGraphicFramePr>
          <p:nvPr>
            <p:extLst>
              <p:ext uri="{D42A27DB-BD31-4B8C-83A1-F6EECF244321}">
                <p14:modId xmlns:p14="http://schemas.microsoft.com/office/powerpoint/2010/main" val="1638556390"/>
              </p:ext>
            </p:extLst>
          </p:nvPr>
        </p:nvGraphicFramePr>
        <p:xfrm>
          <a:off x="1098550" y="1972303"/>
          <a:ext cx="3719756" cy="4814578"/>
        </p:xfrm>
        <a:graphic>
          <a:graphicData uri="http://schemas.openxmlformats.org/presentationml/2006/ole">
            <mc:AlternateContent xmlns:mc="http://schemas.openxmlformats.org/markup-compatibility/2006">
              <mc:Choice xmlns:v="urn:schemas-microsoft-com:vml" Requires="v">
                <p:oleObj name="Acrobat Document" r:id="rId5" imgW="4663440" imgH="6034757" progId="Acrobat.Document.DC">
                  <p:embed/>
                </p:oleObj>
              </mc:Choice>
              <mc:Fallback>
                <p:oleObj name="Acrobat Document" r:id="rId5" imgW="4663440" imgH="6034757" progId="Acrobat.Document.DC">
                  <p:embed/>
                  <p:pic>
                    <p:nvPicPr>
                      <p:cNvPr id="2" name="Object 1">
                        <a:hlinkClick r:id="" action="ppaction://ole?verb=0"/>
                        <a:extLst>
                          <a:ext uri="{FF2B5EF4-FFF2-40B4-BE49-F238E27FC236}">
                            <a16:creationId xmlns:a16="http://schemas.microsoft.com/office/drawing/2014/main" id="{2BD61D5C-654E-46FB-A128-F613834B2DE7}"/>
                          </a:ext>
                        </a:extLst>
                      </p:cNvPr>
                      <p:cNvPicPr/>
                      <p:nvPr/>
                    </p:nvPicPr>
                    <p:blipFill>
                      <a:blip r:embed="rId6"/>
                      <a:stretch>
                        <a:fillRect/>
                      </a:stretch>
                    </p:blipFill>
                    <p:spPr>
                      <a:xfrm>
                        <a:off x="1098550" y="1972303"/>
                        <a:ext cx="3719756" cy="4814578"/>
                      </a:xfrm>
                      <a:prstGeom prst="rect">
                        <a:avLst/>
                      </a:prstGeom>
                      <a:ln w="19050">
                        <a:solidFill>
                          <a:schemeClr val="tx1"/>
                        </a:solidFill>
                      </a:ln>
                    </p:spPr>
                  </p:pic>
                </p:oleObj>
              </mc:Fallback>
            </mc:AlternateContent>
          </a:graphicData>
        </a:graphic>
      </p:graphicFrame>
      <p:sp>
        <p:nvSpPr>
          <p:cNvPr id="4" name="Rectangle 3">
            <a:extLst>
              <a:ext uri="{FF2B5EF4-FFF2-40B4-BE49-F238E27FC236}">
                <a16:creationId xmlns:a16="http://schemas.microsoft.com/office/drawing/2014/main" id="{28A44F1E-9DCF-52B3-8822-D6F46804DC7D}"/>
              </a:ext>
            </a:extLst>
          </p:cNvPr>
          <p:cNvSpPr/>
          <p:nvPr/>
        </p:nvSpPr>
        <p:spPr>
          <a:xfrm>
            <a:off x="5929274" y="2022403"/>
            <a:ext cx="4590234" cy="13644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FB4EE7-5F06-4048-A0CC-5C4D9CB739E3}"/>
              </a:ext>
            </a:extLst>
          </p:cNvPr>
          <p:cNvSpPr/>
          <p:nvPr/>
        </p:nvSpPr>
        <p:spPr>
          <a:xfrm>
            <a:off x="9353550" y="5410200"/>
            <a:ext cx="954088" cy="11811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
            <a:extLst>
              <a:ext uri="{FF2B5EF4-FFF2-40B4-BE49-F238E27FC236}">
                <a16:creationId xmlns:a16="http://schemas.microsoft.com/office/drawing/2014/main" id="{2C286735-6671-409E-B513-83F34C760CD3}"/>
              </a:ext>
            </a:extLst>
          </p:cNvPr>
          <p:cNvSpPr>
            <a:spLocks noGrp="1" noChangeArrowheads="1"/>
          </p:cNvSpPr>
          <p:nvPr>
            <p:ph type="body" idx="1"/>
          </p:nvPr>
        </p:nvSpPr>
        <p:spPr>
          <a:xfrm>
            <a:off x="316038" y="1891241"/>
            <a:ext cx="5162654" cy="733852"/>
          </a:xfrm>
        </p:spPr>
        <p:txBody>
          <a:bodyPr>
            <a:normAutofit lnSpcReduction="10000"/>
          </a:bodyPr>
          <a:lstStyle/>
          <a:p>
            <a:pPr algn="ctr" eaLnBrk="1" hangingPunct="1"/>
            <a:r>
              <a:rPr lang="en-US" altLang="en-US" dirty="0">
                <a:latin typeface="Segoe UI" panose="020B0502040204020203" pitchFamily="34" charset="0"/>
                <a:cs typeface="Segoe UI" panose="020B0502040204020203" pitchFamily="34" charset="0"/>
              </a:rPr>
              <a:t>If Line A Is Less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than Line C</a:t>
            </a:r>
          </a:p>
        </p:txBody>
      </p:sp>
      <p:pic>
        <p:nvPicPr>
          <p:cNvPr id="14" name="Content Placeholder 7">
            <a:extLst>
              <a:ext uri="{FF2B5EF4-FFF2-40B4-BE49-F238E27FC236}">
                <a16:creationId xmlns:a16="http://schemas.microsoft.com/office/drawing/2014/main" id="{F47950BA-DA38-4EE0-83BA-7CF2A0A50AB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123"/>
          <a:stretch/>
        </p:blipFill>
        <p:spPr>
          <a:xfrm>
            <a:off x="1989138" y="3422354"/>
            <a:ext cx="3898632" cy="3143250"/>
          </a:xfrm>
          <a:ln>
            <a:solidFill>
              <a:schemeClr val="tx1"/>
            </a:solidFill>
          </a:ln>
          <a:effectLst>
            <a:outerShdw blurRad="50800" dist="38100" dir="8100000" algn="tr" rotWithShape="0">
              <a:prstClr val="black">
                <a:alpha val="40000"/>
              </a:prstClr>
            </a:outerShdw>
          </a:effectLst>
        </p:spPr>
      </p:pic>
      <p:sp>
        <p:nvSpPr>
          <p:cNvPr id="15" name="Text Placeholder 3">
            <a:extLst>
              <a:ext uri="{FF2B5EF4-FFF2-40B4-BE49-F238E27FC236}">
                <a16:creationId xmlns:a16="http://schemas.microsoft.com/office/drawing/2014/main" id="{CF26D2A4-3F4D-4D08-AD93-B2D54C789AE2}"/>
              </a:ext>
            </a:extLst>
          </p:cNvPr>
          <p:cNvSpPr>
            <a:spLocks noGrp="1" noChangeArrowheads="1"/>
          </p:cNvSpPr>
          <p:nvPr>
            <p:ph type="body" sz="quarter" idx="3"/>
          </p:nvPr>
        </p:nvSpPr>
        <p:spPr>
          <a:xfrm>
            <a:off x="6015767" y="1891241"/>
            <a:ext cx="5354598" cy="791622"/>
          </a:xfrm>
        </p:spPr>
        <p:txBody>
          <a:bodyPr>
            <a:normAutofit/>
          </a:bodyPr>
          <a:lstStyle/>
          <a:p>
            <a:pPr algn="ctr" eaLnBrk="1" hangingPunct="1"/>
            <a:r>
              <a:rPr lang="en-US" altLang="en-US" dirty="0">
                <a:latin typeface="Segoe UI" panose="020B0502040204020203" pitchFamily="34" charset="0"/>
                <a:cs typeface="Segoe UI" panose="020B0502040204020203" pitchFamily="34" charset="0"/>
              </a:rPr>
              <a:t>If Line A is Greater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than Line C</a:t>
            </a:r>
          </a:p>
        </p:txBody>
      </p:sp>
      <p:pic>
        <p:nvPicPr>
          <p:cNvPr id="16" name="Content Placeholder 9">
            <a:extLst>
              <a:ext uri="{FF2B5EF4-FFF2-40B4-BE49-F238E27FC236}">
                <a16:creationId xmlns:a16="http://schemas.microsoft.com/office/drawing/2014/main" id="{75716867-BC91-4BEC-8145-D1982FBCF05A}"/>
              </a:ext>
            </a:extLst>
          </p:cNvPr>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rcRect r="3754"/>
          <a:stretch/>
        </p:blipFill>
        <p:spPr>
          <a:xfrm>
            <a:off x="6088856" y="3406915"/>
            <a:ext cx="3988760" cy="3143250"/>
          </a:xfrm>
          <a:ln>
            <a:solidFill>
              <a:schemeClr val="tx1"/>
            </a:solidFill>
          </a:ln>
          <a:effectLst>
            <a:outerShdw blurRad="50800" dist="38100" dir="8100000" algn="tr" rotWithShape="0">
              <a:prstClr val="black">
                <a:alpha val="40000"/>
              </a:prstClr>
            </a:outerShdw>
          </a:effectLst>
        </p:spPr>
      </p:pic>
      <p:sp>
        <p:nvSpPr>
          <p:cNvPr id="17" name="Title 5">
            <a:extLst>
              <a:ext uri="{FF2B5EF4-FFF2-40B4-BE49-F238E27FC236}">
                <a16:creationId xmlns:a16="http://schemas.microsoft.com/office/drawing/2014/main" id="{9B8A2D58-E027-44A1-A9F2-488516163D8D}"/>
              </a:ext>
            </a:extLst>
          </p:cNvPr>
          <p:cNvSpPr>
            <a:spLocks noGrp="1"/>
          </p:cNvSpPr>
          <p:nvPr>
            <p:ph type="title"/>
          </p:nvPr>
        </p:nvSpPr>
        <p:spPr>
          <a:xfrm>
            <a:off x="1007884" y="734616"/>
            <a:ext cx="10176231" cy="1560743"/>
          </a:xfrm>
        </p:spPr>
        <p:txBody>
          <a:bodyPr rtlCol="0">
            <a:noAutofit/>
          </a:bodyPr>
          <a:lstStyle/>
          <a:p>
            <a:pPr algn="ctr">
              <a:defRPr/>
            </a:pPr>
            <a:r>
              <a:rPr lang="en-US" sz="3600" b="1" dirty="0">
                <a:solidFill>
                  <a:srgbClr val="002060"/>
                </a:solidFill>
                <a:latin typeface="Segoe UI" panose="020B0502040204020203" pitchFamily="34" charset="0"/>
                <a:cs typeface="Segoe UI" panose="020B0502040204020203" pitchFamily="34" charset="0"/>
              </a:rPr>
              <a:t>Notice of Proposed Tax Increase Ad</a:t>
            </a:r>
            <a:br>
              <a:rPr lang="en-US" sz="3600" dirty="0">
                <a:solidFill>
                  <a:srgbClr val="002060"/>
                </a:solidFill>
                <a:latin typeface="Segoe UI" panose="020B0502040204020203" pitchFamily="34" charset="0"/>
                <a:cs typeface="Segoe UI" panose="020B0502040204020203" pitchFamily="34" charset="0"/>
              </a:rPr>
            </a:br>
            <a:r>
              <a:rPr lang="en-US" sz="3600" dirty="0">
                <a:solidFill>
                  <a:srgbClr val="002060"/>
                </a:solidFill>
                <a:latin typeface="Segoe UI" panose="020B0502040204020203" pitchFamily="34" charset="0"/>
                <a:cs typeface="Segoe UI" panose="020B0502040204020203" pitchFamily="34" charset="0"/>
              </a:rPr>
              <a:t>Important to Remember</a:t>
            </a:r>
          </a:p>
        </p:txBody>
      </p:sp>
      <p:sp>
        <p:nvSpPr>
          <p:cNvPr id="18" name="Arrow: Bent 17">
            <a:extLst>
              <a:ext uri="{FF2B5EF4-FFF2-40B4-BE49-F238E27FC236}">
                <a16:creationId xmlns:a16="http://schemas.microsoft.com/office/drawing/2014/main" id="{023418CB-3150-4460-A3FB-BB83772E8DB4}"/>
              </a:ext>
            </a:extLst>
          </p:cNvPr>
          <p:cNvSpPr/>
          <p:nvPr/>
        </p:nvSpPr>
        <p:spPr>
          <a:xfrm rot="5400000">
            <a:off x="3930378" y="2343069"/>
            <a:ext cx="347870" cy="331718"/>
          </a:xfrm>
          <a:prstGeom prst="bentArrow">
            <a:avLst>
              <a:gd name="adj1" fmla="val 25000"/>
              <a:gd name="adj2" fmla="val 35726"/>
              <a:gd name="adj3" fmla="val 27145"/>
              <a:gd name="adj4" fmla="val 4053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Table&#10;&#10;Description automatically generated">
            <a:extLst>
              <a:ext uri="{FF2B5EF4-FFF2-40B4-BE49-F238E27FC236}">
                <a16:creationId xmlns:a16="http://schemas.microsoft.com/office/drawing/2014/main" id="{C8184CDC-34EB-98F7-D239-45B980DCD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684" y="2720155"/>
            <a:ext cx="4594049" cy="3905617"/>
          </a:xfrm>
          <a:prstGeom prst="rect">
            <a:avLst/>
          </a:prstGeom>
          <a:ln w="3175">
            <a:solidFill>
              <a:schemeClr val="tx1"/>
            </a:solidFill>
          </a:ln>
        </p:spPr>
      </p:pic>
      <p:pic>
        <p:nvPicPr>
          <p:cNvPr id="8" name="Picture 7" descr="Table&#10;&#10;Description automatically generated">
            <a:extLst>
              <a:ext uri="{FF2B5EF4-FFF2-40B4-BE49-F238E27FC236}">
                <a16:creationId xmlns:a16="http://schemas.microsoft.com/office/drawing/2014/main" id="{850FF962-32EE-95CD-7984-1CD2272F4B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8226" y="2682862"/>
            <a:ext cx="4509375" cy="3962365"/>
          </a:xfrm>
          <a:prstGeom prst="rect">
            <a:avLst/>
          </a:prstGeom>
          <a:ln w="3175">
            <a:solidFill>
              <a:schemeClr val="tx1"/>
            </a:solidFill>
          </a:ln>
        </p:spPr>
      </p:pic>
      <p:sp>
        <p:nvSpPr>
          <p:cNvPr id="19" name="Arrow: Bent 18">
            <a:extLst>
              <a:ext uri="{FF2B5EF4-FFF2-40B4-BE49-F238E27FC236}">
                <a16:creationId xmlns:a16="http://schemas.microsoft.com/office/drawing/2014/main" id="{6E8A0B89-DCA2-482A-AF40-8E65A19D22FB}"/>
              </a:ext>
            </a:extLst>
          </p:cNvPr>
          <p:cNvSpPr/>
          <p:nvPr/>
        </p:nvSpPr>
        <p:spPr>
          <a:xfrm rot="5400000">
            <a:off x="9656659" y="2383093"/>
            <a:ext cx="347870" cy="331718"/>
          </a:xfrm>
          <a:prstGeom prst="bentArrow">
            <a:avLst>
              <a:gd name="adj1" fmla="val 25000"/>
              <a:gd name="adj2" fmla="val 35726"/>
              <a:gd name="adj3" fmla="val 27145"/>
              <a:gd name="adj4" fmla="val 4053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4742282A-A6E0-3A9D-B60C-B5DFECA80C7B}"/>
              </a:ext>
            </a:extLst>
          </p:cNvPr>
          <p:cNvPicPr>
            <a:picLocks noChangeAspect="1"/>
          </p:cNvPicPr>
          <p:nvPr/>
        </p:nvPicPr>
        <p:blipFill>
          <a:blip r:embed="rId7"/>
          <a:stretch>
            <a:fillRect/>
          </a:stretch>
        </p:blipFill>
        <p:spPr>
          <a:xfrm>
            <a:off x="11102131" y="5354966"/>
            <a:ext cx="847417" cy="12375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9DB16115-5D83-4C25-BF75-B8FF140A0565}"/>
              </a:ext>
            </a:extLst>
          </p:cNvPr>
          <p:cNvSpPr>
            <a:spLocks noGrp="1" noChangeArrowheads="1"/>
          </p:cNvSpPr>
          <p:nvPr>
            <p:ph type="title"/>
          </p:nvPr>
        </p:nvSpPr>
        <p:spPr>
          <a:xfrm>
            <a:off x="152466" y="1341761"/>
            <a:ext cx="6637440" cy="1683541"/>
          </a:xfrm>
        </p:spPr>
        <p:txBody>
          <a:bodyPr/>
          <a:lstStyle/>
          <a:p>
            <a:pPr algn="ctr" eaLnBrk="1" hangingPunct="1">
              <a:defRPr/>
            </a:pPr>
            <a:r>
              <a:rPr lang="en-US" altLang="en-US" sz="3600" b="1" dirty="0">
                <a:solidFill>
                  <a:srgbClr val="002060"/>
                </a:solidFill>
                <a:latin typeface="Segoe UI" panose="020B0502040204020203" pitchFamily="34" charset="0"/>
                <a:cs typeface="Segoe UI" panose="020B0502040204020203" pitchFamily="34" charset="0"/>
              </a:rPr>
              <a:t>Newspaper Example</a:t>
            </a:r>
            <a:br>
              <a:rPr lang="en-US" altLang="en-US" b="1" dirty="0">
                <a:solidFill>
                  <a:srgbClr val="002060"/>
                </a:solidFill>
                <a:latin typeface="Arial" panose="020B0604020202020204" pitchFamily="34" charset="0"/>
                <a:cs typeface="Arial" panose="020B0604020202020204" pitchFamily="34" charset="0"/>
              </a:rPr>
            </a:br>
            <a:r>
              <a:rPr lang="en-US" altLang="en-US" sz="3600" i="1" dirty="0">
                <a:solidFill>
                  <a:srgbClr val="002060"/>
                </a:solidFill>
                <a:latin typeface="Segoe UI" panose="020B0502040204020203" pitchFamily="34" charset="0"/>
                <a:cs typeface="Segoe UI" panose="020B0502040204020203" pitchFamily="34" charset="0"/>
              </a:rPr>
              <a:t>Notice of Proposed Tax Increase</a:t>
            </a:r>
            <a:endParaRPr lang="en-US" altLang="en-US" sz="4000" b="1" i="1" dirty="0">
              <a:solidFill>
                <a:srgbClr val="002060"/>
              </a:solidFill>
              <a:latin typeface="Segoe UI" panose="020B0502040204020203" pitchFamily="34" charset="0"/>
              <a:cs typeface="Segoe UI" panose="020B0502040204020203" pitchFamily="34" charset="0"/>
            </a:endParaRPr>
          </a:p>
        </p:txBody>
      </p:sp>
      <p:pic>
        <p:nvPicPr>
          <p:cNvPr id="114691" name="Picture 3" descr="Graphical user interface, application&#10;&#10;Description automatically generated with medium confidence">
            <a:extLst>
              <a:ext uri="{FF2B5EF4-FFF2-40B4-BE49-F238E27FC236}">
                <a16:creationId xmlns:a16="http://schemas.microsoft.com/office/drawing/2014/main" id="{DA1C4AA5-DCF8-4B64-BEA3-45755F4851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6"/>
          <a:stretch/>
        </p:blipFill>
        <p:spPr bwMode="auto">
          <a:xfrm rot="377789">
            <a:off x="6833483" y="341820"/>
            <a:ext cx="4247705" cy="6250906"/>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5126B0-B663-60AF-7AB8-8D6CF658A060}"/>
              </a:ext>
            </a:extLst>
          </p:cNvPr>
          <p:cNvPicPr>
            <a:picLocks noChangeAspect="1"/>
          </p:cNvPicPr>
          <p:nvPr/>
        </p:nvPicPr>
        <p:blipFill>
          <a:blip r:embed="rId4"/>
          <a:stretch>
            <a:fillRect/>
          </a:stretch>
        </p:blipFill>
        <p:spPr>
          <a:xfrm>
            <a:off x="11102131" y="5354966"/>
            <a:ext cx="847417" cy="12375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2D33AF09-0D1D-406E-A872-6C6FB14124F1}"/>
              </a:ext>
            </a:extLst>
          </p:cNvPr>
          <p:cNvSpPr>
            <a:spLocks noGrp="1" noChangeArrowheads="1"/>
          </p:cNvSpPr>
          <p:nvPr>
            <p:ph type="title"/>
          </p:nvPr>
        </p:nvSpPr>
        <p:spPr>
          <a:xfrm>
            <a:off x="861391" y="800911"/>
            <a:ext cx="10469217" cy="1391478"/>
          </a:xfrm>
        </p:spPr>
        <p:txBody>
          <a:bodyPr/>
          <a:lstStyle/>
          <a:p>
            <a:pPr algn="ctr" eaLnBrk="1" hangingPunct="1">
              <a:defRPr/>
            </a:pPr>
            <a: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Notice of Budget Hearing</a:t>
            </a:r>
          </a:p>
        </p:txBody>
      </p:sp>
      <p:sp>
        <p:nvSpPr>
          <p:cNvPr id="3" name="Content Placeholder 2">
            <a:extLst>
              <a:ext uri="{FF2B5EF4-FFF2-40B4-BE49-F238E27FC236}">
                <a16:creationId xmlns:a16="http://schemas.microsoft.com/office/drawing/2014/main" id="{1074F869-EAB0-46FB-8FA5-927DEDF38480}"/>
              </a:ext>
            </a:extLst>
          </p:cNvPr>
          <p:cNvSpPr>
            <a:spLocks noGrp="1"/>
          </p:cNvSpPr>
          <p:nvPr>
            <p:ph idx="1"/>
          </p:nvPr>
        </p:nvSpPr>
        <p:spPr>
          <a:xfrm>
            <a:off x="954155" y="2610677"/>
            <a:ext cx="10787130" cy="4029317"/>
          </a:xfrm>
        </p:spPr>
        <p:txBody>
          <a:bodyPr rtlCol="0">
            <a:normAutofit/>
          </a:bodyPr>
          <a:lstStyle/>
          <a:p>
            <a:pPr marL="0" indent="0">
              <a:buNone/>
              <a:defRPr/>
            </a:pPr>
            <a:r>
              <a:rPr lang="en-US" sz="2400" dirty="0">
                <a:latin typeface="Segoe UI" panose="020B0502040204020203" pitchFamily="34" charset="0"/>
                <a:cs typeface="Segoe UI" panose="020B0502040204020203" pitchFamily="34" charset="0"/>
              </a:rPr>
              <a:t>Budget hearing advertisement:</a:t>
            </a:r>
          </a:p>
          <a:p>
            <a:pPr marL="631825" indent="-398463">
              <a:defRPr/>
            </a:pPr>
            <a:r>
              <a:rPr lang="en-US" sz="2400" dirty="0">
                <a:latin typeface="Segoe UI" panose="020B0502040204020203" pitchFamily="34" charset="0"/>
                <a:cs typeface="Segoe UI" panose="020B0502040204020203" pitchFamily="34" charset="0"/>
              </a:rPr>
              <a:t>Doesn’t have a size requirement</a:t>
            </a:r>
          </a:p>
          <a:p>
            <a:pPr marL="631825" indent="-398463">
              <a:defRPr/>
            </a:pPr>
            <a:r>
              <a:rPr lang="en-US" sz="2400" dirty="0">
                <a:latin typeface="Segoe UI" panose="020B0502040204020203" pitchFamily="34" charset="0"/>
                <a:cs typeface="Segoe UI" panose="020B0502040204020203" pitchFamily="34" charset="0"/>
              </a:rPr>
              <a:t>Must have an adjacent </a:t>
            </a:r>
            <a:r>
              <a:rPr lang="en-US" sz="2400" i="1" dirty="0">
                <a:latin typeface="Segoe UI" panose="020B0502040204020203" pitchFamily="34" charset="0"/>
                <a:cs typeface="Segoe UI" panose="020B0502040204020203" pitchFamily="34" charset="0"/>
              </a:rPr>
              <a:t>Budget Summary </a:t>
            </a:r>
            <a:r>
              <a:rPr lang="en-US" sz="2400" dirty="0">
                <a:latin typeface="Segoe UI" panose="020B0502040204020203" pitchFamily="34" charset="0"/>
                <a:cs typeface="Segoe UI" panose="020B0502040204020203" pitchFamily="34" charset="0"/>
              </a:rPr>
              <a:t>ad</a:t>
            </a:r>
          </a:p>
          <a:p>
            <a:pPr marL="631825" indent="-398463">
              <a:defRPr/>
            </a:pPr>
            <a:r>
              <a:rPr lang="en-US" sz="2400" dirty="0">
                <a:latin typeface="Segoe UI" panose="020B0502040204020203" pitchFamily="34" charset="0"/>
                <a:cs typeface="Segoe UI" panose="020B0502040204020203" pitchFamily="34" charset="0"/>
              </a:rPr>
              <a:t>Must advertise the final hearing within </a:t>
            </a:r>
            <a:r>
              <a:rPr lang="en-US" sz="2400" b="1" dirty="0">
                <a:latin typeface="Segoe UI" panose="020B0502040204020203" pitchFamily="34" charset="0"/>
                <a:cs typeface="Segoe UI" panose="020B0502040204020203" pitchFamily="34" charset="0"/>
              </a:rPr>
              <a:t>15 days </a:t>
            </a:r>
            <a:r>
              <a:rPr lang="en-US" sz="2400" dirty="0">
                <a:latin typeface="Segoe UI" panose="020B0502040204020203" pitchFamily="34" charset="0"/>
                <a:cs typeface="Segoe UI" panose="020B0502040204020203" pitchFamily="34" charset="0"/>
              </a:rPr>
              <a:t>of tentative (first) hearing</a:t>
            </a:r>
          </a:p>
          <a:p>
            <a:pPr marL="631825" indent="-398463">
              <a:defRPr/>
            </a:pPr>
            <a:r>
              <a:rPr lang="en-US" sz="2400" dirty="0">
                <a:latin typeface="Segoe UI" panose="020B0502040204020203" pitchFamily="34" charset="0"/>
                <a:cs typeface="Segoe UI" panose="020B0502040204020203" pitchFamily="34" charset="0"/>
              </a:rPr>
              <a:t>The final hearing must be held </a:t>
            </a:r>
            <a:r>
              <a:rPr lang="en-US" sz="2400" b="1" dirty="0">
                <a:latin typeface="Segoe UI" panose="020B0502040204020203" pitchFamily="34" charset="0"/>
                <a:cs typeface="Segoe UI" panose="020B0502040204020203" pitchFamily="34" charset="0"/>
              </a:rPr>
              <a:t>two to five days </a:t>
            </a:r>
            <a:r>
              <a:rPr lang="en-US" sz="2400" dirty="0">
                <a:latin typeface="Segoe UI" panose="020B0502040204020203" pitchFamily="34" charset="0"/>
                <a:cs typeface="Segoe UI" panose="020B0502040204020203" pitchFamily="34" charset="0"/>
              </a:rPr>
              <a:t>after advertising. </a:t>
            </a:r>
          </a:p>
          <a:p>
            <a:pPr>
              <a:defRPr/>
            </a:pPr>
            <a:endParaRPr lang="en-US" sz="2400" dirty="0">
              <a:latin typeface="Segoe UI" panose="020B0502040204020203" pitchFamily="34" charset="0"/>
              <a:cs typeface="Segoe UI" panose="020B0502040204020203" pitchFamily="34" charset="0"/>
            </a:endParaRPr>
          </a:p>
          <a:p>
            <a:pPr>
              <a:defRPr/>
            </a:pPr>
            <a:endParaRPr lang="en-US" sz="2400" dirty="0">
              <a:solidFill>
                <a:schemeClr val="accent2"/>
              </a:solidFill>
              <a:latin typeface="Segoe UI" panose="020B0502040204020203" pitchFamily="34" charset="0"/>
              <a:cs typeface="Segoe UI" panose="020B0502040204020203" pitchFamily="34" charset="0"/>
            </a:endParaRPr>
          </a:p>
          <a:p>
            <a:pPr>
              <a:defRPr/>
            </a:pPr>
            <a:endParaRPr lang="en-US" sz="24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D78640DB-1D14-EAE0-9B52-F943C0434CB0}"/>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826A69A-4ABE-432E-B01D-8B174618A5CD}"/>
              </a:ext>
            </a:extLst>
          </p:cNvPr>
          <p:cNvSpPr txBox="1">
            <a:spLocks noChangeArrowheads="1"/>
          </p:cNvSpPr>
          <p:nvPr/>
        </p:nvSpPr>
        <p:spPr bwMode="auto">
          <a:xfrm>
            <a:off x="2232990" y="2571625"/>
            <a:ext cx="7726017" cy="3883543"/>
          </a:xfrm>
          <a:prstGeom prst="rect">
            <a:avLst/>
          </a:prstGeom>
          <a:solidFill>
            <a:srgbClr val="FFFFFF"/>
          </a:solidFill>
          <a:ln w="28575">
            <a:solidFill>
              <a:sysClr val="windowText" lastClr="000000"/>
            </a:solidFill>
            <a:miter lim="800000"/>
            <a:headEnd/>
            <a:tailEnd/>
          </a:ln>
          <a:effectLst>
            <a:outerShdw blurRad="50800" dist="38100" dir="8100000" algn="tr" rotWithShape="0">
              <a:prstClr val="black">
                <a:alpha val="40000"/>
              </a:prstClr>
            </a:outerShdw>
          </a:effectLst>
        </p:spPr>
        <p:txBody>
          <a:bodyPr>
            <a:normAutofit fontScale="92500" lnSpcReduction="10000"/>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indent="-274320" algn="ctr" eaLnBrk="1" fontAlgn="auto" hangingPunct="1">
              <a:spcAft>
                <a:spcPts val="0"/>
              </a:spcAft>
              <a:buNone/>
              <a:defRPr/>
            </a:pPr>
            <a:r>
              <a:rPr lang="en-US" altLang="en-US" b="1" dirty="0">
                <a:latin typeface="Constantia"/>
              </a:rPr>
              <a:t>NOTICE OF BUDGET HEARING</a:t>
            </a:r>
          </a:p>
          <a:p>
            <a:pPr marL="274320" indent="-274320" algn="ctr" eaLnBrk="1" fontAlgn="auto" hangingPunct="1">
              <a:spcAft>
                <a:spcPts val="0"/>
              </a:spcAft>
              <a:buNone/>
              <a:defRPr/>
            </a:pPr>
            <a:r>
              <a:rPr lang="en-US" altLang="en-US" sz="2400" dirty="0">
                <a:latin typeface="Constantia"/>
              </a:rPr>
              <a:t>The ____________ has tentatively adopted </a:t>
            </a:r>
          </a:p>
          <a:p>
            <a:pPr marL="274320" indent="-274320" algn="ctr" eaLnBrk="1" fontAlgn="auto" hangingPunct="1">
              <a:spcAft>
                <a:spcPts val="0"/>
              </a:spcAft>
              <a:buNone/>
              <a:defRPr/>
            </a:pPr>
            <a:r>
              <a:rPr lang="en-US" altLang="en-US" sz="2400" dirty="0">
                <a:latin typeface="Constantia"/>
              </a:rPr>
              <a:t>a budget for </a:t>
            </a:r>
            <a:r>
              <a:rPr lang="en-US" altLang="en-US" sz="2400" i="1" u="sng" dirty="0">
                <a:latin typeface="Constantia"/>
              </a:rPr>
              <a:t>(fiscal year)</a:t>
            </a:r>
            <a:r>
              <a:rPr lang="en-US" altLang="en-US" sz="2400" i="1" dirty="0">
                <a:latin typeface="Constantia"/>
              </a:rPr>
              <a:t>.</a:t>
            </a:r>
            <a:endParaRPr lang="en-US" altLang="en-US" sz="2400" i="1" u="sng" dirty="0">
              <a:latin typeface="Constantia"/>
            </a:endParaRPr>
          </a:p>
          <a:p>
            <a:pPr marL="274320" indent="-274320" algn="ctr" eaLnBrk="1" fontAlgn="auto" hangingPunct="1">
              <a:spcAft>
                <a:spcPts val="0"/>
              </a:spcAft>
              <a:buNone/>
              <a:defRPr/>
            </a:pPr>
            <a:endParaRPr lang="en-US" altLang="en-US" sz="2400" dirty="0">
              <a:latin typeface="Constantia"/>
            </a:endParaRPr>
          </a:p>
          <a:p>
            <a:pPr marL="274320" indent="-274320" algn="ctr" eaLnBrk="1" fontAlgn="auto" hangingPunct="1">
              <a:spcAft>
                <a:spcPts val="0"/>
              </a:spcAft>
              <a:buNone/>
              <a:defRPr/>
            </a:pPr>
            <a:r>
              <a:rPr lang="en-US" altLang="en-US" sz="2400" dirty="0">
                <a:latin typeface="Constantia"/>
              </a:rPr>
              <a:t>A public hearing to make a FINAL DECISION on the budget AND TAXES will be held on:</a:t>
            </a:r>
            <a:endParaRPr lang="en-US" altLang="en-US" sz="2400" i="1" dirty="0">
              <a:latin typeface="Constantia"/>
            </a:endParaRPr>
          </a:p>
          <a:p>
            <a:pPr marL="274320" indent="-274320" algn="ctr" eaLnBrk="1" fontAlgn="auto" hangingPunct="1">
              <a:spcAft>
                <a:spcPts val="0"/>
              </a:spcAft>
              <a:buNone/>
              <a:defRPr/>
            </a:pPr>
            <a:r>
              <a:rPr lang="en-US" altLang="en-US" sz="2400" i="1" dirty="0">
                <a:latin typeface="Constantia"/>
              </a:rPr>
              <a:t>(Date)</a:t>
            </a:r>
          </a:p>
          <a:p>
            <a:pPr marL="274320" indent="-274320" algn="ctr" eaLnBrk="1" fontAlgn="auto" hangingPunct="1">
              <a:spcAft>
                <a:spcPts val="0"/>
              </a:spcAft>
              <a:buNone/>
              <a:defRPr/>
            </a:pPr>
            <a:r>
              <a:rPr lang="en-US" altLang="en-US" sz="2400" i="1" dirty="0">
                <a:latin typeface="Constantia"/>
              </a:rPr>
              <a:t> (Time)</a:t>
            </a:r>
          </a:p>
          <a:p>
            <a:pPr marL="274320" indent="-274320" algn="ctr" eaLnBrk="1" fontAlgn="auto" hangingPunct="1">
              <a:spcAft>
                <a:spcPts val="0"/>
              </a:spcAft>
              <a:buNone/>
              <a:defRPr/>
            </a:pPr>
            <a:r>
              <a:rPr lang="en-US" altLang="en-US" sz="2400" i="1" dirty="0">
                <a:latin typeface="Constantia"/>
              </a:rPr>
              <a:t>at</a:t>
            </a:r>
          </a:p>
          <a:p>
            <a:pPr marL="274320" indent="-274320" algn="ctr" eaLnBrk="1" fontAlgn="auto" hangingPunct="1">
              <a:spcAft>
                <a:spcPts val="0"/>
              </a:spcAft>
              <a:buNone/>
              <a:defRPr/>
            </a:pPr>
            <a:r>
              <a:rPr lang="en-US" altLang="en-US" sz="2400" i="1" dirty="0">
                <a:latin typeface="Constantia"/>
              </a:rPr>
              <a:t> (Meeting Place)</a:t>
            </a:r>
            <a:endParaRPr lang="en-US" altLang="en-US" sz="2400" dirty="0">
              <a:latin typeface="Constantia"/>
            </a:endParaRPr>
          </a:p>
        </p:txBody>
      </p:sp>
      <p:sp>
        <p:nvSpPr>
          <p:cNvPr id="5" name="Title 1">
            <a:extLst>
              <a:ext uri="{FF2B5EF4-FFF2-40B4-BE49-F238E27FC236}">
                <a16:creationId xmlns:a16="http://schemas.microsoft.com/office/drawing/2014/main" id="{38F0EBE6-B0BA-1E63-81A0-8DBC4A27C90F}"/>
              </a:ext>
            </a:extLst>
          </p:cNvPr>
          <p:cNvSpPr>
            <a:spLocks noGrp="1" noChangeArrowheads="1"/>
          </p:cNvSpPr>
          <p:nvPr>
            <p:ph type="title"/>
          </p:nvPr>
        </p:nvSpPr>
        <p:spPr>
          <a:xfrm>
            <a:off x="861391" y="800911"/>
            <a:ext cx="10469217" cy="1391478"/>
          </a:xfrm>
        </p:spPr>
        <p:txBody>
          <a:bodyPr/>
          <a:lstStyle/>
          <a:p>
            <a:pPr algn="ctr" eaLnBrk="1" hangingPunct="1">
              <a:defRPr/>
            </a:pPr>
            <a: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Notice of Budget Hearing</a:t>
            </a:r>
            <a:br>
              <a:rPr lang="en-US" alt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br>
              <a:rPr lang="en-US" altLang="en-US" sz="14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altLang="en-US" sz="2800" b="1"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EXAMPLE</a:t>
            </a:r>
            <a:endParaRPr lang="en-US" altLang="en-US" sz="3600" b="1" i="1" dirty="0">
              <a:solidFill>
                <a:srgbClr val="002060"/>
              </a:solidFill>
              <a:latin typeface="Segoe UI" panose="020B0502040204020203" pitchFamily="34" charset="0"/>
              <a:ea typeface="Open Sans Semibold" panose="020B0706030804020204" pitchFamily="34" charset="0"/>
              <a:cs typeface="Segoe UI" panose="020B0502040204020203" pitchFamily="34" charset="0"/>
            </a:endParaRPr>
          </a:p>
        </p:txBody>
      </p:sp>
      <p:pic>
        <p:nvPicPr>
          <p:cNvPr id="6" name="Picture 5">
            <a:extLst>
              <a:ext uri="{FF2B5EF4-FFF2-40B4-BE49-F238E27FC236}">
                <a16:creationId xmlns:a16="http://schemas.microsoft.com/office/drawing/2014/main" id="{DAD5AB56-C35C-47F6-C2A9-42D9851D0607}"/>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495704EB-ACD2-4D40-AD2A-7FFF82913F36}"/>
              </a:ext>
            </a:extLst>
          </p:cNvPr>
          <p:cNvSpPr>
            <a:spLocks noGrp="1" noChangeArrowheads="1"/>
          </p:cNvSpPr>
          <p:nvPr>
            <p:ph type="ctrTitle"/>
          </p:nvPr>
        </p:nvSpPr>
        <p:spPr>
          <a:xfrm>
            <a:off x="901118" y="1840352"/>
            <a:ext cx="10389764" cy="1714499"/>
          </a:xfrm>
          <a:solidFill>
            <a:schemeClr val="bg1"/>
          </a:solidFill>
          <a:ln w="19050">
            <a:solidFill>
              <a:schemeClr val="accent1"/>
            </a:solidFill>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eaLnBrk="1" hangingPunct="1"/>
            <a:r>
              <a:rPr lang="en-US" altLang="en-US" b="1" dirty="0">
                <a:solidFill>
                  <a:srgbClr val="002060"/>
                </a:solidFill>
                <a:latin typeface="Segoe UI" panose="020B0502040204020203" pitchFamily="34" charset="0"/>
                <a:cs typeface="Segoe UI" panose="020B0502040204020203" pitchFamily="34" charset="0"/>
              </a:rPr>
              <a:t>TRIM Hearing Requirements </a:t>
            </a:r>
          </a:p>
        </p:txBody>
      </p:sp>
      <p:pic>
        <p:nvPicPr>
          <p:cNvPr id="3" name="Picture 2">
            <a:extLst>
              <a:ext uri="{FF2B5EF4-FFF2-40B4-BE49-F238E27FC236}">
                <a16:creationId xmlns:a16="http://schemas.microsoft.com/office/drawing/2014/main" id="{E2F4BC2E-60DB-B069-2D2D-3B8BC6A7444A}"/>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5454-FDFA-4CBA-A6B7-D256B5D6E126}"/>
              </a:ext>
            </a:extLst>
          </p:cNvPr>
          <p:cNvSpPr>
            <a:spLocks noGrp="1"/>
          </p:cNvSpPr>
          <p:nvPr>
            <p:ph type="title"/>
          </p:nvPr>
        </p:nvSpPr>
        <p:spPr>
          <a:xfrm>
            <a:off x="290699" y="1248740"/>
            <a:ext cx="6079241" cy="1113999"/>
          </a:xfrm>
        </p:spPr>
        <p:txBody>
          <a:bodyPr rtlCol="0">
            <a:noAutofit/>
          </a:bodyPr>
          <a:lstStyle/>
          <a:p>
            <a:pPr algn="ctr">
              <a:defRPr/>
            </a:pPr>
            <a:r>
              <a:rPr lang="en-US" sz="3600" b="1" dirty="0">
                <a:solidFill>
                  <a:srgbClr val="163962"/>
                </a:solidFill>
                <a:latin typeface="Segoe UI" panose="020B0502040204020203" pitchFamily="34" charset="0"/>
                <a:cs typeface="Segoe UI" panose="020B0502040204020203" pitchFamily="34" charset="0"/>
              </a:rPr>
              <a:t>Newspaper Example</a:t>
            </a:r>
            <a:br>
              <a:rPr lang="en-US" sz="3600" b="1" dirty="0">
                <a:solidFill>
                  <a:srgbClr val="163962"/>
                </a:solidFill>
                <a:latin typeface="Segoe UI" panose="020B0502040204020203" pitchFamily="34" charset="0"/>
                <a:cs typeface="Segoe UI" panose="020B0502040204020203" pitchFamily="34" charset="0"/>
              </a:rPr>
            </a:br>
            <a:r>
              <a:rPr lang="en-US" sz="3600" dirty="0">
                <a:solidFill>
                  <a:srgbClr val="163962"/>
                </a:solidFill>
                <a:latin typeface="Segoe UI" panose="020B0502040204020203" pitchFamily="34" charset="0"/>
                <a:cs typeface="Segoe UI" panose="020B0502040204020203" pitchFamily="34" charset="0"/>
              </a:rPr>
              <a:t>Notice of Budget Hearing</a:t>
            </a:r>
          </a:p>
        </p:txBody>
      </p:sp>
      <p:pic>
        <p:nvPicPr>
          <p:cNvPr id="124931" name="Picture 6">
            <a:extLst>
              <a:ext uri="{FF2B5EF4-FFF2-40B4-BE49-F238E27FC236}">
                <a16:creationId xmlns:a16="http://schemas.microsoft.com/office/drawing/2014/main" id="{7FFC39AF-7352-424F-8867-45B0AD2C9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4595">
            <a:off x="6698863" y="274026"/>
            <a:ext cx="3956029" cy="6500553"/>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EFBB0FD-1F4B-F78A-EFD2-B7B76A3309E4}"/>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747FBA84-33E7-4714-9DE7-2B510CE79643}"/>
              </a:ext>
            </a:extLst>
          </p:cNvPr>
          <p:cNvSpPr>
            <a:spLocks noGrp="1" noChangeArrowheads="1"/>
          </p:cNvSpPr>
          <p:nvPr>
            <p:ph type="title"/>
          </p:nvPr>
        </p:nvSpPr>
        <p:spPr>
          <a:xfrm>
            <a:off x="823121" y="799628"/>
            <a:ext cx="10535478" cy="123759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t>Budget Summary </a:t>
            </a: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Ad </a:t>
            </a:r>
          </a:p>
        </p:txBody>
      </p:sp>
      <p:sp>
        <p:nvSpPr>
          <p:cNvPr id="5" name="Content Placeholder 2">
            <a:extLst>
              <a:ext uri="{FF2B5EF4-FFF2-40B4-BE49-F238E27FC236}">
                <a16:creationId xmlns:a16="http://schemas.microsoft.com/office/drawing/2014/main" id="{2B0BD8B0-DB8D-421C-9B01-1F4AAEC6352B}"/>
              </a:ext>
            </a:extLst>
          </p:cNvPr>
          <p:cNvSpPr>
            <a:spLocks noGrp="1"/>
          </p:cNvSpPr>
          <p:nvPr>
            <p:ph idx="1"/>
          </p:nvPr>
        </p:nvSpPr>
        <p:spPr>
          <a:xfrm>
            <a:off x="823121" y="2308007"/>
            <a:ext cx="10442222" cy="3750365"/>
          </a:xfrm>
        </p:spPr>
        <p:txBody>
          <a:bodyPr>
            <a:normAutofit/>
          </a:bodyPr>
          <a:lstStyle/>
          <a:p>
            <a:pPr marL="0" indent="0">
              <a:buNone/>
            </a:pPr>
            <a:r>
              <a:rPr lang="en-US" sz="2400" dirty="0">
                <a:latin typeface="Segoe UI" panose="020B0502040204020203" pitchFamily="34" charset="0"/>
                <a:cs typeface="Segoe UI" panose="020B0502040204020203" pitchFamily="34" charset="0"/>
              </a:rPr>
              <a:t>The advertisement must show </a:t>
            </a:r>
            <a:r>
              <a:rPr lang="en-US" sz="2400" b="1" dirty="0">
                <a:latin typeface="Segoe UI" panose="020B0502040204020203" pitchFamily="34" charset="0"/>
                <a:cs typeface="Segoe UI" panose="020B0502040204020203" pitchFamily="34" charset="0"/>
              </a:rPr>
              <a:t>all</a:t>
            </a:r>
            <a:r>
              <a:rPr lang="en-US" sz="2400" dirty="0">
                <a:latin typeface="Segoe UI" panose="020B0502040204020203" pitchFamily="34" charset="0"/>
                <a:cs typeface="Segoe UI" panose="020B0502040204020203" pitchFamily="34" charset="0"/>
              </a:rPr>
              <a:t> tentatively adopted millage rates: </a:t>
            </a:r>
          </a:p>
        </p:txBody>
      </p:sp>
      <p:sp>
        <p:nvSpPr>
          <p:cNvPr id="6" name="Rectangle 5">
            <a:extLst>
              <a:ext uri="{FF2B5EF4-FFF2-40B4-BE49-F238E27FC236}">
                <a16:creationId xmlns:a16="http://schemas.microsoft.com/office/drawing/2014/main" id="{1D1620F5-089E-49B0-AFD4-7EECE49F8361}"/>
              </a:ext>
            </a:extLst>
          </p:cNvPr>
          <p:cNvSpPr/>
          <p:nvPr/>
        </p:nvSpPr>
        <p:spPr>
          <a:xfrm>
            <a:off x="2657625" y="4300615"/>
            <a:ext cx="3315796" cy="1105322"/>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Municipal Service</a:t>
            </a:r>
            <a:b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b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Taxing Unit (MSTU)</a:t>
            </a:r>
            <a:endPar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09C2F48B-6C7B-4A66-8692-F9F42FEE7BD7}"/>
              </a:ext>
            </a:extLst>
          </p:cNvPr>
          <p:cNvSpPr/>
          <p:nvPr/>
        </p:nvSpPr>
        <p:spPr>
          <a:xfrm>
            <a:off x="6217321" y="4300615"/>
            <a:ext cx="3212164" cy="1107880"/>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Voted debt service</a:t>
            </a:r>
            <a:endPar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8" name="Rectangle 7">
            <a:extLst>
              <a:ext uri="{FF2B5EF4-FFF2-40B4-BE49-F238E27FC236}">
                <a16:creationId xmlns:a16="http://schemas.microsoft.com/office/drawing/2014/main" id="{FC86D60C-D8E4-4A3F-B786-081BE9D34DB1}"/>
              </a:ext>
            </a:extLst>
          </p:cNvPr>
          <p:cNvSpPr/>
          <p:nvPr/>
        </p:nvSpPr>
        <p:spPr>
          <a:xfrm>
            <a:off x="2657625" y="2987777"/>
            <a:ext cx="3315796" cy="1105322"/>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General fund</a:t>
            </a:r>
            <a:endPar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9" name="Rectangle 8">
            <a:extLst>
              <a:ext uri="{FF2B5EF4-FFF2-40B4-BE49-F238E27FC236}">
                <a16:creationId xmlns:a16="http://schemas.microsoft.com/office/drawing/2014/main" id="{310CFBC8-53F1-48B9-8BBD-0605AAC11FDD}"/>
              </a:ext>
            </a:extLst>
          </p:cNvPr>
          <p:cNvSpPr/>
          <p:nvPr/>
        </p:nvSpPr>
        <p:spPr>
          <a:xfrm>
            <a:off x="6217320" y="2987777"/>
            <a:ext cx="3212165" cy="1107881"/>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Dependent district</a:t>
            </a:r>
            <a:endPar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pic>
        <p:nvPicPr>
          <p:cNvPr id="3" name="Picture 2">
            <a:extLst>
              <a:ext uri="{FF2B5EF4-FFF2-40B4-BE49-F238E27FC236}">
                <a16:creationId xmlns:a16="http://schemas.microsoft.com/office/drawing/2014/main" id="{6EB44BAA-BE01-D199-C7E2-C526657EF295}"/>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6915C-E3A5-43AD-BC9E-2DF93B9E66AE}"/>
              </a:ext>
            </a:extLst>
          </p:cNvPr>
          <p:cNvSpPr>
            <a:spLocks noGrp="1"/>
          </p:cNvSpPr>
          <p:nvPr>
            <p:ph idx="1"/>
          </p:nvPr>
        </p:nvSpPr>
        <p:spPr>
          <a:xfrm>
            <a:off x="447472" y="2394696"/>
            <a:ext cx="11483135" cy="3530463"/>
          </a:xfrm>
        </p:spPr>
        <p:txBody>
          <a:bodyPr rtlCol="0">
            <a:normAutofit/>
          </a:bodyPr>
          <a:lstStyle/>
          <a:p>
            <a:pPr marL="0" indent="0">
              <a:buNone/>
              <a:defRPr/>
            </a:pPr>
            <a:r>
              <a:rPr lang="en-US" sz="2400" dirty="0">
                <a:latin typeface="Segoe UI" panose="020B0502040204020203" pitchFamily="34" charset="0"/>
                <a:cs typeface="Segoe UI" panose="020B0502040204020203" pitchFamily="34" charset="0"/>
              </a:rPr>
              <a:t>For this advertisement:</a:t>
            </a:r>
          </a:p>
          <a:p>
            <a:pPr marL="631825" indent="-349250">
              <a:defRPr/>
            </a:pPr>
            <a:r>
              <a:rPr lang="en-US" sz="2400" dirty="0">
                <a:latin typeface="Segoe UI" panose="020B0502040204020203" pitchFamily="34" charset="0"/>
                <a:cs typeface="Segoe UI" panose="020B0502040204020203" pitchFamily="34" charset="0"/>
              </a:rPr>
              <a:t>Each millage rate must include at least 95% of ad valorem taxes in the budget.</a:t>
            </a:r>
          </a:p>
          <a:p>
            <a:pPr marL="631825" indent="-349250">
              <a:defRPr/>
            </a:pPr>
            <a:r>
              <a:rPr lang="en-US" sz="2400" b="1" dirty="0">
                <a:latin typeface="Segoe UI" panose="020B0502040204020203" pitchFamily="34" charset="0"/>
                <a:cs typeface="Segoe UI" panose="020B0502040204020203" pitchFamily="34" charset="0"/>
              </a:rPr>
              <a:t>All</a:t>
            </a:r>
            <a:r>
              <a:rPr lang="en-US" sz="2400" dirty="0">
                <a:latin typeface="Segoe UI" panose="020B0502040204020203" pitchFamily="34" charset="0"/>
                <a:cs typeface="Segoe UI" panose="020B0502040204020203" pitchFamily="34" charset="0"/>
              </a:rPr>
              <a:t> funds must be shown. </a:t>
            </a:r>
          </a:p>
          <a:p>
            <a:pPr marL="631825" indent="-349250">
              <a:defRPr/>
            </a:pPr>
            <a:r>
              <a:rPr lang="en-US" sz="2400" dirty="0">
                <a:latin typeface="Segoe UI" panose="020B0502040204020203" pitchFamily="34" charset="0"/>
                <a:cs typeface="Segoe UI" panose="020B0502040204020203" pitchFamily="34" charset="0"/>
              </a:rPr>
              <a:t>The ad must show a balanced budget. </a:t>
            </a:r>
          </a:p>
          <a:p>
            <a:pPr marL="1147763" lvl="1" indent="-407988">
              <a:defRPr/>
            </a:pPr>
            <a:r>
              <a:rPr lang="en-US" dirty="0">
                <a:latin typeface="Segoe UI" panose="020B0502040204020203" pitchFamily="34" charset="0"/>
                <a:cs typeface="Segoe UI" panose="020B0502040204020203" pitchFamily="34" charset="0"/>
              </a:rPr>
              <a:t>All funds should balance. </a:t>
            </a:r>
          </a:p>
          <a:p>
            <a:pPr marL="1147763" lvl="1" indent="-407988">
              <a:defRPr/>
            </a:pPr>
            <a:r>
              <a:rPr lang="en-US" dirty="0">
                <a:latin typeface="Segoe UI" panose="020B0502040204020203" pitchFamily="34" charset="0"/>
                <a:cs typeface="Segoe UI" panose="020B0502040204020203" pitchFamily="34" charset="0"/>
              </a:rPr>
              <a:t>The total of all funds should balance. </a:t>
            </a:r>
          </a:p>
          <a:p>
            <a:pPr marL="631825" indent="-349250">
              <a:defRPr/>
            </a:pPr>
            <a:r>
              <a:rPr lang="en-US" sz="2400" dirty="0">
                <a:latin typeface="Segoe UI" panose="020B0502040204020203" pitchFamily="34" charset="0"/>
                <a:cs typeface="Segoe UI" panose="020B0502040204020203" pitchFamily="34" charset="0"/>
              </a:rPr>
              <a:t>A line item for reserves must be shown. </a:t>
            </a:r>
          </a:p>
          <a:p>
            <a:pPr>
              <a:defRPr/>
            </a:pPr>
            <a:endParaRPr lang="en-US" dirty="0"/>
          </a:p>
        </p:txBody>
      </p:sp>
      <p:sp>
        <p:nvSpPr>
          <p:cNvPr id="7" name="Title 1">
            <a:extLst>
              <a:ext uri="{FF2B5EF4-FFF2-40B4-BE49-F238E27FC236}">
                <a16:creationId xmlns:a16="http://schemas.microsoft.com/office/drawing/2014/main" id="{52D883F8-B63B-4285-C06A-E20CE97F8DB1}"/>
              </a:ext>
            </a:extLst>
          </p:cNvPr>
          <p:cNvSpPr>
            <a:spLocks noGrp="1" noChangeArrowheads="1"/>
          </p:cNvSpPr>
          <p:nvPr>
            <p:ph type="title"/>
          </p:nvPr>
        </p:nvSpPr>
        <p:spPr>
          <a:xfrm>
            <a:off x="823121" y="799628"/>
            <a:ext cx="10535478" cy="123759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t>Budget Summary </a:t>
            </a: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Ad </a:t>
            </a:r>
          </a:p>
        </p:txBody>
      </p:sp>
      <p:pic>
        <p:nvPicPr>
          <p:cNvPr id="8" name="Picture 7">
            <a:extLst>
              <a:ext uri="{FF2B5EF4-FFF2-40B4-BE49-F238E27FC236}">
                <a16:creationId xmlns:a16="http://schemas.microsoft.com/office/drawing/2014/main" id="{FF569B39-C1DF-87F6-07F0-75B46BF55539}"/>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40597-38CE-4629-A63A-18410436D66B}"/>
              </a:ext>
            </a:extLst>
          </p:cNvPr>
          <p:cNvSpPr>
            <a:spLocks noGrp="1"/>
          </p:cNvSpPr>
          <p:nvPr>
            <p:ph idx="1"/>
          </p:nvPr>
        </p:nvSpPr>
        <p:spPr>
          <a:xfrm>
            <a:off x="523881" y="2408510"/>
            <a:ext cx="11227129" cy="3081130"/>
          </a:xfrm>
        </p:spPr>
        <p:txBody>
          <a:bodyPr rtlCol="0">
            <a:normAutofit/>
          </a:bodyPr>
          <a:lstStyle/>
          <a:p>
            <a:pPr marL="0" indent="0">
              <a:buNone/>
              <a:defRPr/>
            </a:pPr>
            <a:r>
              <a:rPr lang="en-US" sz="2400" dirty="0">
                <a:latin typeface="Segoe UI" panose="020B0502040204020203" pitchFamily="34" charset="0"/>
                <a:cs typeface="Segoe UI" panose="020B0502040204020203" pitchFamily="34" charset="0"/>
              </a:rPr>
              <a:t>Other requirements:</a:t>
            </a:r>
          </a:p>
          <a:p>
            <a:pPr marL="457200" indent="-282575">
              <a:defRPr/>
            </a:pPr>
            <a:r>
              <a:rPr lang="en-US" sz="2400" dirty="0">
                <a:latin typeface="Segoe UI" panose="020B0502040204020203" pitchFamily="34" charset="0"/>
                <a:cs typeface="Segoe UI" panose="020B0502040204020203" pitchFamily="34" charset="0"/>
              </a:rPr>
              <a:t>The ad must have an adjacent </a:t>
            </a:r>
            <a:r>
              <a:rPr lang="en-US" sz="2400" i="1" dirty="0">
                <a:latin typeface="Segoe UI" panose="020B0502040204020203" pitchFamily="34" charset="0"/>
                <a:cs typeface="Segoe UI" panose="020B0502040204020203" pitchFamily="34" charset="0"/>
              </a:rPr>
              <a:t>Notice of Proposed Tax Increase</a:t>
            </a:r>
            <a:r>
              <a:rPr lang="en-US" sz="2400" dirty="0">
                <a:latin typeface="Segoe UI" panose="020B0502040204020203" pitchFamily="34" charset="0"/>
                <a:cs typeface="Segoe UI" panose="020B0502040204020203" pitchFamily="34" charset="0"/>
              </a:rPr>
              <a:t> ad </a:t>
            </a:r>
            <a:r>
              <a:rPr lang="en-US" sz="2400" b="1" dirty="0">
                <a:latin typeface="Segoe UI" panose="020B0502040204020203" pitchFamily="34" charset="0"/>
                <a:cs typeface="Segoe UI" panose="020B0502040204020203" pitchFamily="34" charset="0"/>
              </a:rPr>
              <a:t>or</a:t>
            </a:r>
            <a:r>
              <a:rPr lang="en-US" sz="2400" dirty="0">
                <a:latin typeface="Segoe UI" panose="020B0502040204020203" pitchFamily="34" charset="0"/>
                <a:cs typeface="Segoe UI" panose="020B0502040204020203" pitchFamily="34" charset="0"/>
              </a:rPr>
              <a:t> </a:t>
            </a:r>
            <a:r>
              <a:rPr lang="en-US" sz="2400" i="1" dirty="0">
                <a:latin typeface="Segoe UI" panose="020B0502040204020203" pitchFamily="34" charset="0"/>
                <a:cs typeface="Segoe UI" panose="020B0502040204020203" pitchFamily="34" charset="0"/>
              </a:rPr>
              <a:t>Notice of Budget Hearing </a:t>
            </a:r>
            <a:r>
              <a:rPr lang="en-US" sz="2400" dirty="0">
                <a:latin typeface="Segoe UI" panose="020B0502040204020203" pitchFamily="34" charset="0"/>
                <a:cs typeface="Segoe UI" panose="020B0502040204020203" pitchFamily="34" charset="0"/>
              </a:rPr>
              <a:t>ad (not both).</a:t>
            </a:r>
          </a:p>
          <a:p>
            <a:pPr marL="457200" indent="-282575">
              <a:defRPr/>
            </a:pPr>
            <a:r>
              <a:rPr lang="en-US" sz="2400" dirty="0">
                <a:latin typeface="Segoe UI" panose="020B0502040204020203" pitchFamily="34" charset="0"/>
                <a:cs typeface="Segoe UI" panose="020B0502040204020203" pitchFamily="34" charset="0"/>
              </a:rPr>
              <a:t>This ad has no size requirements.</a:t>
            </a:r>
          </a:p>
          <a:p>
            <a:pPr marL="457200" indent="-282575">
              <a:defRPr/>
            </a:pPr>
            <a:r>
              <a:rPr lang="en-US" sz="2400" dirty="0">
                <a:latin typeface="Segoe UI" panose="020B0502040204020203" pitchFamily="34" charset="0"/>
                <a:cs typeface="Segoe UI" panose="020B0502040204020203" pitchFamily="34" charset="0"/>
              </a:rPr>
              <a:t>The ad must comply with all statutory budget requirements.</a:t>
            </a:r>
          </a:p>
          <a:p>
            <a:pPr>
              <a:defRPr/>
            </a:pPr>
            <a:endParaRPr lang="en-US" sz="2400" dirty="0">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7ABE065B-D5D5-FA83-402D-6BA7125849B7}"/>
              </a:ext>
            </a:extLst>
          </p:cNvPr>
          <p:cNvSpPr>
            <a:spLocks noGrp="1" noChangeArrowheads="1"/>
          </p:cNvSpPr>
          <p:nvPr>
            <p:ph type="title"/>
          </p:nvPr>
        </p:nvSpPr>
        <p:spPr>
          <a:xfrm>
            <a:off x="823121" y="799628"/>
            <a:ext cx="10535478" cy="123759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t>Budget Summary </a:t>
            </a: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Ad </a:t>
            </a:r>
          </a:p>
        </p:txBody>
      </p:sp>
      <p:pic>
        <p:nvPicPr>
          <p:cNvPr id="8" name="Picture 7">
            <a:extLst>
              <a:ext uri="{FF2B5EF4-FFF2-40B4-BE49-F238E27FC236}">
                <a16:creationId xmlns:a16="http://schemas.microsoft.com/office/drawing/2014/main" id="{A4B453D4-C361-D018-7901-FF132C830870}"/>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8A4A01-3A24-40F4-86C1-945D911CE3E8}"/>
              </a:ext>
            </a:extLst>
          </p:cNvPr>
          <p:cNvSpPr/>
          <p:nvPr/>
        </p:nvSpPr>
        <p:spPr>
          <a:xfrm>
            <a:off x="751856" y="3774854"/>
            <a:ext cx="10678008" cy="1458325"/>
          </a:xfrm>
          <a:prstGeom prst="rect">
            <a:avLst/>
          </a:prstGeom>
          <a:solidFill>
            <a:schemeClr val="bg1"/>
          </a:solidFill>
          <a:ln w="127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8" name="Content Placeholder 2">
            <a:extLst>
              <a:ext uri="{FF2B5EF4-FFF2-40B4-BE49-F238E27FC236}">
                <a16:creationId xmlns:a16="http://schemas.microsoft.com/office/drawing/2014/main" id="{D5633E40-888D-4F31-BD37-3567B9F4B040}"/>
              </a:ext>
            </a:extLst>
          </p:cNvPr>
          <p:cNvSpPr>
            <a:spLocks noGrp="1"/>
          </p:cNvSpPr>
          <p:nvPr>
            <p:ph idx="1"/>
          </p:nvPr>
        </p:nvSpPr>
        <p:spPr>
          <a:xfrm>
            <a:off x="596348" y="2358887"/>
            <a:ext cx="10495229" cy="3516619"/>
          </a:xfrm>
        </p:spPr>
        <p:txBody>
          <a:bodyPr>
            <a:normAutofit/>
          </a:bodyPr>
          <a:lstStyle/>
          <a:p>
            <a:pPr marL="0" indent="0">
              <a:lnSpc>
                <a:spcPct val="100000"/>
              </a:lnSpc>
              <a:spcAft>
                <a:spcPts val="1200"/>
              </a:spcAft>
              <a:buNone/>
            </a:pPr>
            <a:r>
              <a:rPr lang="en-US" sz="2400" dirty="0">
                <a:latin typeface="Segoe UI" panose="020B0502040204020203" pitchFamily="34" charset="0"/>
                <a:cs typeface="Segoe UI" panose="020B0502040204020203" pitchFamily="34" charset="0"/>
              </a:rPr>
              <a:t>If the proposed operating budget expenditures are more than last year's total operating expenditures, include this statement in </a:t>
            </a:r>
            <a:r>
              <a:rPr lang="en-US" sz="2400" b="1" dirty="0">
                <a:latin typeface="Segoe UI" panose="020B0502040204020203" pitchFamily="34" charset="0"/>
                <a:cs typeface="Segoe UI" panose="020B0502040204020203" pitchFamily="34" charset="0"/>
              </a:rPr>
              <a:t>bold</a:t>
            </a:r>
            <a:r>
              <a:rPr lang="en-US" sz="2400" dirty="0">
                <a:latin typeface="Segoe UI" panose="020B0502040204020203" pitchFamily="34" charset="0"/>
                <a:cs typeface="Segoe UI" panose="020B0502040204020203" pitchFamily="34" charset="0"/>
              </a:rPr>
              <a:t>. </a:t>
            </a:r>
          </a:p>
          <a:p>
            <a:pPr marL="0" indent="0">
              <a:lnSpc>
                <a:spcPct val="100000"/>
              </a:lnSpc>
              <a:spcAft>
                <a:spcPts val="1200"/>
              </a:spcAft>
              <a:buNone/>
            </a:pPr>
            <a:endParaRPr lang="en-US" sz="2400" dirty="0">
              <a:latin typeface="Segoe UI" panose="020B0502040204020203" pitchFamily="34" charset="0"/>
              <a:cs typeface="Segoe UI" panose="020B0502040204020203" pitchFamily="34" charset="0"/>
            </a:endParaRPr>
          </a:p>
          <a:p>
            <a:pPr marL="0" indent="0">
              <a:lnSpc>
                <a:spcPct val="100000"/>
              </a:lnSpc>
              <a:buNone/>
            </a:pPr>
            <a:r>
              <a:rPr lang="en-US" sz="2000" b="1" dirty="0">
                <a:latin typeface="Segoe UI" panose="020B0502040204020203" pitchFamily="34" charset="0"/>
                <a:cs typeface="Segoe UI" panose="020B0502040204020203" pitchFamily="34" charset="0"/>
              </a:rPr>
              <a:t>     THE PROPOSED OPERATING BUDGET EXPENDITURES OF </a:t>
            </a:r>
            <a:r>
              <a:rPr lang="en-US" sz="2000" dirty="0">
                <a:latin typeface="Segoe UI" panose="020B0502040204020203" pitchFamily="34" charset="0"/>
                <a:cs typeface="Segoe UI" panose="020B0502040204020203" pitchFamily="34" charset="0"/>
              </a:rPr>
              <a:t>(name of taxing authority)</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     </a:t>
            </a:r>
            <a:r>
              <a:rPr lang="en-US" sz="2000" b="1" dirty="0">
                <a:latin typeface="Segoe UI" panose="020B0502040204020203" pitchFamily="34" charset="0"/>
                <a:cs typeface="Segoe UI" panose="020B0502040204020203" pitchFamily="34" charset="0"/>
              </a:rPr>
              <a:t>ARE</a:t>
            </a:r>
            <a:r>
              <a:rPr lang="en-US" sz="2000" dirty="0">
                <a:latin typeface="Segoe UI" panose="020B0502040204020203" pitchFamily="34" charset="0"/>
                <a:cs typeface="Segoe UI" panose="020B0502040204020203" pitchFamily="34" charset="0"/>
              </a:rPr>
              <a:t> (percent, rounded to one decimal place) </a:t>
            </a:r>
            <a:r>
              <a:rPr lang="en-US" sz="2000" b="1" dirty="0">
                <a:latin typeface="Segoe UI" panose="020B0502040204020203" pitchFamily="34" charset="0"/>
                <a:cs typeface="Segoe UI" panose="020B0502040204020203" pitchFamily="34" charset="0"/>
              </a:rPr>
              <a:t>MORE THAN LAST YEAR'S TOTAL</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     OPERATING EXPENDITURES. </a:t>
            </a:r>
            <a:r>
              <a:rPr lang="en-US" sz="2000" dirty="0">
                <a:latin typeface="Segoe UI" panose="020B0502040204020203" pitchFamily="34" charset="0"/>
                <a:cs typeface="Segoe UI" panose="020B0502040204020203" pitchFamily="34" charset="0"/>
              </a:rPr>
              <a:t>(s. 200.065(3)(l), F.S.)</a:t>
            </a:r>
            <a:endParaRPr lang="en-US" sz="2000" b="1" dirty="0">
              <a:latin typeface="Segoe UI" panose="020B0502040204020203" pitchFamily="34" charset="0"/>
              <a:cs typeface="Segoe UI" panose="020B0502040204020203" pitchFamily="34" charset="0"/>
            </a:endParaRPr>
          </a:p>
          <a:p>
            <a:pPr>
              <a:lnSpc>
                <a:spcPct val="100000"/>
              </a:lnSpc>
            </a:pPr>
            <a:endParaRPr lang="en-US" sz="2000" dirty="0">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EFF231DD-8EEE-8D1A-74E3-457B7849DF9F}"/>
              </a:ext>
            </a:extLst>
          </p:cNvPr>
          <p:cNvSpPr>
            <a:spLocks noGrp="1" noChangeArrowheads="1"/>
          </p:cNvSpPr>
          <p:nvPr>
            <p:ph type="title"/>
          </p:nvPr>
        </p:nvSpPr>
        <p:spPr>
          <a:xfrm>
            <a:off x="823121" y="799628"/>
            <a:ext cx="10535478" cy="123759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t>Budget Summary </a:t>
            </a: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Ad </a:t>
            </a:r>
          </a:p>
        </p:txBody>
      </p:sp>
      <p:pic>
        <p:nvPicPr>
          <p:cNvPr id="9" name="Picture 8">
            <a:extLst>
              <a:ext uri="{FF2B5EF4-FFF2-40B4-BE49-F238E27FC236}">
                <a16:creationId xmlns:a16="http://schemas.microsoft.com/office/drawing/2014/main" id="{1BABA875-1235-B850-B5EB-641EFFEA104B}"/>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4">
            <a:extLst>
              <a:ext uri="{FF2B5EF4-FFF2-40B4-BE49-F238E27FC236}">
                <a16:creationId xmlns:a16="http://schemas.microsoft.com/office/drawing/2014/main" id="{A030C3E4-282C-48CE-8CDC-29CDD4EF8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999" b="12042"/>
          <a:stretch>
            <a:fillRect/>
          </a:stretch>
        </p:blipFill>
        <p:spPr bwMode="auto">
          <a:xfrm>
            <a:off x="470514" y="1898871"/>
            <a:ext cx="6533924" cy="4846735"/>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Oval 2">
            <a:extLst>
              <a:ext uri="{FF2B5EF4-FFF2-40B4-BE49-F238E27FC236}">
                <a16:creationId xmlns:a16="http://schemas.microsoft.com/office/drawing/2014/main" id="{8EEEA6CB-CF0B-466D-AB5E-C6AD031DB190}"/>
              </a:ext>
            </a:extLst>
          </p:cNvPr>
          <p:cNvSpPr/>
          <p:nvPr/>
        </p:nvSpPr>
        <p:spPr>
          <a:xfrm>
            <a:off x="1198270" y="2152072"/>
            <a:ext cx="5230812" cy="5911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itle 1">
            <a:extLst>
              <a:ext uri="{FF2B5EF4-FFF2-40B4-BE49-F238E27FC236}">
                <a16:creationId xmlns:a16="http://schemas.microsoft.com/office/drawing/2014/main" id="{060A0C19-BC0F-4ED0-9A8A-27B14F3D9D29}"/>
              </a:ext>
            </a:extLst>
          </p:cNvPr>
          <p:cNvSpPr>
            <a:spLocks noGrp="1" noChangeArrowheads="1"/>
          </p:cNvSpPr>
          <p:nvPr>
            <p:ph type="title"/>
          </p:nvPr>
        </p:nvSpPr>
        <p:spPr>
          <a:xfrm>
            <a:off x="1263491" y="742845"/>
            <a:ext cx="10290628" cy="907455"/>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t>Budget Summary </a:t>
            </a: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Ad </a:t>
            </a:r>
          </a:p>
        </p:txBody>
      </p:sp>
      <p:sp>
        <p:nvSpPr>
          <p:cNvPr id="2" name="TextBox 1">
            <a:extLst>
              <a:ext uri="{FF2B5EF4-FFF2-40B4-BE49-F238E27FC236}">
                <a16:creationId xmlns:a16="http://schemas.microsoft.com/office/drawing/2014/main" id="{CABB34B1-E799-FB1B-3D32-097687547397}"/>
              </a:ext>
            </a:extLst>
          </p:cNvPr>
          <p:cNvSpPr txBox="1"/>
          <p:nvPr/>
        </p:nvSpPr>
        <p:spPr>
          <a:xfrm>
            <a:off x="7537641" y="2027872"/>
            <a:ext cx="4106368" cy="1477328"/>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Percentage example:</a:t>
            </a:r>
          </a:p>
          <a:p>
            <a:r>
              <a:rPr lang="en-US" sz="2400" dirty="0">
                <a:latin typeface="Segoe UI" panose="020B0502040204020203" pitchFamily="34" charset="0"/>
                <a:cs typeface="Segoe UI" panose="020B0502040204020203" pitchFamily="34" charset="0"/>
              </a:rPr>
              <a:t>If calculations equal 8.45%,</a:t>
            </a:r>
          </a:p>
          <a:p>
            <a:r>
              <a:rPr lang="en-US" sz="2400" dirty="0">
                <a:latin typeface="Segoe UI" panose="020B0502040204020203" pitchFamily="34" charset="0"/>
                <a:cs typeface="Segoe UI" panose="020B0502040204020203" pitchFamily="34" charset="0"/>
              </a:rPr>
              <a:t> input 8.5%.</a:t>
            </a:r>
          </a:p>
          <a:p>
            <a:endParaRPr lang="en-US" dirty="0"/>
          </a:p>
        </p:txBody>
      </p:sp>
      <p:cxnSp>
        <p:nvCxnSpPr>
          <p:cNvPr id="5" name="Straight Arrow Connector 4">
            <a:extLst>
              <a:ext uri="{FF2B5EF4-FFF2-40B4-BE49-F238E27FC236}">
                <a16:creationId xmlns:a16="http://schemas.microsoft.com/office/drawing/2014/main" id="{F29EC827-5349-F971-0C64-D28FA1DCFFD3}"/>
              </a:ext>
            </a:extLst>
          </p:cNvPr>
          <p:cNvCxnSpPr>
            <a:cxnSpLocks/>
          </p:cNvCxnSpPr>
          <p:nvPr/>
        </p:nvCxnSpPr>
        <p:spPr>
          <a:xfrm>
            <a:off x="6690611" y="2506833"/>
            <a:ext cx="74369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6D69D3A-227E-888C-E53D-ACFD7461DDA3}"/>
              </a:ext>
            </a:extLst>
          </p:cNvPr>
          <p:cNvSpPr/>
          <p:nvPr/>
        </p:nvSpPr>
        <p:spPr>
          <a:xfrm>
            <a:off x="773306" y="4647266"/>
            <a:ext cx="6106463" cy="1523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ectangle 10">
            <a:extLst>
              <a:ext uri="{FF2B5EF4-FFF2-40B4-BE49-F238E27FC236}">
                <a16:creationId xmlns:a16="http://schemas.microsoft.com/office/drawing/2014/main" id="{448F9836-4EC0-1669-9069-65BC261A43B7}"/>
              </a:ext>
            </a:extLst>
          </p:cNvPr>
          <p:cNvSpPr/>
          <p:nvPr/>
        </p:nvSpPr>
        <p:spPr>
          <a:xfrm>
            <a:off x="773306" y="6116711"/>
            <a:ext cx="6149347" cy="2300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7E05F2-3127-2E4E-B0C9-1EAFDA5B2C1E}"/>
              </a:ext>
            </a:extLst>
          </p:cNvPr>
          <p:cNvSpPr txBox="1"/>
          <p:nvPr/>
        </p:nvSpPr>
        <p:spPr>
          <a:xfrm>
            <a:off x="7062459" y="4783820"/>
            <a:ext cx="4236133"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Verify the budget is balanced.</a:t>
            </a:r>
          </a:p>
        </p:txBody>
      </p:sp>
      <p:cxnSp>
        <p:nvCxnSpPr>
          <p:cNvPr id="14" name="Straight Arrow Connector 13">
            <a:extLst>
              <a:ext uri="{FF2B5EF4-FFF2-40B4-BE49-F238E27FC236}">
                <a16:creationId xmlns:a16="http://schemas.microsoft.com/office/drawing/2014/main" id="{F45DB9AF-9E45-C670-5A7F-0C82D32042A8}"/>
              </a:ext>
            </a:extLst>
          </p:cNvPr>
          <p:cNvCxnSpPr>
            <a:cxnSpLocks/>
          </p:cNvCxnSpPr>
          <p:nvPr/>
        </p:nvCxnSpPr>
        <p:spPr>
          <a:xfrm>
            <a:off x="5257800" y="5016156"/>
            <a:ext cx="0" cy="100364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27C3DB7-EC11-3E00-53EB-15076588C179}"/>
              </a:ext>
            </a:extLst>
          </p:cNvPr>
          <p:cNvPicPr>
            <a:picLocks noChangeAspect="1"/>
          </p:cNvPicPr>
          <p:nvPr/>
        </p:nvPicPr>
        <p:blipFill>
          <a:blip r:embed="rId4"/>
          <a:stretch>
            <a:fillRect/>
          </a:stretch>
        </p:blipFill>
        <p:spPr>
          <a:xfrm>
            <a:off x="6019800" y="3352800"/>
            <a:ext cx="152400" cy="152400"/>
          </a:xfrm>
          <a:prstGeom prst="rect">
            <a:avLst/>
          </a:prstGeom>
        </p:spPr>
      </p:pic>
      <p:pic>
        <p:nvPicPr>
          <p:cNvPr id="7" name="Picture 6">
            <a:extLst>
              <a:ext uri="{FF2B5EF4-FFF2-40B4-BE49-F238E27FC236}">
                <a16:creationId xmlns:a16="http://schemas.microsoft.com/office/drawing/2014/main" id="{EAD2DDF6-6203-7166-DEA0-800291DFB795}"/>
              </a:ext>
            </a:extLst>
          </p:cNvPr>
          <p:cNvPicPr>
            <a:picLocks noChangeAspect="1"/>
          </p:cNvPicPr>
          <p:nvPr/>
        </p:nvPicPr>
        <p:blipFill>
          <a:blip r:embed="rId5"/>
          <a:stretch>
            <a:fillRect/>
          </a:stretch>
        </p:blipFill>
        <p:spPr>
          <a:xfrm>
            <a:off x="11102131" y="5354966"/>
            <a:ext cx="847417" cy="12375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4AAAAE-B39C-42DC-BC34-44D77D7CF2C8}"/>
              </a:ext>
            </a:extLst>
          </p:cNvPr>
          <p:cNvSpPr>
            <a:spLocks noGrp="1" noChangeArrowheads="1"/>
          </p:cNvSpPr>
          <p:nvPr>
            <p:ph type="title"/>
          </p:nvPr>
        </p:nvSpPr>
        <p:spPr>
          <a:xfrm>
            <a:off x="854765" y="808300"/>
            <a:ext cx="10482469" cy="1558247"/>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Recessed Hearing Information</a:t>
            </a:r>
          </a:p>
        </p:txBody>
      </p:sp>
      <p:sp>
        <p:nvSpPr>
          <p:cNvPr id="7" name="Rectangle 6">
            <a:extLst>
              <a:ext uri="{FF2B5EF4-FFF2-40B4-BE49-F238E27FC236}">
                <a16:creationId xmlns:a16="http://schemas.microsoft.com/office/drawing/2014/main" id="{AE8BA09B-0982-4586-A15B-AF77A8178207}"/>
              </a:ext>
            </a:extLst>
          </p:cNvPr>
          <p:cNvSpPr/>
          <p:nvPr/>
        </p:nvSpPr>
        <p:spPr>
          <a:xfrm>
            <a:off x="1280043" y="4802964"/>
            <a:ext cx="9631911" cy="683982"/>
          </a:xfrm>
          <a:prstGeom prst="rect">
            <a:avLst/>
          </a:prstGeom>
          <a:solidFill>
            <a:schemeClr val="bg1"/>
          </a:solidFill>
          <a:ln w="127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Do not adjourn the hearing. The hearing is to be recessed.</a:t>
            </a:r>
          </a:p>
        </p:txBody>
      </p:sp>
      <p:sp>
        <p:nvSpPr>
          <p:cNvPr id="8" name="Content Placeholder 2">
            <a:extLst>
              <a:ext uri="{FF2B5EF4-FFF2-40B4-BE49-F238E27FC236}">
                <a16:creationId xmlns:a16="http://schemas.microsoft.com/office/drawing/2014/main" id="{6409252B-7D31-4078-BF95-3B5081A9D0EB}"/>
              </a:ext>
            </a:extLst>
          </p:cNvPr>
          <p:cNvSpPr>
            <a:spLocks noGrp="1"/>
          </p:cNvSpPr>
          <p:nvPr>
            <p:ph idx="1"/>
          </p:nvPr>
        </p:nvSpPr>
        <p:spPr>
          <a:xfrm>
            <a:off x="708370" y="2366547"/>
            <a:ext cx="10775258" cy="2417406"/>
          </a:xfrm>
        </p:spPr>
        <p:txBody>
          <a:bodyPr>
            <a:normAutofit/>
          </a:bodyPr>
          <a:lstStyle/>
          <a:p>
            <a:pPr marL="0" indent="0">
              <a:lnSpc>
                <a:spcPct val="100000"/>
              </a:lnSpc>
              <a:buNone/>
            </a:pPr>
            <a:r>
              <a:rPr lang="en-US" sz="2400" dirty="0">
                <a:latin typeface="Segoe UI" panose="020B0502040204020203" pitchFamily="34" charset="0"/>
                <a:cs typeface="Segoe UI" panose="020B0502040204020203" pitchFamily="34" charset="0"/>
              </a:rPr>
              <a:t>If the hearing is recessed, the taxing authority must publish a </a:t>
            </a:r>
            <a:r>
              <a:rPr lang="en-US" sz="2400" i="1" dirty="0">
                <a:latin typeface="Segoe UI" panose="020B0502040204020203" pitchFamily="34" charset="0"/>
                <a:cs typeface="Segoe UI" panose="020B0502040204020203" pitchFamily="34" charset="0"/>
              </a:rPr>
              <a:t>Notice of Continuation </a:t>
            </a:r>
            <a:r>
              <a:rPr lang="en-US" sz="2400" dirty="0">
                <a:latin typeface="Segoe UI" panose="020B0502040204020203" pitchFamily="34" charset="0"/>
                <a:cs typeface="Segoe UI" panose="020B0502040204020203" pitchFamily="34" charset="0"/>
              </a:rPr>
              <a:t>in a newspaper of general circulation in the county.</a:t>
            </a:r>
          </a:p>
          <a:p>
            <a:pPr marL="0" indent="0">
              <a:lnSpc>
                <a:spcPct val="100000"/>
              </a:lnSpc>
              <a:buNone/>
            </a:pPr>
            <a:r>
              <a:rPr lang="en-US" sz="2400" dirty="0">
                <a:latin typeface="Segoe UI" panose="020B0502040204020203" pitchFamily="34" charset="0"/>
                <a:cs typeface="Segoe UI" panose="020B0502040204020203" pitchFamily="34" charset="0"/>
              </a:rPr>
              <a:t>The notice will state the time, date, and location of the hearing. </a:t>
            </a:r>
          </a:p>
        </p:txBody>
      </p:sp>
      <p:pic>
        <p:nvPicPr>
          <p:cNvPr id="9" name="Picture 8" descr="Icon&#10;&#10;Description automatically generated">
            <a:extLst>
              <a:ext uri="{FF2B5EF4-FFF2-40B4-BE49-F238E27FC236}">
                <a16:creationId xmlns:a16="http://schemas.microsoft.com/office/drawing/2014/main" id="{83A5186E-F90B-452D-8E59-5CDC273F1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418" y="4537174"/>
            <a:ext cx="683981" cy="683981"/>
          </a:xfrm>
          <a:prstGeom prst="rect">
            <a:avLst/>
          </a:prstGeom>
        </p:spPr>
      </p:pic>
      <p:pic>
        <p:nvPicPr>
          <p:cNvPr id="3" name="Picture 2">
            <a:extLst>
              <a:ext uri="{FF2B5EF4-FFF2-40B4-BE49-F238E27FC236}">
                <a16:creationId xmlns:a16="http://schemas.microsoft.com/office/drawing/2014/main" id="{B783A601-2294-E11A-7C46-7D186822ADBE}"/>
              </a:ext>
            </a:extLst>
          </p:cNvPr>
          <p:cNvPicPr>
            <a:picLocks noChangeAspect="1"/>
          </p:cNvPicPr>
          <p:nvPr/>
        </p:nvPicPr>
        <p:blipFill>
          <a:blip r:embed="rId4"/>
          <a:stretch>
            <a:fillRect/>
          </a:stretch>
        </p:blipFill>
        <p:spPr>
          <a:xfrm>
            <a:off x="11102131" y="5354966"/>
            <a:ext cx="847417" cy="12375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570F46C-EBDE-407A-8FD1-C34AB66BE218}"/>
              </a:ext>
            </a:extLst>
          </p:cNvPr>
          <p:cNvSpPr txBox="1">
            <a:spLocks noChangeArrowheads="1"/>
          </p:cNvSpPr>
          <p:nvPr/>
        </p:nvSpPr>
        <p:spPr bwMode="auto">
          <a:xfrm>
            <a:off x="956660" y="2566366"/>
            <a:ext cx="10071652" cy="3262934"/>
          </a:xfrm>
          <a:prstGeom prst="rect">
            <a:avLst/>
          </a:prstGeom>
          <a:solidFill>
            <a:srgbClr val="FFFFFF"/>
          </a:solidFill>
          <a:ln w="28575">
            <a:solidFill>
              <a:srgbClr val="000000"/>
            </a:solidFill>
            <a:miter lim="800000"/>
            <a:headEnd/>
            <a:tailEnd/>
          </a:ln>
          <a:effectLst>
            <a:outerShdw dist="71842" dir="2700000" algn="ctr" rotWithShape="0">
              <a:srgbClr val="DBF5F9">
                <a:alpha val="50000"/>
              </a:srgbClr>
            </a:outerShdw>
          </a:effectLst>
        </p:spPr>
        <p:txBody>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639763" indent="-2460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460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187450" indent="-2095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462088" indent="-209550">
              <a:spcBef>
                <a:spcPct val="20000"/>
              </a:spcBef>
              <a:buFont typeface="Arial" panose="020B0604020202020204" pitchFamily="34" charset="0"/>
              <a:buChar char="»"/>
              <a:defRPr sz="2000">
                <a:solidFill>
                  <a:schemeClr val="tx1"/>
                </a:solidFill>
                <a:latin typeface="Calibri" panose="020F0502020204030204" pitchFamily="34" charset="0"/>
              </a:defRPr>
            </a:lvl5pPr>
            <a:lvl6pPr marL="19192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3764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8336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908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Aft>
                <a:spcPts val="1200"/>
              </a:spcAft>
              <a:buClr>
                <a:srgbClr val="0BD0D9"/>
              </a:buClr>
              <a:buSzPct val="95000"/>
              <a:buFontTx/>
              <a:buNone/>
            </a:pPr>
            <a:r>
              <a:rPr lang="en-US" altLang="en-US" sz="2600" b="1" dirty="0">
                <a:latin typeface="Constantia" panose="02030602050306030303" pitchFamily="18" charset="0"/>
              </a:rPr>
              <a:t>NOTICE OF CONTINUATION</a:t>
            </a:r>
          </a:p>
          <a:p>
            <a:pPr algn="ctr" eaLnBrk="1" hangingPunct="1">
              <a:buClr>
                <a:srgbClr val="0BD0D9"/>
              </a:buClr>
              <a:buSzPct val="95000"/>
              <a:buFontTx/>
              <a:buNone/>
            </a:pPr>
            <a:r>
              <a:rPr lang="en-US" altLang="en-US" sz="2600" dirty="0">
                <a:latin typeface="Constantia" panose="02030602050306030303" pitchFamily="18" charset="0"/>
              </a:rPr>
              <a:t>The tentative/final budget hearing held on</a:t>
            </a:r>
            <a:r>
              <a:rPr lang="en-US" altLang="en-US" sz="2600" i="1" dirty="0">
                <a:latin typeface="Constantia" panose="02030602050306030303" pitchFamily="18" charset="0"/>
              </a:rPr>
              <a:t> (date of hearing)</a:t>
            </a:r>
            <a:endParaRPr lang="en-US" altLang="en-US" sz="2600" dirty="0">
              <a:latin typeface="Constantia" panose="02030602050306030303" pitchFamily="18" charset="0"/>
            </a:endParaRPr>
          </a:p>
          <a:p>
            <a:pPr algn="ctr" eaLnBrk="1" hangingPunct="1">
              <a:buClr>
                <a:srgbClr val="0BD0D9"/>
              </a:buClr>
              <a:buSzPct val="95000"/>
              <a:buFontTx/>
              <a:buNone/>
            </a:pPr>
            <a:r>
              <a:rPr lang="en-US" altLang="en-US" sz="2600" dirty="0">
                <a:latin typeface="Constantia" panose="02030602050306030303" pitchFamily="18" charset="0"/>
              </a:rPr>
              <a:t>for the </a:t>
            </a:r>
            <a:r>
              <a:rPr lang="en-US" altLang="en-US" sz="2600" i="1" dirty="0">
                <a:latin typeface="Constantia" panose="02030602050306030303" pitchFamily="18" charset="0"/>
              </a:rPr>
              <a:t>(name of taxing authority)</a:t>
            </a:r>
            <a:r>
              <a:rPr lang="en-US" altLang="en-US" sz="2600" dirty="0">
                <a:latin typeface="Constantia" panose="02030602050306030303" pitchFamily="18" charset="0"/>
              </a:rPr>
              <a:t> was recessed and will be continued on</a:t>
            </a:r>
            <a:endParaRPr lang="en-US" altLang="en-US" sz="2600" i="1" dirty="0">
              <a:latin typeface="Constantia" panose="02030602050306030303" pitchFamily="18" charset="0"/>
            </a:endParaRPr>
          </a:p>
          <a:p>
            <a:pPr algn="ctr" eaLnBrk="1" hangingPunct="1">
              <a:buClr>
                <a:srgbClr val="0BD0D9"/>
              </a:buClr>
              <a:buSzPct val="95000"/>
              <a:buFontTx/>
              <a:buNone/>
            </a:pPr>
            <a:r>
              <a:rPr lang="en-US" altLang="en-US" sz="2600" b="1" i="1" dirty="0">
                <a:latin typeface="Constantia" panose="02030602050306030303" pitchFamily="18" charset="0"/>
              </a:rPr>
              <a:t>(date, time, and location of new hearing). </a:t>
            </a:r>
            <a:endParaRPr lang="en-US" altLang="en-US" sz="2600" b="1" dirty="0">
              <a:latin typeface="Constantia" panose="02030602050306030303" pitchFamily="18" charset="0"/>
            </a:endParaRPr>
          </a:p>
          <a:p>
            <a:pPr algn="ctr" eaLnBrk="1" hangingPunct="1">
              <a:buClr>
                <a:srgbClr val="0BD0D9"/>
              </a:buClr>
              <a:buSzPct val="95000"/>
              <a:buFontTx/>
              <a:buNone/>
            </a:pPr>
            <a:r>
              <a:rPr lang="en-US" altLang="en-US" sz="2600" dirty="0">
                <a:latin typeface="Constantia" panose="02030602050306030303" pitchFamily="18" charset="0"/>
              </a:rPr>
              <a:t>(Include name of town)</a:t>
            </a:r>
          </a:p>
        </p:txBody>
      </p:sp>
      <p:sp>
        <p:nvSpPr>
          <p:cNvPr id="7" name="Title 1">
            <a:extLst>
              <a:ext uri="{FF2B5EF4-FFF2-40B4-BE49-F238E27FC236}">
                <a16:creationId xmlns:a16="http://schemas.microsoft.com/office/drawing/2014/main" id="{8883DDA6-2AFF-75EB-F229-6BB65190720E}"/>
              </a:ext>
            </a:extLst>
          </p:cNvPr>
          <p:cNvSpPr>
            <a:spLocks noGrp="1" noChangeArrowheads="1"/>
          </p:cNvSpPr>
          <p:nvPr>
            <p:ph type="title"/>
          </p:nvPr>
        </p:nvSpPr>
        <p:spPr>
          <a:xfrm>
            <a:off x="854765" y="808300"/>
            <a:ext cx="10482469" cy="1558247"/>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Recessed Hearing Information</a:t>
            </a:r>
            <a:b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br>
            <a:br>
              <a:rPr lang="en-US" altLang="en-US" sz="1100"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2800" b="1" i="1" dirty="0">
                <a:solidFill>
                  <a:srgbClr val="002060"/>
                </a:solidFill>
                <a:latin typeface="Segoe UI" panose="020B0502040204020203" pitchFamily="34" charset="0"/>
                <a:ea typeface="Open Sans Semibold" pitchFamily="2" charset="0"/>
                <a:cs typeface="Segoe UI" panose="020B0502040204020203" pitchFamily="34" charset="0"/>
              </a:rPr>
              <a:t>EXAMPLE</a:t>
            </a:r>
            <a:endParaRPr lang="en-US" altLang="en-US" sz="3600" b="1" i="1" dirty="0">
              <a:solidFill>
                <a:srgbClr val="002060"/>
              </a:solidFill>
              <a:latin typeface="Segoe UI" panose="020B0502040204020203" pitchFamily="34" charset="0"/>
              <a:ea typeface="Open Sans Semibold" pitchFamily="2" charset="0"/>
              <a:cs typeface="Segoe UI" panose="020B0502040204020203" pitchFamily="34" charset="0"/>
            </a:endParaRPr>
          </a:p>
        </p:txBody>
      </p:sp>
      <p:pic>
        <p:nvPicPr>
          <p:cNvPr id="8" name="Picture 7">
            <a:extLst>
              <a:ext uri="{FF2B5EF4-FFF2-40B4-BE49-F238E27FC236}">
                <a16:creationId xmlns:a16="http://schemas.microsoft.com/office/drawing/2014/main" id="{F6223ADF-2696-8867-FFF5-25DCBF2BFBD2}"/>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0A34A1-441D-4911-A0A8-DC598DE671C3}"/>
              </a:ext>
            </a:extLst>
          </p:cNvPr>
          <p:cNvSpPr>
            <a:spLocks noGrp="1" noChangeArrowheads="1"/>
          </p:cNvSpPr>
          <p:nvPr>
            <p:ph type="title"/>
          </p:nvPr>
        </p:nvSpPr>
        <p:spPr>
          <a:xfrm>
            <a:off x="196178" y="1661020"/>
            <a:ext cx="6016567" cy="1028351"/>
          </a:xfrm>
        </p:spPr>
        <p:txBody>
          <a:bodyPr>
            <a:noAutofit/>
          </a:bodyPr>
          <a:lstStyle/>
          <a:p>
            <a:pPr algn="ctr" eaLnBrk="1" hangingPunct="1">
              <a:defRPr/>
            </a:pPr>
            <a:r>
              <a:rPr lang="en-US" altLang="en-US" sz="3600" b="1" dirty="0">
                <a:solidFill>
                  <a:srgbClr val="002060"/>
                </a:solidFill>
                <a:latin typeface="Segoe UI" panose="020B0502040204020203" pitchFamily="34" charset="0"/>
                <a:cs typeface="Segoe UI" panose="020B0502040204020203" pitchFamily="34" charset="0"/>
              </a:rPr>
              <a:t>Newspaper Example</a:t>
            </a:r>
            <a:br>
              <a:rPr lang="en-US" altLang="en-US" sz="3600" dirty="0">
                <a:solidFill>
                  <a:srgbClr val="002060"/>
                </a:solidFill>
                <a:latin typeface="Segoe UI" panose="020B0502040204020203" pitchFamily="34" charset="0"/>
                <a:cs typeface="Segoe UI" panose="020B0502040204020203" pitchFamily="34" charset="0"/>
              </a:rPr>
            </a:br>
            <a:r>
              <a:rPr lang="en-US" altLang="en-US" sz="3600" dirty="0">
                <a:solidFill>
                  <a:srgbClr val="002060"/>
                </a:solidFill>
                <a:latin typeface="Segoe UI" panose="020B0502040204020203" pitchFamily="34" charset="0"/>
                <a:cs typeface="Segoe UI" panose="020B0502040204020203" pitchFamily="34" charset="0"/>
              </a:rPr>
              <a:t>Notice of Continuation</a:t>
            </a:r>
          </a:p>
        </p:txBody>
      </p:sp>
      <p:pic>
        <p:nvPicPr>
          <p:cNvPr id="6" name="Picture 6">
            <a:extLst>
              <a:ext uri="{FF2B5EF4-FFF2-40B4-BE49-F238E27FC236}">
                <a16:creationId xmlns:a16="http://schemas.microsoft.com/office/drawing/2014/main" id="{5272DAFA-87FF-4327-92D6-BC2A88B8B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323">
            <a:off x="6152228" y="245083"/>
            <a:ext cx="3939407" cy="6367834"/>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2A3DDF-C8DC-77E6-9E1D-61B2699D08FA}"/>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96548A-226F-47D3-B90D-6B9CA926D621}"/>
              </a:ext>
            </a:extLst>
          </p:cNvPr>
          <p:cNvSpPr>
            <a:spLocks noGrp="1"/>
          </p:cNvSpPr>
          <p:nvPr>
            <p:ph type="body" idx="1"/>
          </p:nvPr>
        </p:nvSpPr>
        <p:spPr>
          <a:xfrm>
            <a:off x="381404" y="2400303"/>
            <a:ext cx="11429191" cy="3764858"/>
          </a:xfrm>
        </p:spPr>
        <p:txBody>
          <a:bodyPr rtlCol="0">
            <a:normAutofit/>
          </a:bodyPr>
          <a:lstStyle/>
          <a:p>
            <a:pPr algn="l">
              <a:lnSpc>
                <a:spcPct val="100000"/>
              </a:lnSpc>
              <a:defRPr/>
            </a:pPr>
            <a:r>
              <a:rPr lang="en-US" sz="2400" dirty="0">
                <a:solidFill>
                  <a:schemeClr val="tx1"/>
                </a:solidFill>
                <a:latin typeface="Segoe UI" panose="020B0502040204020203" pitchFamily="34" charset="0"/>
                <a:cs typeface="Segoe UI" panose="020B0502040204020203" pitchFamily="34" charset="0"/>
              </a:rPr>
              <a:t>If a hearing is postponed or rescheduled due to circumstances beyond its control, the taxing authority should publish a </a:t>
            </a:r>
            <a:r>
              <a:rPr lang="en-US" sz="2400" i="1" dirty="0">
                <a:solidFill>
                  <a:schemeClr val="tx1"/>
                </a:solidFill>
                <a:latin typeface="Segoe UI" panose="020B0502040204020203" pitchFamily="34" charset="0"/>
                <a:cs typeface="Segoe UI" panose="020B0502040204020203" pitchFamily="34" charset="0"/>
              </a:rPr>
              <a:t>Notice of Rescheduled Hearing </a:t>
            </a:r>
            <a:r>
              <a:rPr lang="en-US" sz="2400" dirty="0">
                <a:solidFill>
                  <a:schemeClr val="tx1"/>
                </a:solidFill>
                <a:latin typeface="Segoe UI" panose="020B0502040204020203" pitchFamily="34" charset="0"/>
                <a:cs typeface="Segoe UI" panose="020B0502040204020203" pitchFamily="34" charset="0"/>
              </a:rPr>
              <a:t>in a newspaper of general circulation in the county.</a:t>
            </a:r>
          </a:p>
          <a:p>
            <a:pPr>
              <a:lnSpc>
                <a:spcPct val="100000"/>
              </a:lnSpc>
              <a:defRPr/>
            </a:pPr>
            <a:endParaRPr lang="en-US" sz="2400" dirty="0">
              <a:solidFill>
                <a:schemeClr val="tx1"/>
              </a:solidFill>
              <a:latin typeface="Segoe UI" panose="020B0502040204020203" pitchFamily="34" charset="0"/>
              <a:cs typeface="Segoe UI" panose="020B0502040204020203" pitchFamily="34" charset="0"/>
            </a:endParaRPr>
          </a:p>
          <a:p>
            <a:pPr algn="l">
              <a:lnSpc>
                <a:spcPct val="100000"/>
              </a:lnSpc>
              <a:defRPr/>
            </a:pPr>
            <a:r>
              <a:rPr lang="en-US" sz="2400" dirty="0">
                <a:solidFill>
                  <a:schemeClr val="tx1"/>
                </a:solidFill>
                <a:latin typeface="Segoe UI" panose="020B0502040204020203" pitchFamily="34" charset="0"/>
                <a:cs typeface="Segoe UI" panose="020B0502040204020203" pitchFamily="34" charset="0"/>
              </a:rPr>
              <a:t>The notice must state the time, date, and location of the rescheduled hearing. </a:t>
            </a:r>
          </a:p>
          <a:p>
            <a:pPr>
              <a:lnSpc>
                <a:spcPct val="100000"/>
              </a:lnSpc>
              <a:defRPr/>
            </a:pPr>
            <a:endParaRPr lang="en-US" sz="2400" dirty="0">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FAED1DE3-2802-45D3-9763-A95E87828E7A}"/>
              </a:ext>
            </a:extLst>
          </p:cNvPr>
          <p:cNvSpPr>
            <a:spLocks noGrp="1"/>
          </p:cNvSpPr>
          <p:nvPr>
            <p:ph type="title"/>
          </p:nvPr>
        </p:nvSpPr>
        <p:spPr>
          <a:xfrm>
            <a:off x="1370564" y="808798"/>
            <a:ext cx="9450872" cy="1496254"/>
          </a:xfrm>
        </p:spPr>
        <p:txBody>
          <a:bodyPr>
            <a:normAutofit/>
          </a:bodyPr>
          <a:lstStyle/>
          <a:p>
            <a:pPr lvl="0">
              <a:spcBef>
                <a:spcPct val="20000"/>
              </a:spcBef>
            </a:pPr>
            <a:r>
              <a:rPr lang="en-US" sz="3600" cap="none"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b="0" i="1" cap="none" dirty="0">
                <a:solidFill>
                  <a:srgbClr val="002060"/>
                </a:solidFill>
                <a:latin typeface="Segoe UI" panose="020B0502040204020203" pitchFamily="34" charset="0"/>
                <a:ea typeface="+mn-ea"/>
                <a:cs typeface="Segoe UI" panose="020B0502040204020203" pitchFamily="34" charset="0"/>
              </a:rPr>
              <a:t>Rescheduled Hearing Information </a:t>
            </a:r>
            <a:r>
              <a:rPr lang="en-US" sz="3600" b="0" cap="none" dirty="0">
                <a:solidFill>
                  <a:srgbClr val="002060"/>
                </a:solidFill>
                <a:latin typeface="Segoe UI" panose="020B0502040204020203" pitchFamily="34" charset="0"/>
                <a:ea typeface="+mn-ea"/>
                <a:cs typeface="Segoe UI" panose="020B0502040204020203" pitchFamily="34" charset="0"/>
              </a:rPr>
              <a:t>Ad</a:t>
            </a:r>
            <a:endParaRPr lang="en-US" sz="3600" b="0" i="1" dirty="0">
              <a:solidFill>
                <a:srgbClr val="002060"/>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887AD5B5-80D9-C6E7-7CAC-8A154B25A42C}"/>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D56730A-9FEB-451A-977C-D90C7F92E396}"/>
              </a:ext>
            </a:extLst>
          </p:cNvPr>
          <p:cNvSpPr>
            <a:spLocks noGrp="1" noChangeArrowheads="1"/>
          </p:cNvSpPr>
          <p:nvPr>
            <p:ph type="title"/>
          </p:nvPr>
        </p:nvSpPr>
        <p:spPr>
          <a:xfrm>
            <a:off x="556591" y="879677"/>
            <a:ext cx="11078817" cy="1126435"/>
          </a:xfrm>
        </p:spPr>
        <p:txBody>
          <a:bodyPr/>
          <a:lstStyle/>
          <a:p>
            <a:pPr algn="ctr" eaLnBrk="1" hangingPunct="1"/>
            <a:r>
              <a:rPr lang="en-US" altLang="en-US" sz="3600" b="1" dirty="0">
                <a:solidFill>
                  <a:srgbClr val="163962"/>
                </a:solidFill>
                <a:latin typeface="Segoe UI" panose="020B0502040204020203" pitchFamily="34" charset="0"/>
                <a:ea typeface="Open Sans Semibold" pitchFamily="2" charset="0"/>
                <a:cs typeface="Segoe UI" panose="020B0502040204020203" pitchFamily="34" charset="0"/>
              </a:rPr>
              <a:t>TRIM Hearing Information </a:t>
            </a:r>
            <a:endParaRPr lang="en-US" altLang="en-US" sz="3600" i="1" dirty="0">
              <a:solidFill>
                <a:srgbClr val="163962"/>
              </a:solidFill>
              <a:latin typeface="Segoe UI" panose="020B0502040204020203" pitchFamily="34" charset="0"/>
              <a:ea typeface="Open Sans Semibold" pitchFamily="2" charset="0"/>
              <a:cs typeface="Segoe UI" panose="020B0502040204020203" pitchFamily="34" charset="0"/>
            </a:endParaRPr>
          </a:p>
        </p:txBody>
      </p:sp>
      <p:sp>
        <p:nvSpPr>
          <p:cNvPr id="74755" name="Content Placeholder 2">
            <a:extLst>
              <a:ext uri="{FF2B5EF4-FFF2-40B4-BE49-F238E27FC236}">
                <a16:creationId xmlns:a16="http://schemas.microsoft.com/office/drawing/2014/main" id="{75B9CE71-E03C-43CB-9A35-B97D94F46011}"/>
              </a:ext>
            </a:extLst>
          </p:cNvPr>
          <p:cNvSpPr>
            <a:spLocks noGrp="1" noChangeArrowheads="1"/>
          </p:cNvSpPr>
          <p:nvPr>
            <p:ph idx="1"/>
          </p:nvPr>
        </p:nvSpPr>
        <p:spPr>
          <a:xfrm>
            <a:off x="1497068" y="2823046"/>
            <a:ext cx="6565384" cy="1228668"/>
          </a:xfrm>
        </p:spPr>
        <p:txBody>
          <a:bodyPr/>
          <a:lstStyle/>
          <a:p>
            <a:pPr marL="109538" indent="0">
              <a:buNone/>
            </a:pPr>
            <a:r>
              <a:rPr lang="en-US" altLang="en-US" sz="2400" dirty="0">
                <a:latin typeface="Segoe UI" panose="020B0502040204020203" pitchFamily="34" charset="0"/>
                <a:ea typeface="Open Sans Semibold" pitchFamily="2" charset="0"/>
                <a:cs typeface="Segoe UI" panose="020B0502040204020203" pitchFamily="34" charset="0"/>
              </a:rPr>
              <a:t>Taxing authorities must hold </a:t>
            </a:r>
            <a:r>
              <a:rPr lang="en-US" altLang="en-US" sz="2400" b="1" dirty="0">
                <a:latin typeface="Segoe UI" panose="020B0502040204020203" pitchFamily="34" charset="0"/>
                <a:ea typeface="Open Sans Semibold" pitchFamily="2" charset="0"/>
                <a:cs typeface="Segoe UI" panose="020B0502040204020203" pitchFamily="34" charset="0"/>
              </a:rPr>
              <a:t>two</a:t>
            </a:r>
            <a:r>
              <a:rPr lang="en-US" altLang="en-US" sz="2400" dirty="0">
                <a:latin typeface="Segoe UI" panose="020B0502040204020203" pitchFamily="34" charset="0"/>
                <a:ea typeface="Open Sans Semibold" pitchFamily="2" charset="0"/>
                <a:cs typeface="Segoe UI" panose="020B0502040204020203" pitchFamily="34" charset="0"/>
              </a:rPr>
              <a:t> public hearings to adopt a millage rate and budget.</a:t>
            </a:r>
          </a:p>
          <a:p>
            <a:pPr marL="109538" indent="0">
              <a:buNone/>
            </a:pPr>
            <a:endParaRPr lang="en-US" altLang="en-US" dirty="0">
              <a:latin typeface="Arial" panose="020B0604020202020204" pitchFamily="34" charset="0"/>
              <a:ea typeface="Open Sans Semibold" pitchFamily="2" charset="0"/>
              <a:cs typeface="Arial" panose="020B0604020202020204" pitchFamily="34" charset="0"/>
            </a:endParaRPr>
          </a:p>
        </p:txBody>
      </p:sp>
      <p:sp>
        <p:nvSpPr>
          <p:cNvPr id="4" name="TextBox 3">
            <a:extLst>
              <a:ext uri="{FF2B5EF4-FFF2-40B4-BE49-F238E27FC236}">
                <a16:creationId xmlns:a16="http://schemas.microsoft.com/office/drawing/2014/main" id="{071733FF-A17B-4CC5-BBC7-B105B00448B9}"/>
              </a:ext>
            </a:extLst>
          </p:cNvPr>
          <p:cNvSpPr txBox="1"/>
          <p:nvPr/>
        </p:nvSpPr>
        <p:spPr>
          <a:xfrm>
            <a:off x="6747388" y="410081"/>
            <a:ext cx="1647825" cy="6447919"/>
          </a:xfrm>
          <a:prstGeom prst="rect">
            <a:avLst/>
          </a:prstGeom>
          <a:noFill/>
        </p:spPr>
        <p:txBody>
          <a:bodyPr wrap="square" rtlCol="0">
            <a:spAutoFit/>
          </a:bodyPr>
          <a:lstStyle/>
          <a:p>
            <a:r>
              <a:rPr lang="en-US" sz="41300" b="1" dirty="0">
                <a:solidFill>
                  <a:schemeClr val="bg1">
                    <a:lumMod val="90000"/>
                  </a:schemeClr>
                </a:solidFill>
                <a:latin typeface="Segoe UI" panose="020B0502040204020203" pitchFamily="34" charset="0"/>
                <a:cs typeface="Segoe UI" panose="020B0502040204020203" pitchFamily="34" charset="0"/>
              </a:rPr>
              <a:t>2</a:t>
            </a:r>
          </a:p>
        </p:txBody>
      </p:sp>
      <p:pic>
        <p:nvPicPr>
          <p:cNvPr id="3" name="Picture 2">
            <a:extLst>
              <a:ext uri="{FF2B5EF4-FFF2-40B4-BE49-F238E27FC236}">
                <a16:creationId xmlns:a16="http://schemas.microsoft.com/office/drawing/2014/main" id="{46EC79B5-3028-9017-BA46-D1A953910B04}"/>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12A6BCB-2879-4C17-842A-92C5187A3414}"/>
              </a:ext>
            </a:extLst>
          </p:cNvPr>
          <p:cNvSpPr txBox="1">
            <a:spLocks noChangeArrowheads="1"/>
          </p:cNvSpPr>
          <p:nvPr/>
        </p:nvSpPr>
        <p:spPr bwMode="auto">
          <a:xfrm>
            <a:off x="2085561" y="2628899"/>
            <a:ext cx="8020878" cy="3617861"/>
          </a:xfrm>
          <a:prstGeom prst="rect">
            <a:avLst/>
          </a:prstGeom>
          <a:solidFill>
            <a:srgbClr val="FFFFFF"/>
          </a:solidFill>
          <a:ln w="28575">
            <a:solidFill>
              <a:srgbClr val="000000"/>
            </a:solidFill>
            <a:miter lim="800000"/>
            <a:headEnd/>
            <a:tailEnd/>
          </a:ln>
          <a:effectLst>
            <a:outerShdw dist="71842" dir="2700000" algn="ctr" rotWithShape="0">
              <a:srgbClr val="DBF5F9">
                <a:alpha val="50000"/>
              </a:srgbClr>
            </a:outerShdw>
          </a:effectLst>
        </p:spPr>
        <p:txBody>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639763" indent="-2460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460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187450" indent="-2095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462088" indent="-209550">
              <a:spcBef>
                <a:spcPct val="20000"/>
              </a:spcBef>
              <a:buFont typeface="Arial" panose="020B0604020202020204" pitchFamily="34" charset="0"/>
              <a:buChar char="»"/>
              <a:defRPr sz="2000">
                <a:solidFill>
                  <a:schemeClr val="tx1"/>
                </a:solidFill>
                <a:latin typeface="Calibri" panose="020F0502020204030204" pitchFamily="34" charset="0"/>
              </a:defRPr>
            </a:lvl5pPr>
            <a:lvl6pPr marL="19192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3764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8336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90888" indent="-209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0BD0D9"/>
              </a:buClr>
              <a:buSzPct val="95000"/>
              <a:buFontTx/>
              <a:buNone/>
            </a:pPr>
            <a:r>
              <a:rPr lang="en-US" altLang="en-US" sz="2400" b="1" dirty="0">
                <a:latin typeface="Constantia" panose="02030602050306030303" pitchFamily="18" charset="0"/>
              </a:rPr>
              <a:t>NOTICE OF RESCHEDULED HEARING</a:t>
            </a:r>
          </a:p>
          <a:p>
            <a:pPr algn="ctr" eaLnBrk="1" hangingPunct="1">
              <a:buClr>
                <a:srgbClr val="0BD0D9"/>
              </a:buClr>
              <a:buSzPct val="95000"/>
              <a:buFontTx/>
              <a:buNone/>
            </a:pPr>
            <a:r>
              <a:rPr lang="en-US" altLang="en-US" sz="2400" dirty="0">
                <a:latin typeface="Constantia" panose="02030602050306030303" pitchFamily="18" charset="0"/>
              </a:rPr>
              <a:t>The tentative/final hearing adopting a millage and budget on</a:t>
            </a:r>
            <a:r>
              <a:rPr lang="en-US" altLang="en-US" sz="2400" i="1" dirty="0">
                <a:latin typeface="Constantia" panose="02030602050306030303" pitchFamily="18" charset="0"/>
              </a:rPr>
              <a:t> (hearing date)</a:t>
            </a:r>
            <a:endParaRPr lang="en-US" altLang="en-US" sz="2400" dirty="0">
              <a:latin typeface="Constantia" panose="02030602050306030303" pitchFamily="18" charset="0"/>
            </a:endParaRPr>
          </a:p>
          <a:p>
            <a:pPr algn="ctr" eaLnBrk="1" hangingPunct="1">
              <a:buClr>
                <a:srgbClr val="0BD0D9"/>
              </a:buClr>
              <a:buSzPct val="95000"/>
              <a:buFontTx/>
              <a:buNone/>
            </a:pPr>
            <a:r>
              <a:rPr lang="en-US" altLang="en-US" sz="2400" dirty="0">
                <a:latin typeface="Constantia" panose="02030602050306030303" pitchFamily="18" charset="0"/>
              </a:rPr>
              <a:t>for the </a:t>
            </a:r>
            <a:r>
              <a:rPr lang="en-US" altLang="en-US" sz="2400" i="1" dirty="0">
                <a:latin typeface="Constantia" panose="02030602050306030303" pitchFamily="18" charset="0"/>
              </a:rPr>
              <a:t>(name of taxing authority)</a:t>
            </a:r>
            <a:r>
              <a:rPr lang="en-US" altLang="en-US" sz="2400" dirty="0">
                <a:latin typeface="Constantia" panose="02030602050306030303" pitchFamily="18" charset="0"/>
              </a:rPr>
              <a:t> is being rescheduled due to (named storm).</a:t>
            </a:r>
          </a:p>
          <a:p>
            <a:pPr eaLnBrk="1" hangingPunct="1">
              <a:buClr>
                <a:srgbClr val="0BD0D9"/>
              </a:buClr>
              <a:buSzPct val="95000"/>
              <a:buFontTx/>
              <a:buNone/>
            </a:pPr>
            <a:r>
              <a:rPr lang="en-US" altLang="en-US" sz="2400" dirty="0">
                <a:latin typeface="Constantia" panose="02030602050306030303" pitchFamily="18" charset="0"/>
              </a:rPr>
              <a:t>  A rescheduled (tentative/final) budget hearing will be held on:</a:t>
            </a:r>
            <a:endParaRPr lang="en-US" altLang="en-US" sz="2400" i="1" dirty="0">
              <a:latin typeface="Constantia" panose="02030602050306030303" pitchFamily="18" charset="0"/>
            </a:endParaRPr>
          </a:p>
          <a:p>
            <a:pPr algn="ctr" eaLnBrk="1" hangingPunct="1">
              <a:buClr>
                <a:srgbClr val="0BD0D9"/>
              </a:buClr>
              <a:buSzPct val="95000"/>
              <a:buFontTx/>
              <a:buNone/>
            </a:pPr>
            <a:r>
              <a:rPr lang="en-US" altLang="en-US" sz="2600" b="1" i="1" dirty="0">
                <a:latin typeface="Constantia" panose="02030602050306030303" pitchFamily="18" charset="0"/>
              </a:rPr>
              <a:t>(date, time, and meeting place)</a:t>
            </a:r>
            <a:r>
              <a:rPr lang="en-US" altLang="en-US" sz="2600" i="1" dirty="0">
                <a:latin typeface="Constantia" panose="02030602050306030303" pitchFamily="18" charset="0"/>
              </a:rPr>
              <a:t>.</a:t>
            </a:r>
            <a:endParaRPr lang="en-US" altLang="en-US" sz="2600" dirty="0">
              <a:latin typeface="Constantia" panose="02030602050306030303" pitchFamily="18" charset="0"/>
            </a:endParaRPr>
          </a:p>
        </p:txBody>
      </p:sp>
      <p:sp>
        <p:nvSpPr>
          <p:cNvPr id="6" name="Title 1">
            <a:extLst>
              <a:ext uri="{FF2B5EF4-FFF2-40B4-BE49-F238E27FC236}">
                <a16:creationId xmlns:a16="http://schemas.microsoft.com/office/drawing/2014/main" id="{421A1D92-9EEF-46A7-ABE8-DB2F02AA5E23}"/>
              </a:ext>
            </a:extLst>
          </p:cNvPr>
          <p:cNvSpPr>
            <a:spLocks noGrp="1"/>
          </p:cNvSpPr>
          <p:nvPr>
            <p:ph type="title"/>
          </p:nvPr>
        </p:nvSpPr>
        <p:spPr>
          <a:xfrm>
            <a:off x="1372325" y="814180"/>
            <a:ext cx="9447350" cy="1512978"/>
          </a:xfrm>
        </p:spPr>
        <p:txBody>
          <a:bodyPr>
            <a:noAutofit/>
          </a:bodyPr>
          <a:lstStyle/>
          <a:p>
            <a:pPr lvl="0" algn="ctr">
              <a:spcBef>
                <a:spcPct val="20000"/>
              </a:spcBef>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mn-ea"/>
                <a:cs typeface="Segoe UI" panose="020B0502040204020203" pitchFamily="34" charset="0"/>
              </a:rPr>
              <a:t>Rescheduled Hearing Information </a:t>
            </a:r>
            <a:r>
              <a:rPr lang="en-US" sz="3600" dirty="0">
                <a:solidFill>
                  <a:srgbClr val="002060"/>
                </a:solidFill>
                <a:latin typeface="Segoe UI" panose="020B0502040204020203" pitchFamily="34" charset="0"/>
                <a:ea typeface="+mn-ea"/>
                <a:cs typeface="Segoe UI" panose="020B0502040204020203" pitchFamily="34" charset="0"/>
              </a:rPr>
              <a:t>Ad</a:t>
            </a:r>
            <a:br>
              <a:rPr lang="en-US" sz="3600" dirty="0">
                <a:solidFill>
                  <a:srgbClr val="002060"/>
                </a:solidFill>
                <a:latin typeface="Segoe UI" panose="020B0502040204020203" pitchFamily="34" charset="0"/>
                <a:ea typeface="+mn-ea"/>
                <a:cs typeface="Segoe UI" panose="020B0502040204020203" pitchFamily="34" charset="0"/>
              </a:rPr>
            </a:br>
            <a:br>
              <a:rPr lang="en-US" sz="1050" dirty="0">
                <a:solidFill>
                  <a:srgbClr val="002060"/>
                </a:solidFill>
                <a:latin typeface="Segoe UI" panose="020B0502040204020203" pitchFamily="34" charset="0"/>
                <a:ea typeface="+mn-ea"/>
                <a:cs typeface="Segoe UI" panose="020B0502040204020203" pitchFamily="34" charset="0"/>
              </a:rPr>
            </a:br>
            <a:r>
              <a:rPr lang="en-US" sz="2800" b="1" i="1" dirty="0">
                <a:solidFill>
                  <a:srgbClr val="002060"/>
                </a:solidFill>
                <a:latin typeface="Segoe UI" panose="020B0502040204020203" pitchFamily="34" charset="0"/>
                <a:ea typeface="+mn-ea"/>
                <a:cs typeface="Segoe UI" panose="020B0502040204020203" pitchFamily="34" charset="0"/>
              </a:rPr>
              <a:t>EXAMPLE</a:t>
            </a:r>
            <a:endParaRPr lang="en-US" sz="3600" b="1" i="1" dirty="0">
              <a:solidFill>
                <a:srgbClr val="002060"/>
              </a:solidFill>
              <a:latin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A04AE391-0CB6-B283-0AF8-D500C4AA9B2D}"/>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C73FAE-44D3-47E7-A5FE-549C073BB049}"/>
              </a:ext>
            </a:extLst>
          </p:cNvPr>
          <p:cNvSpPr>
            <a:spLocks noGrp="1" noChangeArrowheads="1"/>
          </p:cNvSpPr>
          <p:nvPr>
            <p:ph type="title"/>
          </p:nvPr>
        </p:nvSpPr>
        <p:spPr>
          <a:xfrm>
            <a:off x="-202901" y="1063130"/>
            <a:ext cx="7757354" cy="1085238"/>
          </a:xfrm>
        </p:spPr>
        <p:txBody>
          <a:bodyPr/>
          <a:lstStyle/>
          <a:p>
            <a:pPr algn="ctr" eaLnBrk="1" hangingPunct="1">
              <a:defRPr/>
            </a:pPr>
            <a:r>
              <a:rPr lang="en-US" altLang="en-US" sz="4000" b="1" dirty="0">
                <a:solidFill>
                  <a:srgbClr val="002060"/>
                </a:solidFill>
                <a:latin typeface="Segoe UI" panose="020B0502040204020203" pitchFamily="34" charset="0"/>
                <a:cs typeface="Segoe UI" panose="020B0502040204020203" pitchFamily="34" charset="0"/>
              </a:rPr>
              <a:t>Newspaper Example</a:t>
            </a:r>
            <a:br>
              <a:rPr lang="en-US" altLang="en-US" b="1" dirty="0">
                <a:solidFill>
                  <a:srgbClr val="002060"/>
                </a:solidFill>
                <a:latin typeface="Segoe UI" panose="020B0502040204020203" pitchFamily="34" charset="0"/>
                <a:cs typeface="Segoe UI" panose="020B0502040204020203" pitchFamily="34" charset="0"/>
              </a:rPr>
            </a:br>
            <a:r>
              <a:rPr lang="en-US" altLang="en-US" sz="3600" dirty="0">
                <a:solidFill>
                  <a:srgbClr val="002060"/>
                </a:solidFill>
                <a:latin typeface="Segoe UI" panose="020B0502040204020203" pitchFamily="34" charset="0"/>
                <a:cs typeface="Segoe UI" panose="020B0502040204020203" pitchFamily="34" charset="0"/>
              </a:rPr>
              <a:t>Notice of Rescheduled Hearing</a:t>
            </a:r>
          </a:p>
        </p:txBody>
      </p:sp>
      <p:pic>
        <p:nvPicPr>
          <p:cNvPr id="6" name="Picture 6">
            <a:extLst>
              <a:ext uri="{FF2B5EF4-FFF2-40B4-BE49-F238E27FC236}">
                <a16:creationId xmlns:a16="http://schemas.microsoft.com/office/drawing/2014/main" id="{79D658ED-CC21-4D9F-844D-597356698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792">
            <a:off x="7029670" y="225128"/>
            <a:ext cx="3997246" cy="6431830"/>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4B7FEF-D012-5960-E63B-AA7ABA0B6BFA}"/>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A1E0BAE0-D333-4114-B96E-A50CF4870E98}"/>
              </a:ext>
            </a:extLst>
          </p:cNvPr>
          <p:cNvSpPr>
            <a:spLocks noGrp="1" noChangeArrowheads="1"/>
          </p:cNvSpPr>
          <p:nvPr>
            <p:ph type="title"/>
          </p:nvPr>
        </p:nvSpPr>
        <p:spPr>
          <a:xfrm>
            <a:off x="-190500" y="876302"/>
            <a:ext cx="8229600" cy="1143000"/>
          </a:xfrm>
        </p:spPr>
        <p:txBody>
          <a:bodyPr/>
          <a:lstStyle/>
          <a:p>
            <a:pPr algn="ctr" eaLnBrk="1" hangingPunct="1">
              <a:defRPr/>
            </a:pPr>
            <a: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alt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Proof of Publications</a:t>
            </a:r>
          </a:p>
        </p:txBody>
      </p:sp>
      <p:sp>
        <p:nvSpPr>
          <p:cNvPr id="6" name="Rectangle 5">
            <a:extLst>
              <a:ext uri="{FF2B5EF4-FFF2-40B4-BE49-F238E27FC236}">
                <a16:creationId xmlns:a16="http://schemas.microsoft.com/office/drawing/2014/main" id="{AD53F28C-EE5D-478A-9D40-9973275CD64D}"/>
              </a:ext>
            </a:extLst>
          </p:cNvPr>
          <p:cNvSpPr/>
          <p:nvPr/>
        </p:nvSpPr>
        <p:spPr>
          <a:xfrm>
            <a:off x="472474" y="3977972"/>
            <a:ext cx="5623527" cy="1142999"/>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Submit with </a:t>
            </a:r>
            <a:r>
              <a:rPr lang="en-US" sz="2400" i="1"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Certification of Compliance </a:t>
            </a: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(Form DR-487).</a:t>
            </a:r>
            <a:endPar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84867D6C-EBA0-4D1B-84D8-8BE5310F4E4A}"/>
              </a:ext>
            </a:extLst>
          </p:cNvPr>
          <p:cNvSpPr/>
          <p:nvPr/>
        </p:nvSpPr>
        <p:spPr>
          <a:xfrm>
            <a:off x="472474" y="2587322"/>
            <a:ext cx="5623526" cy="1143001"/>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Submit one for each published advertisement.</a:t>
            </a:r>
            <a:endPar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graphicFrame>
        <p:nvGraphicFramePr>
          <p:cNvPr id="2" name="Object 1">
            <a:hlinkClick r:id="" action="ppaction://ole?verb=0"/>
            <a:extLst>
              <a:ext uri="{FF2B5EF4-FFF2-40B4-BE49-F238E27FC236}">
                <a16:creationId xmlns:a16="http://schemas.microsoft.com/office/drawing/2014/main" id="{7DBEB2CA-3473-4481-85BD-FDD8505C5B97}"/>
              </a:ext>
            </a:extLst>
          </p:cNvPr>
          <p:cNvGraphicFramePr>
            <a:graphicFrameLocks noChangeAspect="1"/>
          </p:cNvGraphicFramePr>
          <p:nvPr>
            <p:extLst>
              <p:ext uri="{D42A27DB-BD31-4B8C-83A1-F6EECF244321}">
                <p14:modId xmlns:p14="http://schemas.microsoft.com/office/powerpoint/2010/main" val="2609613631"/>
              </p:ext>
            </p:extLst>
          </p:nvPr>
        </p:nvGraphicFramePr>
        <p:xfrm>
          <a:off x="6469700" y="1447802"/>
          <a:ext cx="4427737" cy="5001297"/>
        </p:xfrm>
        <a:graphic>
          <a:graphicData uri="http://schemas.openxmlformats.org/presentationml/2006/ole">
            <mc:AlternateContent xmlns:mc="http://schemas.openxmlformats.org/markup-compatibility/2006">
              <mc:Choice xmlns:v="urn:schemas-microsoft-com:vml" Requires="v">
                <p:oleObj name="Acrobat Document" r:id="rId3" imgW="5829298" imgH="7543706" progId="Acrobat.Document.11">
                  <p:embed/>
                </p:oleObj>
              </mc:Choice>
              <mc:Fallback>
                <p:oleObj name="Acrobat Document" r:id="rId3" imgW="5829298" imgH="7543706" progId="Acrobat.Document.11">
                  <p:embed/>
                  <p:pic>
                    <p:nvPicPr>
                      <p:cNvPr id="2" name="Object 1">
                        <a:hlinkClick r:id="" action="ppaction://ole?verb=0"/>
                        <a:extLst>
                          <a:ext uri="{FF2B5EF4-FFF2-40B4-BE49-F238E27FC236}">
                            <a16:creationId xmlns:a16="http://schemas.microsoft.com/office/drawing/2014/main" id="{7DBEB2CA-3473-4481-85BD-FDD8505C5B97}"/>
                          </a:ext>
                        </a:extLst>
                      </p:cNvPr>
                      <p:cNvPicPr/>
                      <p:nvPr/>
                    </p:nvPicPr>
                    <p:blipFill>
                      <a:blip r:embed="rId4"/>
                      <a:stretch>
                        <a:fillRect/>
                      </a:stretch>
                    </p:blipFill>
                    <p:spPr>
                      <a:xfrm>
                        <a:off x="6469700" y="1447802"/>
                        <a:ext cx="4427737" cy="5001297"/>
                      </a:xfrm>
                      <a:prstGeom prst="rect">
                        <a:avLst/>
                      </a:prstGeom>
                      <a:ln w="19050">
                        <a:solidFill>
                          <a:schemeClr val="tx1"/>
                        </a:solidFill>
                      </a:ln>
                    </p:spPr>
                  </p:pic>
                </p:oleObj>
              </mc:Fallback>
            </mc:AlternateContent>
          </a:graphicData>
        </a:graphic>
      </p:graphicFrame>
      <p:pic>
        <p:nvPicPr>
          <p:cNvPr id="4" name="Picture 3">
            <a:extLst>
              <a:ext uri="{FF2B5EF4-FFF2-40B4-BE49-F238E27FC236}">
                <a16:creationId xmlns:a16="http://schemas.microsoft.com/office/drawing/2014/main" id="{F7532B8F-AB1D-DE78-F4F2-C91415493528}"/>
              </a:ext>
            </a:extLst>
          </p:cNvPr>
          <p:cNvPicPr>
            <a:picLocks noChangeAspect="1"/>
          </p:cNvPicPr>
          <p:nvPr/>
        </p:nvPicPr>
        <p:blipFill>
          <a:blip r:embed="rId5"/>
          <a:stretch>
            <a:fillRect/>
          </a:stretch>
        </p:blipFill>
        <p:spPr>
          <a:xfrm>
            <a:off x="11102131" y="5354966"/>
            <a:ext cx="847417" cy="123759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CECF3A-BF9B-41D2-BACF-BF73A6416903}"/>
              </a:ext>
            </a:extLst>
          </p:cNvPr>
          <p:cNvSpPr>
            <a:spLocks noGrp="1" noChangeArrowheads="1"/>
          </p:cNvSpPr>
          <p:nvPr>
            <p:ph type="title"/>
          </p:nvPr>
        </p:nvSpPr>
        <p:spPr>
          <a:xfrm>
            <a:off x="854779" y="756384"/>
            <a:ext cx="6042764" cy="1000125"/>
          </a:xfrm>
        </p:spPr>
        <p:txBody>
          <a:bodyPr/>
          <a:lstStyle/>
          <a:p>
            <a:pPr algn="ctr" eaLnBrk="1" hangingPunct="1">
              <a:defRPr/>
            </a:pPr>
            <a:r>
              <a:rPr lang="en-US" altLang="en-US" sz="3600" b="1" dirty="0">
                <a:solidFill>
                  <a:srgbClr val="002060"/>
                </a:solidFill>
                <a:latin typeface="Segoe UI" panose="020B0502040204020203" pitchFamily="34" charset="0"/>
                <a:cs typeface="Segoe UI" panose="020B0502040204020203" pitchFamily="34" charset="0"/>
              </a:rPr>
              <a:t>Tear Sheets</a:t>
            </a:r>
            <a:r>
              <a:rPr lang="en-US" altLang="en-US" b="1" dirty="0">
                <a:highlight>
                  <a:srgbClr val="FFFF00"/>
                </a:highlight>
                <a:latin typeface="Segoe UI" panose="020B0502040204020203" pitchFamily="34" charset="0"/>
                <a:cs typeface="Segoe UI" panose="020B0502040204020203" pitchFamily="34" charset="0"/>
              </a:rPr>
              <a:t>	</a:t>
            </a:r>
          </a:p>
        </p:txBody>
      </p:sp>
      <p:pic>
        <p:nvPicPr>
          <p:cNvPr id="3" name="Picture 2">
            <a:extLst>
              <a:ext uri="{FF2B5EF4-FFF2-40B4-BE49-F238E27FC236}">
                <a16:creationId xmlns:a16="http://schemas.microsoft.com/office/drawing/2014/main" id="{57DD0E52-6C0A-46E8-A265-931EF79F3765}"/>
              </a:ext>
            </a:extLst>
          </p:cNvPr>
          <p:cNvPicPr>
            <a:picLocks noChangeAspect="1"/>
          </p:cNvPicPr>
          <p:nvPr/>
        </p:nvPicPr>
        <p:blipFill rotWithShape="1">
          <a:blip r:embed="rId2"/>
          <a:srcRect l="2798" r="7679"/>
          <a:stretch/>
        </p:blipFill>
        <p:spPr>
          <a:xfrm rot="190474">
            <a:off x="7417396" y="311179"/>
            <a:ext cx="3518293" cy="6332582"/>
          </a:xfrm>
          <a:prstGeom prst="rect">
            <a:avLst/>
          </a:prstGeom>
          <a:ln>
            <a:solidFill>
              <a:schemeClr val="tx1"/>
            </a:solidFill>
          </a:ln>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B9ABF798-2C90-47A7-88D2-7CE2B9FB2CE3}"/>
              </a:ext>
            </a:extLst>
          </p:cNvPr>
          <p:cNvSpPr/>
          <p:nvPr/>
        </p:nvSpPr>
        <p:spPr>
          <a:xfrm>
            <a:off x="835114" y="1929607"/>
            <a:ext cx="6042764" cy="1370183"/>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A tear sheet is an actual copy of the published newspaper ad.</a:t>
            </a:r>
          </a:p>
        </p:txBody>
      </p:sp>
      <p:sp>
        <p:nvSpPr>
          <p:cNvPr id="8" name="Rectangle 7">
            <a:extLst>
              <a:ext uri="{FF2B5EF4-FFF2-40B4-BE49-F238E27FC236}">
                <a16:creationId xmlns:a16="http://schemas.microsoft.com/office/drawing/2014/main" id="{5E380B12-7DD5-45D0-AC3D-2A867E708014}"/>
              </a:ext>
            </a:extLst>
          </p:cNvPr>
          <p:cNvSpPr/>
          <p:nvPr/>
        </p:nvSpPr>
        <p:spPr>
          <a:xfrm>
            <a:off x="835114" y="3577223"/>
            <a:ext cx="6042764" cy="1220063"/>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Tear sheets are used as an alternative to submitting a newspaper. </a:t>
            </a:r>
          </a:p>
        </p:txBody>
      </p:sp>
      <p:pic>
        <p:nvPicPr>
          <p:cNvPr id="4" name="Picture 3">
            <a:extLst>
              <a:ext uri="{FF2B5EF4-FFF2-40B4-BE49-F238E27FC236}">
                <a16:creationId xmlns:a16="http://schemas.microsoft.com/office/drawing/2014/main" id="{63FA67FE-BE85-2C5A-65BE-2A11A76DA211}"/>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D99DEC2A-1BB1-43E5-BD12-07BE88956355}"/>
              </a:ext>
            </a:extLst>
          </p:cNvPr>
          <p:cNvSpPr txBox="1">
            <a:spLocks noChangeArrowheads="1"/>
          </p:cNvSpPr>
          <p:nvPr/>
        </p:nvSpPr>
        <p:spPr bwMode="auto">
          <a:xfrm>
            <a:off x="2552700" y="1685926"/>
            <a:ext cx="7086600" cy="1470025"/>
          </a:xfrm>
          <a:prstGeom prst="rect">
            <a:avLst/>
          </a:prstGeom>
          <a:noFill/>
          <a:ln w="19050">
            <a:noFill/>
          </a:ln>
          <a:effectLst/>
        </p:spPr>
        <p:txBody>
          <a:bodyPr vert="horz" wrap="square" lIns="91440" tIns="45720" rIns="91440" bIns="45720" numCol="1" anchor="ctr" anchorCtr="0" compatLnSpc="1">
            <a:prstTxWarp prst="textNoShape">
              <a:avLst/>
            </a:prstTxWarp>
          </a:bodyPr>
          <a:lstStyle>
            <a:lvl1pPr algn="ctr" eaLnBrk="1" hangingPunct="1">
              <a:defRPr sz="4400" b="1">
                <a:latin typeface="Segoe UI" panose="020B0502040204020203" pitchFamily="34" charset="0"/>
                <a:ea typeface="+mj-ea"/>
                <a:cs typeface="Segoe UI" panose="020B0502040204020203" pitchFamily="34" charset="0"/>
              </a:defRPr>
            </a:lvl1pPr>
            <a:lvl2pPr algn="ctr">
              <a:defRPr sz="4400">
                <a:latin typeface="Calibri" panose="020F0502020204030204" pitchFamily="34" charset="0"/>
              </a:defRPr>
            </a:lvl2pPr>
            <a:lvl3pPr algn="ctr">
              <a:defRPr sz="4400">
                <a:latin typeface="Calibri" panose="020F0502020204030204" pitchFamily="34" charset="0"/>
              </a:defRPr>
            </a:lvl3pPr>
            <a:lvl4pPr algn="ctr">
              <a:defRPr sz="4400">
                <a:latin typeface="Calibri" panose="020F0502020204030204" pitchFamily="34" charset="0"/>
              </a:defRPr>
            </a:lvl4pPr>
            <a:lvl5pPr algn="ctr">
              <a:defRPr sz="4400">
                <a:latin typeface="Calibri" panose="020F0502020204030204" pitchFamily="34" charset="0"/>
              </a:defRPr>
            </a:lvl5pPr>
            <a:lvl6pPr marL="457200" algn="ctr" fontAlgn="base">
              <a:spcBef>
                <a:spcPct val="0"/>
              </a:spcBef>
              <a:spcAft>
                <a:spcPct val="0"/>
              </a:spcAft>
              <a:defRPr sz="4400">
                <a:latin typeface="Calibri" panose="020F0502020204030204" pitchFamily="34" charset="0"/>
              </a:defRPr>
            </a:lvl6pPr>
            <a:lvl7pPr marL="914400" algn="ctr" fontAlgn="base">
              <a:spcBef>
                <a:spcPct val="0"/>
              </a:spcBef>
              <a:spcAft>
                <a:spcPct val="0"/>
              </a:spcAft>
              <a:defRPr sz="4400">
                <a:latin typeface="Calibri" panose="020F0502020204030204" pitchFamily="34" charset="0"/>
              </a:defRPr>
            </a:lvl7pPr>
            <a:lvl8pPr marL="1371600" algn="ctr" fontAlgn="base">
              <a:spcBef>
                <a:spcPct val="0"/>
              </a:spcBef>
              <a:spcAft>
                <a:spcPct val="0"/>
              </a:spcAft>
              <a:defRPr sz="4400">
                <a:latin typeface="Calibri" panose="020F0502020204030204" pitchFamily="34" charset="0"/>
              </a:defRPr>
            </a:lvl8pPr>
            <a:lvl9pPr marL="1828800" algn="ctr" fontAlgn="base">
              <a:spcBef>
                <a:spcPct val="0"/>
              </a:spcBef>
              <a:spcAft>
                <a:spcPct val="0"/>
              </a:spcAft>
              <a:defRPr sz="4400">
                <a:latin typeface="Calibri" panose="020F0502020204030204" pitchFamily="34" charset="0"/>
              </a:defRPr>
            </a:lvl9pPr>
          </a:lstStyle>
          <a:p>
            <a:r>
              <a:rPr lang="en-US" altLang="en-US" dirty="0">
                <a:solidFill>
                  <a:srgbClr val="002060"/>
                </a:solidFill>
              </a:rPr>
              <a:t>Resolutions/Ordinances </a:t>
            </a:r>
          </a:p>
        </p:txBody>
      </p:sp>
      <p:pic>
        <p:nvPicPr>
          <p:cNvPr id="3" name="Picture 2">
            <a:extLst>
              <a:ext uri="{FF2B5EF4-FFF2-40B4-BE49-F238E27FC236}">
                <a16:creationId xmlns:a16="http://schemas.microsoft.com/office/drawing/2014/main" id="{25D0250F-D26C-8DCC-9917-509306444D15}"/>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87954D7B-FE1A-4F46-9016-CF41B77F5AD2}"/>
              </a:ext>
            </a:extLst>
          </p:cNvPr>
          <p:cNvSpPr>
            <a:spLocks noGrp="1" noChangeArrowheads="1"/>
          </p:cNvSpPr>
          <p:nvPr>
            <p:ph type="title"/>
          </p:nvPr>
        </p:nvSpPr>
        <p:spPr>
          <a:xfrm>
            <a:off x="1633330" y="818736"/>
            <a:ext cx="8925339" cy="1533939"/>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a:t>
            </a:r>
            <a:b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Resolution/Ordinance</a:t>
            </a:r>
          </a:p>
        </p:txBody>
      </p:sp>
      <p:sp>
        <p:nvSpPr>
          <p:cNvPr id="151555" name="Content Placeholder 2">
            <a:extLst>
              <a:ext uri="{FF2B5EF4-FFF2-40B4-BE49-F238E27FC236}">
                <a16:creationId xmlns:a16="http://schemas.microsoft.com/office/drawing/2014/main" id="{675ED8D0-AF0F-4E43-9199-683671A05D8C}"/>
              </a:ext>
            </a:extLst>
          </p:cNvPr>
          <p:cNvSpPr>
            <a:spLocks noGrp="1" noChangeArrowheads="1"/>
          </p:cNvSpPr>
          <p:nvPr>
            <p:ph idx="1"/>
          </p:nvPr>
        </p:nvSpPr>
        <p:spPr>
          <a:xfrm>
            <a:off x="887895" y="2514600"/>
            <a:ext cx="10704029" cy="2714625"/>
          </a:xfrm>
        </p:spPr>
        <p:txBody>
          <a:bodyPr/>
          <a:lstStyle/>
          <a:p>
            <a:pPr marL="0" indent="0">
              <a:buNone/>
            </a:pPr>
            <a:r>
              <a:rPr lang="en-US" altLang="en-US" sz="2400" dirty="0">
                <a:latin typeface="Segoe UI" panose="020B0502040204020203" pitchFamily="34" charset="0"/>
                <a:cs typeface="Segoe UI" panose="020B0502040204020203" pitchFamily="34" charset="0"/>
              </a:rPr>
              <a:t>The taxing authority cannot levy any millage until its governing board has approved a resolution or ordinance.</a:t>
            </a:r>
          </a:p>
          <a:p>
            <a:pPr marL="0" indent="0">
              <a:buNone/>
            </a:pPr>
            <a:endParaRPr lang="en-US" altLang="en-US" sz="24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7E42F46D-B414-5E05-18F5-D0DBC0474A85}"/>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3917B93A-99B6-4843-AAA5-E37EC09D9CA5}"/>
              </a:ext>
            </a:extLst>
          </p:cNvPr>
          <p:cNvSpPr>
            <a:spLocks noGrp="1" noChangeArrowheads="1"/>
          </p:cNvSpPr>
          <p:nvPr>
            <p:ph type="title"/>
          </p:nvPr>
        </p:nvSpPr>
        <p:spPr>
          <a:xfrm>
            <a:off x="730692" y="816764"/>
            <a:ext cx="10734261" cy="1496740"/>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a:t>
            </a:r>
            <a:b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Millage Resolution/Ordinance</a:t>
            </a:r>
          </a:p>
        </p:txBody>
      </p:sp>
      <p:sp>
        <p:nvSpPr>
          <p:cNvPr id="157699" name="Content Placeholder 2">
            <a:extLst>
              <a:ext uri="{FF2B5EF4-FFF2-40B4-BE49-F238E27FC236}">
                <a16:creationId xmlns:a16="http://schemas.microsoft.com/office/drawing/2014/main" id="{6B21D9D7-0B6D-4C7C-A920-356C3832A710}"/>
              </a:ext>
            </a:extLst>
          </p:cNvPr>
          <p:cNvSpPr>
            <a:spLocks noGrp="1" noChangeArrowheads="1"/>
          </p:cNvSpPr>
          <p:nvPr>
            <p:ph idx="1"/>
          </p:nvPr>
        </p:nvSpPr>
        <p:spPr>
          <a:xfrm>
            <a:off x="561975" y="2301809"/>
            <a:ext cx="11326687" cy="3869635"/>
          </a:xfrm>
        </p:spPr>
        <p:txBody>
          <a:bodyPr/>
          <a:lstStyle/>
          <a:p>
            <a:pPr marL="0" indent="0">
              <a:buNone/>
            </a:pPr>
            <a:r>
              <a:rPr lang="en-US" altLang="en-US" sz="2400" dirty="0">
                <a:latin typeface="Segoe UI" panose="020B0502040204020203" pitchFamily="34" charset="0"/>
                <a:cs typeface="Segoe UI" panose="020B0502040204020203" pitchFamily="34" charset="0"/>
              </a:rPr>
              <a:t>The </a:t>
            </a:r>
            <a:r>
              <a:rPr lang="en-US" altLang="en-US" sz="2400" b="1" dirty="0">
                <a:latin typeface="Segoe UI" panose="020B0502040204020203" pitchFamily="34" charset="0"/>
                <a:cs typeface="Segoe UI" panose="020B0502040204020203" pitchFamily="34" charset="0"/>
              </a:rPr>
              <a:t>tentative and final </a:t>
            </a:r>
            <a:r>
              <a:rPr lang="en-US" altLang="en-US" sz="2400" dirty="0">
                <a:latin typeface="Segoe UI" panose="020B0502040204020203" pitchFamily="34" charset="0"/>
                <a:cs typeface="Segoe UI" panose="020B0502040204020203" pitchFamily="34" charset="0"/>
              </a:rPr>
              <a:t>resolution/ordinance adopting millage rates must include:</a:t>
            </a:r>
          </a:p>
          <a:p>
            <a:pPr marL="0" indent="0">
              <a:buNone/>
            </a:pPr>
            <a:endParaRPr lang="en-US" altLang="en-US" sz="2400" dirty="0">
              <a:latin typeface="Segoe UI" panose="020B0502040204020203" pitchFamily="34" charset="0"/>
              <a:cs typeface="Segoe UI" panose="020B0502040204020203" pitchFamily="34" charset="0"/>
            </a:endParaRPr>
          </a:p>
          <a:p>
            <a:pPr marL="0" indent="0">
              <a:buNone/>
            </a:pPr>
            <a:r>
              <a:rPr lang="en-US" altLang="en-US" sz="2000" dirty="0">
                <a:latin typeface="Segoe UI" panose="020B0502040204020203" pitchFamily="34" charset="0"/>
                <a:cs typeface="Segoe UI" panose="020B0502040204020203" pitchFamily="34" charset="0"/>
              </a:rPr>
              <a:t>	</a:t>
            </a:r>
          </a:p>
          <a:p>
            <a:pPr marL="0" indent="0">
              <a:buNone/>
            </a:pPr>
            <a:endParaRPr lang="en-US" altLang="en-US" sz="20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BB7E677-0519-47A6-83CC-251489372E1D}"/>
              </a:ext>
            </a:extLst>
          </p:cNvPr>
          <p:cNvSpPr/>
          <p:nvPr/>
        </p:nvSpPr>
        <p:spPr>
          <a:xfrm>
            <a:off x="2176255" y="3122483"/>
            <a:ext cx="7965607" cy="613033"/>
          </a:xfrm>
          <a:prstGeom prst="rect">
            <a:avLst/>
          </a:prstGeom>
          <a:solidFill>
            <a:srgbClr val="EEEEEE"/>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TA’s name</a:t>
            </a:r>
          </a:p>
        </p:txBody>
      </p:sp>
      <p:sp>
        <p:nvSpPr>
          <p:cNvPr id="5" name="Rectangle 4">
            <a:extLst>
              <a:ext uri="{FF2B5EF4-FFF2-40B4-BE49-F238E27FC236}">
                <a16:creationId xmlns:a16="http://schemas.microsoft.com/office/drawing/2014/main" id="{F8A00D83-D1B2-448C-B264-A23EF7AC033E}"/>
              </a:ext>
            </a:extLst>
          </p:cNvPr>
          <p:cNvSpPr/>
          <p:nvPr/>
        </p:nvSpPr>
        <p:spPr>
          <a:xfrm>
            <a:off x="2176255" y="3829037"/>
            <a:ext cx="7965607" cy="695977"/>
          </a:xfrm>
          <a:prstGeom prst="rect">
            <a:avLst/>
          </a:prstGeom>
          <a:solidFill>
            <a:srgbClr val="EEEEEE"/>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percentage increase over the rolled-back rate</a:t>
            </a:r>
          </a:p>
        </p:txBody>
      </p:sp>
      <p:sp>
        <p:nvSpPr>
          <p:cNvPr id="6" name="Rectangle 5">
            <a:extLst>
              <a:ext uri="{FF2B5EF4-FFF2-40B4-BE49-F238E27FC236}">
                <a16:creationId xmlns:a16="http://schemas.microsoft.com/office/drawing/2014/main" id="{85FED9FB-B7A2-4B2D-A81F-A089F696B109}"/>
              </a:ext>
            </a:extLst>
          </p:cNvPr>
          <p:cNvSpPr/>
          <p:nvPr/>
        </p:nvSpPr>
        <p:spPr>
          <a:xfrm>
            <a:off x="2172962" y="4628375"/>
            <a:ext cx="7965607" cy="580176"/>
          </a:xfrm>
          <a:prstGeom prst="rect">
            <a:avLst/>
          </a:prstGeom>
          <a:solidFill>
            <a:srgbClr val="EEEEEE"/>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Each adopted millage rate </a:t>
            </a:r>
          </a:p>
        </p:txBody>
      </p:sp>
      <p:sp>
        <p:nvSpPr>
          <p:cNvPr id="7" name="Rectangle 6">
            <a:extLst>
              <a:ext uri="{FF2B5EF4-FFF2-40B4-BE49-F238E27FC236}">
                <a16:creationId xmlns:a16="http://schemas.microsoft.com/office/drawing/2014/main" id="{8B14BE0D-4190-4B0F-B740-DAF6D64CC927}"/>
              </a:ext>
            </a:extLst>
          </p:cNvPr>
          <p:cNvSpPr/>
          <p:nvPr/>
        </p:nvSpPr>
        <p:spPr>
          <a:xfrm>
            <a:off x="2172962" y="5284751"/>
            <a:ext cx="7968900" cy="580176"/>
          </a:xfrm>
          <a:prstGeom prst="rect">
            <a:avLst/>
          </a:prstGeom>
          <a:solidFill>
            <a:srgbClr val="EEEEEE"/>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rolled-back rate</a:t>
            </a:r>
          </a:p>
        </p:txBody>
      </p:sp>
      <p:pic>
        <p:nvPicPr>
          <p:cNvPr id="3" name="Picture 2">
            <a:extLst>
              <a:ext uri="{FF2B5EF4-FFF2-40B4-BE49-F238E27FC236}">
                <a16:creationId xmlns:a16="http://schemas.microsoft.com/office/drawing/2014/main" id="{116D4EEB-B738-70B3-D830-3B231FA399B4}"/>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CEB6D88-B7DB-49BB-BFAE-85EA846601A5}"/>
              </a:ext>
            </a:extLst>
          </p:cNvPr>
          <p:cNvSpPr>
            <a:spLocks noGrp="1" noChangeArrowheads="1"/>
          </p:cNvSpPr>
          <p:nvPr>
            <p:ph type="title"/>
          </p:nvPr>
        </p:nvSpPr>
        <p:spPr>
          <a:xfrm>
            <a:off x="1981200" y="882035"/>
            <a:ext cx="8229600" cy="1143000"/>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Millage Resolution/Ordinance</a:t>
            </a:r>
            <a:endPar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endParaRPr>
          </a:p>
        </p:txBody>
      </p:sp>
      <p:pic>
        <p:nvPicPr>
          <p:cNvPr id="4" name="Picture 3">
            <a:extLst>
              <a:ext uri="{FF2B5EF4-FFF2-40B4-BE49-F238E27FC236}">
                <a16:creationId xmlns:a16="http://schemas.microsoft.com/office/drawing/2014/main" id="{F72B8D51-6A21-48FC-914B-24B6C4EED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85" t="8298" r="14671" b="34207"/>
          <a:stretch>
            <a:fillRect/>
          </a:stretch>
        </p:blipFill>
        <p:spPr bwMode="auto">
          <a:xfrm>
            <a:off x="724390" y="1529052"/>
            <a:ext cx="4834838" cy="5060093"/>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FBC6750C-B3D3-A2A8-EBC4-57B423E1166F}"/>
              </a:ext>
            </a:extLst>
          </p:cNvPr>
          <p:cNvSpPr/>
          <p:nvPr/>
        </p:nvSpPr>
        <p:spPr>
          <a:xfrm>
            <a:off x="2786799" y="4593445"/>
            <a:ext cx="409156" cy="1253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1862E0F-C202-316B-CB50-BF0FDC7A4F09}"/>
              </a:ext>
            </a:extLst>
          </p:cNvPr>
          <p:cNvSpPr txBox="1"/>
          <p:nvPr/>
        </p:nvSpPr>
        <p:spPr>
          <a:xfrm>
            <a:off x="6178266" y="5327300"/>
            <a:ext cx="5501160"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Percentage increase reflected from Form DR-420, Line 27</a:t>
            </a:r>
          </a:p>
        </p:txBody>
      </p:sp>
      <p:sp>
        <p:nvSpPr>
          <p:cNvPr id="16" name="TextBox 15">
            <a:extLst>
              <a:ext uri="{FF2B5EF4-FFF2-40B4-BE49-F238E27FC236}">
                <a16:creationId xmlns:a16="http://schemas.microsoft.com/office/drawing/2014/main" id="{A286E31B-C5AA-F086-2065-2C528AFE017A}"/>
              </a:ext>
            </a:extLst>
          </p:cNvPr>
          <p:cNvSpPr txBox="1"/>
          <p:nvPr/>
        </p:nvSpPr>
        <p:spPr>
          <a:xfrm>
            <a:off x="6187900" y="4115472"/>
            <a:ext cx="5620523" cy="1107996"/>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Millage rate reflected from Form </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DR-420MM, Line 15</a:t>
            </a:r>
          </a:p>
          <a:p>
            <a:endParaRPr lang="en-US" dirty="0"/>
          </a:p>
        </p:txBody>
      </p:sp>
      <p:sp>
        <p:nvSpPr>
          <p:cNvPr id="30" name="Rectangle 29">
            <a:extLst>
              <a:ext uri="{FF2B5EF4-FFF2-40B4-BE49-F238E27FC236}">
                <a16:creationId xmlns:a16="http://schemas.microsoft.com/office/drawing/2014/main" id="{AC66802D-C368-9DE9-3963-43F25D2D37D8}"/>
              </a:ext>
            </a:extLst>
          </p:cNvPr>
          <p:cNvSpPr/>
          <p:nvPr/>
        </p:nvSpPr>
        <p:spPr>
          <a:xfrm>
            <a:off x="3504259" y="4451723"/>
            <a:ext cx="221085" cy="1253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65E46A3-343E-963B-DD8F-08E0B02B4A4C}"/>
              </a:ext>
            </a:extLst>
          </p:cNvPr>
          <p:cNvSpPr txBox="1"/>
          <p:nvPr/>
        </p:nvSpPr>
        <p:spPr>
          <a:xfrm>
            <a:off x="6187900" y="2985427"/>
            <a:ext cx="5279710"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Roll-back rate reflected from Form DR-420, Line 16</a:t>
            </a:r>
          </a:p>
        </p:txBody>
      </p:sp>
      <p:sp>
        <p:nvSpPr>
          <p:cNvPr id="36" name="Rectangle 35">
            <a:extLst>
              <a:ext uri="{FF2B5EF4-FFF2-40B4-BE49-F238E27FC236}">
                <a16:creationId xmlns:a16="http://schemas.microsoft.com/office/drawing/2014/main" id="{6F370EC6-AD27-D654-E9F5-41DBE6389D87}"/>
              </a:ext>
            </a:extLst>
          </p:cNvPr>
          <p:cNvSpPr/>
          <p:nvPr/>
        </p:nvSpPr>
        <p:spPr>
          <a:xfrm>
            <a:off x="1811502" y="4620165"/>
            <a:ext cx="463177" cy="986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Bent-Up 2">
            <a:extLst>
              <a:ext uri="{FF2B5EF4-FFF2-40B4-BE49-F238E27FC236}">
                <a16:creationId xmlns:a16="http://schemas.microsoft.com/office/drawing/2014/main" id="{BC734FD9-FD1A-33B9-74F8-3EEFB37EA95D}"/>
              </a:ext>
            </a:extLst>
          </p:cNvPr>
          <p:cNvSpPr/>
          <p:nvPr/>
        </p:nvSpPr>
        <p:spPr>
          <a:xfrm flipH="1" flipV="1">
            <a:off x="1811501" y="3361578"/>
            <a:ext cx="4366765" cy="1264199"/>
          </a:xfrm>
          <a:prstGeom prst="bentUpArrow">
            <a:avLst>
              <a:gd name="adj1" fmla="val 7175"/>
              <a:gd name="adj2" fmla="val 18906"/>
              <a:gd name="adj3" fmla="val 25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7154089A-9C77-E654-8FB5-8897703F9921}"/>
              </a:ext>
            </a:extLst>
          </p:cNvPr>
          <p:cNvSpPr/>
          <p:nvPr/>
        </p:nvSpPr>
        <p:spPr>
          <a:xfrm>
            <a:off x="3755522" y="4271271"/>
            <a:ext cx="2432378" cy="415482"/>
          </a:xfrm>
          <a:prstGeom prst="leftArrow">
            <a:avLst>
              <a:gd name="adj1" fmla="val 24655"/>
              <a:gd name="adj2" fmla="val 7410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3CB2099-E6D6-FCF2-A12A-FFC91DA3EC1D}"/>
              </a:ext>
            </a:extLst>
          </p:cNvPr>
          <p:cNvSpPr/>
          <p:nvPr/>
        </p:nvSpPr>
        <p:spPr>
          <a:xfrm rot="1192973">
            <a:off x="3114450" y="5084812"/>
            <a:ext cx="3185195" cy="415482"/>
          </a:xfrm>
          <a:prstGeom prst="leftArrow">
            <a:avLst>
              <a:gd name="adj1" fmla="val 24655"/>
              <a:gd name="adj2" fmla="val 7410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F47973A-3EFF-3E91-C2DC-830F0FF43489}"/>
              </a:ext>
            </a:extLst>
          </p:cNvPr>
          <p:cNvPicPr>
            <a:picLocks noChangeAspect="1"/>
          </p:cNvPicPr>
          <p:nvPr/>
        </p:nvPicPr>
        <p:blipFill>
          <a:blip r:embed="rId4"/>
          <a:stretch>
            <a:fillRect/>
          </a:stretch>
        </p:blipFill>
        <p:spPr>
          <a:xfrm>
            <a:off x="11102131" y="5354966"/>
            <a:ext cx="847417" cy="123759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B5076113-DAEC-4AB3-9CA6-F7393F93CEBB}"/>
              </a:ext>
            </a:extLst>
          </p:cNvPr>
          <p:cNvSpPr>
            <a:spLocks noGrp="1" noChangeArrowheads="1"/>
          </p:cNvSpPr>
          <p:nvPr>
            <p:ph type="title"/>
          </p:nvPr>
        </p:nvSpPr>
        <p:spPr>
          <a:xfrm>
            <a:off x="1280284" y="815695"/>
            <a:ext cx="9631432" cy="1162878"/>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a:t>
            </a:r>
            <a:b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Budget Resolution/Ordinance</a:t>
            </a:r>
          </a:p>
        </p:txBody>
      </p:sp>
      <p:sp>
        <p:nvSpPr>
          <p:cNvPr id="3" name="Content Placeholder 2">
            <a:extLst>
              <a:ext uri="{FF2B5EF4-FFF2-40B4-BE49-F238E27FC236}">
                <a16:creationId xmlns:a16="http://schemas.microsoft.com/office/drawing/2014/main" id="{A149EAC1-B285-40B7-9C6C-932F08F091E0}"/>
              </a:ext>
            </a:extLst>
          </p:cNvPr>
          <p:cNvSpPr>
            <a:spLocks noGrp="1"/>
          </p:cNvSpPr>
          <p:nvPr>
            <p:ph idx="1"/>
          </p:nvPr>
        </p:nvSpPr>
        <p:spPr>
          <a:xfrm>
            <a:off x="639759" y="2455308"/>
            <a:ext cx="11037233" cy="3220278"/>
          </a:xfrm>
        </p:spPr>
        <p:txBody>
          <a:bodyPr rtlCol="0">
            <a:normAutofit/>
          </a:bodyPr>
          <a:lstStyle/>
          <a:p>
            <a:pPr>
              <a:lnSpc>
                <a:spcPct val="100000"/>
              </a:lnSpc>
              <a:defRPr/>
            </a:pPr>
            <a:r>
              <a:rPr lang="en-US" sz="2400" dirty="0">
                <a:latin typeface="Segoe UI" panose="020B0502040204020203" pitchFamily="34" charset="0"/>
                <a:cs typeface="Segoe UI" panose="020B0502040204020203" pitchFamily="34" charset="0"/>
              </a:rPr>
              <a:t>Must be adopted by separate vote after the millage adoption</a:t>
            </a:r>
          </a:p>
          <a:p>
            <a:pPr>
              <a:lnSpc>
                <a:spcPct val="100000"/>
              </a:lnSpc>
              <a:defRPr/>
            </a:pPr>
            <a:r>
              <a:rPr lang="en-US" sz="2400" dirty="0">
                <a:latin typeface="Segoe UI" panose="020B0502040204020203" pitchFamily="34" charset="0"/>
                <a:cs typeface="Segoe UI" panose="020B0502040204020203" pitchFamily="34" charset="0"/>
              </a:rPr>
              <a:t>If order of millage and budget adoption cannot be determined, send minutes of meeting</a:t>
            </a:r>
          </a:p>
          <a:p>
            <a:pPr>
              <a:lnSpc>
                <a:spcPct val="100000"/>
              </a:lnSpc>
              <a:defRPr/>
            </a:pPr>
            <a:r>
              <a:rPr lang="en-US" sz="2400" dirty="0">
                <a:latin typeface="Segoe UI" panose="020B0502040204020203" pitchFamily="34" charset="0"/>
                <a:cs typeface="Segoe UI" panose="020B0502040204020203" pitchFamily="34" charset="0"/>
              </a:rPr>
              <a:t>When the PA receives the resolution or ordinance, it is considered official notice of the millage rate the taxing authority approved.</a:t>
            </a:r>
          </a:p>
          <a:p>
            <a:pPr marL="0" indent="0">
              <a:lnSpc>
                <a:spcPct val="100000"/>
              </a:lnSpc>
              <a:buNone/>
              <a:defRPr/>
            </a:pPr>
            <a:r>
              <a:rPr lang="en-US" sz="2400" dirty="0">
                <a:latin typeface="Segoe UI" panose="020B0502040204020203" pitchFamily="34" charset="0"/>
                <a:cs typeface="Segoe UI" panose="020B0502040204020203" pitchFamily="34" charset="0"/>
              </a:rPr>
              <a:t>	</a:t>
            </a:r>
          </a:p>
          <a:p>
            <a:pPr marL="0" indent="0">
              <a:lnSpc>
                <a:spcPct val="100000"/>
              </a:lnSpc>
              <a:buNone/>
              <a:defRPr/>
            </a:pPr>
            <a:endParaRPr lang="en-US" sz="24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E3B6D2B7-A135-7412-7809-47BE1E36744F}"/>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214BDB-7C05-4464-99F8-962605EADFE5}"/>
              </a:ext>
            </a:extLst>
          </p:cNvPr>
          <p:cNvSpPr>
            <a:spLocks noGrp="1" noChangeArrowheads="1"/>
          </p:cNvSpPr>
          <p:nvPr>
            <p:ph type="title"/>
          </p:nvPr>
        </p:nvSpPr>
        <p:spPr>
          <a:xfrm>
            <a:off x="1391476" y="830775"/>
            <a:ext cx="9409043" cy="1213816"/>
          </a:xfrm>
        </p:spPr>
        <p:txBody>
          <a:bodyPr/>
          <a:lstStyle/>
          <a:p>
            <a:pPr algn="ctr" eaLnBrk="1" hangingPunct="1"/>
            <a:r>
              <a:rPr lang="en-US" altLang="en-US" sz="3600" b="1" dirty="0">
                <a:solidFill>
                  <a:srgbClr val="002060"/>
                </a:solidFill>
                <a:latin typeface="Segoe UI" panose="020B0502040204020203" pitchFamily="34" charset="0"/>
                <a:cs typeface="Segoe UI" panose="020B0502040204020203" pitchFamily="34" charset="0"/>
              </a:rPr>
              <a:t>Budget Resolution</a:t>
            </a:r>
            <a:endParaRPr lang="en-US" altLang="en-US" b="1" dirty="0">
              <a:solidFill>
                <a:srgbClr val="002060"/>
              </a:solidFill>
              <a:latin typeface="Segoe UI" panose="020B0502040204020203" pitchFamily="34" charset="0"/>
              <a:cs typeface="Segoe UI" panose="020B0502040204020203" pitchFamily="34" charset="0"/>
            </a:endParaRPr>
          </a:p>
        </p:txBody>
      </p:sp>
      <p:pic>
        <p:nvPicPr>
          <p:cNvPr id="6" name="Picture 2">
            <a:extLst>
              <a:ext uri="{FF2B5EF4-FFF2-40B4-BE49-F238E27FC236}">
                <a16:creationId xmlns:a16="http://schemas.microsoft.com/office/drawing/2014/main" id="{54C856E5-212E-4C43-B609-A23BE8242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39" t="8463" r="11378" b="27518"/>
          <a:stretch>
            <a:fillRect/>
          </a:stretch>
        </p:blipFill>
        <p:spPr bwMode="auto">
          <a:xfrm>
            <a:off x="3742972" y="1588205"/>
            <a:ext cx="4706053" cy="4902536"/>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3E66DA-D5B3-97A2-6E86-377646136E20}"/>
              </a:ext>
            </a:extLst>
          </p:cNvPr>
          <p:cNvPicPr>
            <a:picLocks noChangeAspect="1"/>
          </p:cNvPicPr>
          <p:nvPr/>
        </p:nvPicPr>
        <p:blipFill>
          <a:blip r:embed="rId4"/>
          <a:stretch>
            <a:fillRect/>
          </a:stretch>
        </p:blipFill>
        <p:spPr>
          <a:xfrm>
            <a:off x="11102131" y="5354966"/>
            <a:ext cx="847417" cy="12375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F2F6-9B24-4E41-8D44-1794E1A3FB9A}"/>
              </a:ext>
            </a:extLst>
          </p:cNvPr>
          <p:cNvSpPr>
            <a:spLocks noGrp="1"/>
          </p:cNvSpPr>
          <p:nvPr>
            <p:ph type="title"/>
          </p:nvPr>
        </p:nvSpPr>
        <p:spPr>
          <a:xfrm>
            <a:off x="1262267" y="802003"/>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Scheduling and Advertising Hearing</a:t>
            </a:r>
          </a:p>
        </p:txBody>
      </p:sp>
      <p:sp>
        <p:nvSpPr>
          <p:cNvPr id="5" name="Content Placeholder 2">
            <a:extLst>
              <a:ext uri="{FF2B5EF4-FFF2-40B4-BE49-F238E27FC236}">
                <a16:creationId xmlns:a16="http://schemas.microsoft.com/office/drawing/2014/main" id="{2446FD7E-2DDA-4384-A38C-75DEB526A173}"/>
              </a:ext>
            </a:extLst>
          </p:cNvPr>
          <p:cNvSpPr>
            <a:spLocks noGrp="1"/>
          </p:cNvSpPr>
          <p:nvPr>
            <p:ph idx="1"/>
          </p:nvPr>
        </p:nvSpPr>
        <p:spPr>
          <a:xfrm>
            <a:off x="3574254" y="2394407"/>
            <a:ext cx="4953000" cy="571500"/>
          </a:xfrm>
        </p:spPr>
        <p:txBody>
          <a:bodyPr>
            <a:normAutofit/>
          </a:bodyPr>
          <a:lstStyle/>
          <a:p>
            <a:pPr marL="109725" indent="0" algn="ctr">
              <a:buNone/>
            </a:pPr>
            <a:r>
              <a:rPr lang="en-US" sz="2400" dirty="0">
                <a:latin typeface="Segoe UI" panose="020B0502040204020203" pitchFamily="34" charset="0"/>
                <a:ea typeface="Open Sans Semibold" panose="020B0706030804020204" pitchFamily="34" charset="0"/>
                <a:cs typeface="Segoe UI" panose="020B0502040204020203" pitchFamily="34" charset="0"/>
              </a:rPr>
              <a:t>TRIM hearings should be held</a:t>
            </a:r>
            <a:r>
              <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  </a:t>
            </a:r>
          </a:p>
        </p:txBody>
      </p:sp>
      <p:grpSp>
        <p:nvGrpSpPr>
          <p:cNvPr id="4" name="Group 3">
            <a:extLst>
              <a:ext uri="{FF2B5EF4-FFF2-40B4-BE49-F238E27FC236}">
                <a16:creationId xmlns:a16="http://schemas.microsoft.com/office/drawing/2014/main" id="{154D5B14-953F-6C08-DEE1-DDCC48A16160}"/>
              </a:ext>
            </a:extLst>
          </p:cNvPr>
          <p:cNvGrpSpPr/>
          <p:nvPr/>
        </p:nvGrpSpPr>
        <p:grpSpPr>
          <a:xfrm>
            <a:off x="1685545" y="3135399"/>
            <a:ext cx="8820910" cy="2691581"/>
            <a:chOff x="1685545" y="3135399"/>
            <a:chExt cx="8820910" cy="2691581"/>
          </a:xfrm>
        </p:grpSpPr>
        <p:sp>
          <p:nvSpPr>
            <p:cNvPr id="6" name="Arrow: Pentagon 5">
              <a:extLst>
                <a:ext uri="{FF2B5EF4-FFF2-40B4-BE49-F238E27FC236}">
                  <a16:creationId xmlns:a16="http://schemas.microsoft.com/office/drawing/2014/main" id="{6727054E-D777-4716-9EBF-D6650CD3E260}"/>
                </a:ext>
              </a:extLst>
            </p:cNvPr>
            <p:cNvSpPr/>
            <p:nvPr/>
          </p:nvSpPr>
          <p:spPr>
            <a:xfrm rot="5400000">
              <a:off x="1655432" y="3169197"/>
              <a:ext cx="2687896" cy="2627670"/>
            </a:xfrm>
            <a:prstGeom prst="homePlate">
              <a:avLst>
                <a:gd name="adj" fmla="val 30198"/>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9FCD55A-160D-4376-B507-0B3C6C136AC6}"/>
                </a:ext>
              </a:extLst>
            </p:cNvPr>
            <p:cNvSpPr txBox="1"/>
            <p:nvPr/>
          </p:nvSpPr>
          <p:spPr>
            <a:xfrm>
              <a:off x="1685545" y="3648350"/>
              <a:ext cx="2627668" cy="83099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Monday – Friday</a:t>
              </a:r>
            </a:p>
            <a:p>
              <a:pPr algn="ctr"/>
              <a:r>
                <a:rPr lang="en-US" sz="2400" dirty="0">
                  <a:latin typeface="Segoe UI" panose="020B0502040204020203" pitchFamily="34" charset="0"/>
                  <a:cs typeface="Segoe UI" panose="020B0502040204020203" pitchFamily="34" charset="0"/>
                </a:rPr>
                <a:t>after 5:00 p.m.</a:t>
              </a:r>
            </a:p>
          </p:txBody>
        </p:sp>
        <p:sp>
          <p:nvSpPr>
            <p:cNvPr id="8" name="Arrow: Pentagon 7">
              <a:extLst>
                <a:ext uri="{FF2B5EF4-FFF2-40B4-BE49-F238E27FC236}">
                  <a16:creationId xmlns:a16="http://schemas.microsoft.com/office/drawing/2014/main" id="{C7A4E15A-1CB3-437D-A52E-6184B16473AD}"/>
                </a:ext>
              </a:extLst>
            </p:cNvPr>
            <p:cNvSpPr/>
            <p:nvPr/>
          </p:nvSpPr>
          <p:spPr>
            <a:xfrm rot="5400000">
              <a:off x="4752052" y="3165512"/>
              <a:ext cx="2687895" cy="2627670"/>
            </a:xfrm>
            <a:prstGeom prst="homePlate">
              <a:avLst>
                <a:gd name="adj" fmla="val 30198"/>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1D128994-E59F-4307-BC17-AB22CBB5EE94}"/>
                </a:ext>
              </a:extLst>
            </p:cNvPr>
            <p:cNvSpPr txBox="1"/>
            <p:nvPr/>
          </p:nvSpPr>
          <p:spPr>
            <a:xfrm>
              <a:off x="4782163" y="3648349"/>
              <a:ext cx="2627671" cy="83099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Any time on</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Saturday</a:t>
              </a:r>
            </a:p>
          </p:txBody>
        </p:sp>
        <p:sp>
          <p:nvSpPr>
            <p:cNvPr id="10" name="Arrow: Pentagon 9">
              <a:extLst>
                <a:ext uri="{FF2B5EF4-FFF2-40B4-BE49-F238E27FC236}">
                  <a16:creationId xmlns:a16="http://schemas.microsoft.com/office/drawing/2014/main" id="{2EA1298D-7AD0-40B9-87C3-BE68CC5F03F5}"/>
                </a:ext>
              </a:extLst>
            </p:cNvPr>
            <p:cNvSpPr/>
            <p:nvPr/>
          </p:nvSpPr>
          <p:spPr>
            <a:xfrm rot="5400000">
              <a:off x="7848672" y="3165512"/>
              <a:ext cx="2687896" cy="2627670"/>
            </a:xfrm>
            <a:prstGeom prst="homePlate">
              <a:avLst>
                <a:gd name="adj" fmla="val 30198"/>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593EDD2-3175-4BEF-80EB-3813D2B9891F}"/>
                </a:ext>
              </a:extLst>
            </p:cNvPr>
            <p:cNvSpPr txBox="1"/>
            <p:nvPr/>
          </p:nvSpPr>
          <p:spPr>
            <a:xfrm>
              <a:off x="7878785" y="3648348"/>
              <a:ext cx="2627670"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Never</a:t>
              </a:r>
              <a:r>
                <a:rPr lang="en-US" sz="2400" dirty="0">
                  <a:latin typeface="Segoe UI" panose="020B0502040204020203" pitchFamily="34" charset="0"/>
                  <a:cs typeface="Segoe UI" panose="020B0502040204020203" pitchFamily="34" charset="0"/>
                </a:rPr>
                <a:t> on </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Sunday</a:t>
              </a:r>
            </a:p>
          </p:txBody>
        </p:sp>
      </p:grpSp>
      <p:pic>
        <p:nvPicPr>
          <p:cNvPr id="12" name="Picture 11">
            <a:extLst>
              <a:ext uri="{FF2B5EF4-FFF2-40B4-BE49-F238E27FC236}">
                <a16:creationId xmlns:a16="http://schemas.microsoft.com/office/drawing/2014/main" id="{555B561D-07B6-D70F-A5E4-3798A0F34862}"/>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140A4144-A4AE-4CF1-8715-77134FB0F4DF}"/>
              </a:ext>
            </a:extLst>
          </p:cNvPr>
          <p:cNvSpPr>
            <a:spLocks noGrp="1" noChangeArrowheads="1"/>
          </p:cNvSpPr>
          <p:nvPr>
            <p:ph type="title"/>
          </p:nvPr>
        </p:nvSpPr>
        <p:spPr>
          <a:xfrm>
            <a:off x="1179443" y="749144"/>
            <a:ext cx="9833113" cy="1427922"/>
          </a:xfrm>
        </p:spPr>
        <p:txBody>
          <a:bodyPr/>
          <a:lstStyle/>
          <a:p>
            <a:pPr algn="ctr" eaLnBrk="1" hangingPunct="1"/>
            <a:r>
              <a:rPr lang="en-US" altLang="en-US" sz="3600" b="1" dirty="0">
                <a:solidFill>
                  <a:srgbClr val="002060"/>
                </a:solidFill>
                <a:latin typeface="Segoe UI" panose="020B0502040204020203" pitchFamily="34" charset="0"/>
                <a:ea typeface="Open Sans Semibold" pitchFamily="2" charset="0"/>
                <a:cs typeface="Segoe UI" panose="020B0502040204020203" pitchFamily="34" charset="0"/>
              </a:rPr>
              <a:t>TRIM</a:t>
            </a:r>
            <a:br>
              <a:rPr lang="en-US" altLang="en-US" sz="3600" i="1" dirty="0">
                <a:solidFill>
                  <a:srgbClr val="002060"/>
                </a:solidFill>
                <a:latin typeface="Segoe UI" panose="020B0502040204020203" pitchFamily="34" charset="0"/>
                <a:ea typeface="Open Sans Semibold" pitchFamily="2" charset="0"/>
                <a:cs typeface="Segoe UI" panose="020B0502040204020203" pitchFamily="34" charset="0"/>
              </a:rPr>
            </a:br>
            <a:r>
              <a:rPr lang="en-US" altLang="en-US" sz="3600" dirty="0">
                <a:solidFill>
                  <a:srgbClr val="002060"/>
                </a:solidFill>
                <a:latin typeface="Segoe UI" panose="020B0502040204020203" pitchFamily="34" charset="0"/>
                <a:ea typeface="Open Sans Semibold" pitchFamily="2" charset="0"/>
                <a:cs typeface="Segoe UI" panose="020B0502040204020203" pitchFamily="34" charset="0"/>
              </a:rPr>
              <a:t>Resolution/Ordinance</a:t>
            </a:r>
          </a:p>
        </p:txBody>
      </p:sp>
      <p:sp>
        <p:nvSpPr>
          <p:cNvPr id="3" name="Content Placeholder 2">
            <a:extLst>
              <a:ext uri="{FF2B5EF4-FFF2-40B4-BE49-F238E27FC236}">
                <a16:creationId xmlns:a16="http://schemas.microsoft.com/office/drawing/2014/main" id="{711A2C9F-E7DE-4D74-A16A-88F3FDE7537A}"/>
              </a:ext>
            </a:extLst>
          </p:cNvPr>
          <p:cNvSpPr>
            <a:spLocks noGrp="1"/>
          </p:cNvSpPr>
          <p:nvPr>
            <p:ph idx="1"/>
          </p:nvPr>
        </p:nvSpPr>
        <p:spPr>
          <a:xfrm>
            <a:off x="567752" y="2274640"/>
            <a:ext cx="10930757" cy="3783664"/>
          </a:xfrm>
        </p:spPr>
        <p:txBody>
          <a:bodyPr rtlCol="0">
            <a:normAutofit/>
          </a:bodyPr>
          <a:lstStyle/>
          <a:p>
            <a:pPr marL="0" indent="0">
              <a:buNone/>
              <a:defRPr/>
            </a:pPr>
            <a:r>
              <a:rPr lang="en-US" sz="2400" dirty="0">
                <a:latin typeface="Segoe UI" panose="020B0502040204020203" pitchFamily="34" charset="0"/>
                <a:cs typeface="Segoe UI" panose="020B0502040204020203" pitchFamily="34" charset="0"/>
              </a:rPr>
              <a:t>Within </a:t>
            </a:r>
            <a:r>
              <a:rPr lang="en-US" sz="2400" b="1" dirty="0">
                <a:latin typeface="Segoe UI" panose="020B0502040204020203" pitchFamily="34" charset="0"/>
                <a:cs typeface="Segoe UI" panose="020B0502040204020203" pitchFamily="34" charset="0"/>
              </a:rPr>
              <a:t>three</a:t>
            </a:r>
            <a:r>
              <a:rPr lang="en-US" sz="2400" dirty="0">
                <a:latin typeface="Segoe UI" panose="020B0502040204020203" pitchFamily="34" charset="0"/>
                <a:cs typeface="Segoe UI" panose="020B0502040204020203" pitchFamily="34" charset="0"/>
              </a:rPr>
              <a:t> </a:t>
            </a:r>
            <a:r>
              <a:rPr lang="en-US" sz="2400" b="1" dirty="0">
                <a:latin typeface="Segoe UI" panose="020B0502040204020203" pitchFamily="34" charset="0"/>
                <a:cs typeface="Segoe UI" panose="020B0502040204020203" pitchFamily="34" charset="0"/>
              </a:rPr>
              <a:t>days </a:t>
            </a:r>
            <a:r>
              <a:rPr lang="en-US" sz="2400" dirty="0">
                <a:latin typeface="Segoe UI" panose="020B0502040204020203" pitchFamily="34" charset="0"/>
                <a:cs typeface="Segoe UI" panose="020B0502040204020203" pitchFamily="34" charset="0"/>
              </a:rPr>
              <a:t>following the final hearing, forward the resolution/ordinance adopting final millage to the:</a:t>
            </a:r>
          </a:p>
          <a:p>
            <a:pPr marL="0" indent="0">
              <a:buNone/>
              <a:defRPr/>
            </a:pPr>
            <a:endParaRPr lang="en-US" sz="2400" dirty="0">
              <a:latin typeface="Segoe UI" panose="020B0502040204020203" pitchFamily="34" charset="0"/>
              <a:cs typeface="Segoe UI" panose="020B0502040204020203" pitchFamily="34" charset="0"/>
            </a:endParaRPr>
          </a:p>
          <a:p>
            <a:pPr marL="0" indent="0">
              <a:buNone/>
              <a:defRPr/>
            </a:pPr>
            <a:r>
              <a:rPr lang="en-US" sz="2400" dirty="0">
                <a:latin typeface="Segoe UI" panose="020B0502040204020203" pitchFamily="34" charset="0"/>
                <a:cs typeface="Segoe UI" panose="020B0502040204020203" pitchFamily="34" charset="0"/>
              </a:rPr>
              <a:t>	</a:t>
            </a:r>
          </a:p>
          <a:p>
            <a:pPr marL="0" indent="0">
              <a:buNone/>
              <a:defRPr/>
            </a:pPr>
            <a:endParaRPr lang="en-US" sz="24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36CAFC2B-BFD1-4C75-A680-1C51811A456A}"/>
              </a:ext>
            </a:extLst>
          </p:cNvPr>
          <p:cNvSpPr/>
          <p:nvPr/>
        </p:nvSpPr>
        <p:spPr>
          <a:xfrm>
            <a:off x="2228651" y="5179078"/>
            <a:ext cx="7818780" cy="795528"/>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Department of Revenue</a:t>
            </a:r>
          </a:p>
        </p:txBody>
      </p:sp>
      <p:sp>
        <p:nvSpPr>
          <p:cNvPr id="5" name="Rectangle 4">
            <a:extLst>
              <a:ext uri="{FF2B5EF4-FFF2-40B4-BE49-F238E27FC236}">
                <a16:creationId xmlns:a16="http://schemas.microsoft.com/office/drawing/2014/main" id="{0D81D3B4-8779-43C2-9F5A-6464BF336DAF}"/>
              </a:ext>
            </a:extLst>
          </p:cNvPr>
          <p:cNvSpPr/>
          <p:nvPr/>
        </p:nvSpPr>
        <p:spPr>
          <a:xfrm>
            <a:off x="2228650" y="4189221"/>
            <a:ext cx="7818780" cy="797693"/>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Tax collector</a:t>
            </a:r>
          </a:p>
        </p:txBody>
      </p:sp>
      <p:sp>
        <p:nvSpPr>
          <p:cNvPr id="6" name="Rectangle 5">
            <a:extLst>
              <a:ext uri="{FF2B5EF4-FFF2-40B4-BE49-F238E27FC236}">
                <a16:creationId xmlns:a16="http://schemas.microsoft.com/office/drawing/2014/main" id="{75EFDA93-59CD-49FD-AD43-CF13C733036F}"/>
              </a:ext>
            </a:extLst>
          </p:cNvPr>
          <p:cNvSpPr/>
          <p:nvPr/>
        </p:nvSpPr>
        <p:spPr>
          <a:xfrm>
            <a:off x="2228649" y="3199364"/>
            <a:ext cx="7818781" cy="797693"/>
          </a:xfrm>
          <a:prstGeom prst="rect">
            <a:avLst/>
          </a:prstGeom>
          <a:solidFill>
            <a:schemeClr val="bg1">
              <a:lumMod val="95000"/>
            </a:schemeClr>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Property appraiser</a:t>
            </a:r>
          </a:p>
        </p:txBody>
      </p:sp>
      <p:pic>
        <p:nvPicPr>
          <p:cNvPr id="7" name="Picture 6">
            <a:extLst>
              <a:ext uri="{FF2B5EF4-FFF2-40B4-BE49-F238E27FC236}">
                <a16:creationId xmlns:a16="http://schemas.microsoft.com/office/drawing/2014/main" id="{4BADA66C-C50E-9BB5-93EA-0CBB8E47B1BE}"/>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40CB-930A-4D81-B20B-C294E228C99D}"/>
              </a:ext>
            </a:extLst>
          </p:cNvPr>
          <p:cNvSpPr>
            <a:spLocks noGrp="1"/>
          </p:cNvSpPr>
          <p:nvPr>
            <p:ph type="title"/>
          </p:nvPr>
        </p:nvSpPr>
        <p:spPr>
          <a:xfrm>
            <a:off x="1981200" y="914400"/>
            <a:ext cx="8229600" cy="914400"/>
          </a:xfrm>
        </p:spPr>
        <p:txBody>
          <a:bodyPr/>
          <a:lstStyle/>
          <a:p>
            <a:pPr algn="ctr"/>
            <a:r>
              <a:rPr lang="en-US" sz="3600" b="1" dirty="0">
                <a:solidFill>
                  <a:srgbClr val="002060"/>
                </a:solidFill>
                <a:latin typeface="Segoe UI" panose="020B0502040204020203" pitchFamily="34" charset="0"/>
                <a:cs typeface="Segoe UI" panose="020B0502040204020203" pitchFamily="34" charset="0"/>
              </a:rPr>
              <a:t>To Help Prevent Infractions</a:t>
            </a:r>
            <a:endParaRPr lang="en-US" sz="360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AE26E35-70FB-4697-8B99-053D768BB1AA}"/>
              </a:ext>
            </a:extLst>
          </p:cNvPr>
          <p:cNvSpPr>
            <a:spLocks noGrp="1"/>
          </p:cNvSpPr>
          <p:nvPr>
            <p:ph idx="1"/>
          </p:nvPr>
        </p:nvSpPr>
        <p:spPr>
          <a:xfrm>
            <a:off x="641131" y="2332037"/>
            <a:ext cx="10909738" cy="3611563"/>
          </a:xfrm>
        </p:spPr>
        <p:txBody>
          <a:bodyPr/>
          <a:lstStyle/>
          <a:p>
            <a:pPr marL="0" indent="0">
              <a:buNone/>
            </a:pPr>
            <a:r>
              <a:rPr lang="en-US" sz="2400" dirty="0">
                <a:latin typeface="Segoe UI" panose="020B0502040204020203" pitchFamily="34" charset="0"/>
                <a:cs typeface="Segoe UI" panose="020B0502040204020203" pitchFamily="34" charset="0"/>
              </a:rPr>
              <a:t>To help prevent infractions, submit a copy of your ads, resolutions, and calculations to the TRIM team at </a:t>
            </a:r>
            <a:r>
              <a:rPr lang="en-US" sz="2400" dirty="0">
                <a:latin typeface="Segoe UI" panose="020B0502040204020203" pitchFamily="34" charset="0"/>
                <a:cs typeface="Segoe UI" panose="020B0502040204020203" pitchFamily="34" charset="0"/>
                <a:hlinkClick r:id="rId2"/>
              </a:rPr>
              <a:t>TRIM@floridarevenue.com</a:t>
            </a:r>
            <a:r>
              <a:rPr lang="en-US" sz="2400" dirty="0">
                <a:latin typeface="Segoe UI" panose="020B0502040204020203" pitchFamily="34" charset="0"/>
                <a:cs typeface="Segoe UI" panose="020B0502040204020203" pitchFamily="34" charset="0"/>
              </a:rPr>
              <a:t> BEFORE publishing to ensure compliance. </a:t>
            </a:r>
          </a:p>
          <a:p>
            <a:pPr marL="0" indent="0">
              <a:buNone/>
            </a:pPr>
            <a:endParaRPr lang="en-US" sz="24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9AF8B165-E1D5-6992-81D4-4B418A33E5DD}"/>
              </a:ext>
            </a:extLst>
          </p:cNvPr>
          <p:cNvPicPr>
            <a:picLocks noChangeAspect="1"/>
          </p:cNvPicPr>
          <p:nvPr/>
        </p:nvPicPr>
        <p:blipFill>
          <a:blip r:embed="rId3"/>
          <a:stretch>
            <a:fillRect/>
          </a:stretch>
        </p:blipFill>
        <p:spPr>
          <a:xfrm>
            <a:off x="11102131" y="5354966"/>
            <a:ext cx="847417" cy="1237595"/>
          </a:xfrm>
          <a:prstGeom prst="rect">
            <a:avLst/>
          </a:prstGeom>
        </p:spPr>
      </p:pic>
    </p:spTree>
    <p:extLst>
      <p:ext uri="{BB962C8B-B14F-4D97-AF65-F5344CB8AC3E}">
        <p14:creationId xmlns:p14="http://schemas.microsoft.com/office/powerpoint/2010/main" val="4113997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251C0F2-A9D8-4C72-8B56-8ECA812576A4}"/>
              </a:ext>
            </a:extLst>
          </p:cNvPr>
          <p:cNvSpPr>
            <a:spLocks noGrp="1"/>
          </p:cNvSpPr>
          <p:nvPr>
            <p:ph type="title"/>
          </p:nvPr>
        </p:nvSpPr>
        <p:spPr>
          <a:xfrm>
            <a:off x="1828800" y="917822"/>
            <a:ext cx="8534400" cy="740889"/>
          </a:xfrm>
        </p:spPr>
        <p:txBody>
          <a:bodyPr/>
          <a:lstStyle/>
          <a:p>
            <a:pPr algn="ctr"/>
            <a:r>
              <a:rPr lang="en-US" altLang="en-US" sz="3600" b="1" dirty="0">
                <a:solidFill>
                  <a:srgbClr val="002060"/>
                </a:solidFill>
                <a:latin typeface="Segoe UI" panose="020B0502040204020203" pitchFamily="34" charset="0"/>
                <a:cs typeface="Segoe UI" panose="020B0502040204020203" pitchFamily="34" charset="0"/>
              </a:rPr>
              <a:t>TRIM Compliance Contacts</a:t>
            </a:r>
          </a:p>
        </p:txBody>
      </p:sp>
      <p:graphicFrame>
        <p:nvGraphicFramePr>
          <p:cNvPr id="7" name="Table Placeholder 10">
            <a:extLst>
              <a:ext uri="{FF2B5EF4-FFF2-40B4-BE49-F238E27FC236}">
                <a16:creationId xmlns:a16="http://schemas.microsoft.com/office/drawing/2014/main" id="{4B0F18BE-28FD-4C4C-8D2B-5FD97C3D9C20}"/>
              </a:ext>
            </a:extLst>
          </p:cNvPr>
          <p:cNvGraphicFramePr>
            <a:graphicFrameLocks noGrp="1"/>
          </p:cNvGraphicFramePr>
          <p:nvPr>
            <p:ph type="tbl" idx="1"/>
            <p:extLst>
              <p:ext uri="{D42A27DB-BD31-4B8C-83A1-F6EECF244321}">
                <p14:modId xmlns:p14="http://schemas.microsoft.com/office/powerpoint/2010/main" val="2532431553"/>
              </p:ext>
            </p:extLst>
          </p:nvPr>
        </p:nvGraphicFramePr>
        <p:xfrm>
          <a:off x="2243645" y="1900451"/>
          <a:ext cx="7704709" cy="4460070"/>
        </p:xfrm>
        <a:graphic>
          <a:graphicData uri="http://schemas.openxmlformats.org/drawingml/2006/table">
            <a:tbl>
              <a:tblPr firstRow="1" bandRow="1">
                <a:effectLst>
                  <a:outerShdw blurRad="50800" dist="38100" dir="8100000" algn="tr" rotWithShape="0">
                    <a:prstClr val="black">
                      <a:alpha val="40000"/>
                    </a:prstClr>
                  </a:outerShdw>
                </a:effectLst>
                <a:tableStyleId>{F5AB1C69-6EDB-4FF4-983F-18BD219EF322}</a:tableStyleId>
              </a:tblPr>
              <a:tblGrid>
                <a:gridCol w="3637280">
                  <a:extLst>
                    <a:ext uri="{9D8B030D-6E8A-4147-A177-3AD203B41FA5}">
                      <a16:colId xmlns:a16="http://schemas.microsoft.com/office/drawing/2014/main" val="20000"/>
                    </a:ext>
                  </a:extLst>
                </a:gridCol>
                <a:gridCol w="4067429">
                  <a:extLst>
                    <a:ext uri="{9D8B030D-6E8A-4147-A177-3AD203B41FA5}">
                      <a16:colId xmlns:a16="http://schemas.microsoft.com/office/drawing/2014/main" val="20001"/>
                    </a:ext>
                  </a:extLst>
                </a:gridCol>
              </a:tblGrid>
              <a:tr h="443348">
                <a:tc>
                  <a:txBody>
                    <a:bodyPr/>
                    <a:lstStyle/>
                    <a:p>
                      <a:pPr algn="ctr"/>
                      <a:r>
                        <a:rPr lang="en-US" sz="1800" dirty="0">
                          <a:latin typeface="Segoe UI" panose="020B0502040204020203" pitchFamily="34" charset="0"/>
                          <a:cs typeface="Segoe UI" panose="020B0502040204020203" pitchFamily="34" charset="0"/>
                        </a:rPr>
                        <a:t>TRIM STAFF</a:t>
                      </a:r>
                    </a:p>
                  </a:txBody>
                  <a:tcPr marT="45723" marB="45723" anchor="ctr">
                    <a:solidFill>
                      <a:schemeClr val="tx1"/>
                    </a:solidFill>
                  </a:tcPr>
                </a:tc>
                <a:tc>
                  <a:txBody>
                    <a:bodyPr/>
                    <a:lstStyle/>
                    <a:p>
                      <a:pPr algn="ctr"/>
                      <a:r>
                        <a:rPr lang="en-US" sz="1800" dirty="0">
                          <a:latin typeface="Segoe UI" panose="020B0502040204020203" pitchFamily="34" charset="0"/>
                          <a:cs typeface="Segoe UI" panose="020B0502040204020203" pitchFamily="34" charset="0"/>
                        </a:rPr>
                        <a:t>PHONE NUMBER</a:t>
                      </a:r>
                    </a:p>
                  </a:txBody>
                  <a:tcPr marT="45723" marB="45723" anchor="ctr">
                    <a:solidFill>
                      <a:schemeClr val="tx1"/>
                    </a:solidFill>
                  </a:tcPr>
                </a:tc>
                <a:extLst>
                  <a:ext uri="{0D108BD9-81ED-4DB2-BD59-A6C34878D82A}">
                    <a16:rowId xmlns:a16="http://schemas.microsoft.com/office/drawing/2014/main" val="10000"/>
                  </a:ext>
                </a:extLst>
              </a:tr>
              <a:tr h="443348">
                <a:tc>
                  <a:txBody>
                    <a:bodyPr/>
                    <a:lstStyle/>
                    <a:p>
                      <a:pPr algn="ctr"/>
                      <a:r>
                        <a:rPr lang="en-US" sz="1800" dirty="0">
                          <a:solidFill>
                            <a:schemeClr val="tx1"/>
                          </a:solidFill>
                          <a:latin typeface="Segoe UI" panose="020B0502040204020203" pitchFamily="34" charset="0"/>
                          <a:cs typeface="Segoe UI" panose="020B0502040204020203" pitchFamily="34" charset="0"/>
                        </a:rPr>
                        <a:t>Wyatt Peters</a:t>
                      </a:r>
                    </a:p>
                  </a:txBody>
                  <a:tcPr marT="45723" marB="45723" anchor="ctr"/>
                </a:tc>
                <a:tc>
                  <a:txBody>
                    <a:bodyPr/>
                    <a:lstStyle/>
                    <a:p>
                      <a:pPr algn="ctr"/>
                      <a:r>
                        <a:rPr lang="en-US" sz="1800" dirty="0">
                          <a:solidFill>
                            <a:schemeClr val="tx1"/>
                          </a:solidFill>
                          <a:latin typeface="Segoe UI" panose="020B0502040204020203" pitchFamily="34" charset="0"/>
                          <a:cs typeface="Segoe UI" panose="020B0502040204020203" pitchFamily="34" charset="0"/>
                        </a:rPr>
                        <a:t>(850) 617-8921</a:t>
                      </a:r>
                    </a:p>
                  </a:txBody>
                  <a:tcPr marT="45723" marB="45723" anchor="ctr"/>
                </a:tc>
                <a:extLst>
                  <a:ext uri="{0D108BD9-81ED-4DB2-BD59-A6C34878D82A}">
                    <a16:rowId xmlns:a16="http://schemas.microsoft.com/office/drawing/2014/main" val="10001"/>
                  </a:ext>
                </a:extLst>
              </a:tr>
              <a:tr h="443348">
                <a:tc>
                  <a:txBody>
                    <a:bodyPr/>
                    <a:lstStyle/>
                    <a:p>
                      <a:pPr algn="ctr"/>
                      <a:r>
                        <a:rPr lang="en-US" sz="1800" dirty="0">
                          <a:solidFill>
                            <a:schemeClr val="tx1"/>
                          </a:solidFill>
                          <a:latin typeface="Segoe UI" panose="020B0502040204020203" pitchFamily="34" charset="0"/>
                          <a:cs typeface="Segoe UI" panose="020B0502040204020203" pitchFamily="34" charset="0"/>
                        </a:rPr>
                        <a:t>Dianne Porter</a:t>
                      </a:r>
                    </a:p>
                  </a:txBody>
                  <a:tcPr marT="45723" marB="45723" anchor="ctr"/>
                </a:tc>
                <a:tc>
                  <a:txBody>
                    <a:bodyPr/>
                    <a:lstStyle/>
                    <a:p>
                      <a:pPr algn="ctr"/>
                      <a:r>
                        <a:rPr lang="en-US" sz="1800" dirty="0">
                          <a:solidFill>
                            <a:schemeClr val="tx1"/>
                          </a:solidFill>
                          <a:latin typeface="Segoe UI" panose="020B0502040204020203" pitchFamily="34" charset="0"/>
                          <a:cs typeface="Segoe UI" panose="020B0502040204020203" pitchFamily="34" charset="0"/>
                        </a:rPr>
                        <a:t>(850) 617-8920</a:t>
                      </a:r>
                    </a:p>
                  </a:txBody>
                  <a:tcPr marT="45723" marB="45723" anchor="ctr"/>
                </a:tc>
                <a:extLst>
                  <a:ext uri="{0D108BD9-81ED-4DB2-BD59-A6C34878D82A}">
                    <a16:rowId xmlns:a16="http://schemas.microsoft.com/office/drawing/2014/main" val="1442996092"/>
                  </a:ext>
                </a:extLst>
              </a:tr>
              <a:tr h="443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Breauna Hines</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(850) 617-8923</a:t>
                      </a:r>
                    </a:p>
                  </a:txBody>
                  <a:tcPr marT="45723" marB="45723" anchor="ctr"/>
                </a:tc>
                <a:extLst>
                  <a:ext uri="{0D108BD9-81ED-4DB2-BD59-A6C34878D82A}">
                    <a16:rowId xmlns:a16="http://schemas.microsoft.com/office/drawing/2014/main" val="10004"/>
                  </a:ext>
                </a:extLst>
              </a:tr>
              <a:tr h="443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Roberta Epp</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(850) 617-8890</a:t>
                      </a:r>
                    </a:p>
                  </a:txBody>
                  <a:tcPr marT="45723" marB="45723" anchor="ctr"/>
                </a:tc>
                <a:extLst>
                  <a:ext uri="{0D108BD9-81ED-4DB2-BD59-A6C34878D82A}">
                    <a16:rowId xmlns:a16="http://schemas.microsoft.com/office/drawing/2014/main" val="10007"/>
                  </a:ext>
                </a:extLst>
              </a:tr>
              <a:tr h="4367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panose="020B0502040204020203" pitchFamily="34" charset="0"/>
                          <a:cs typeface="Segoe UI" panose="020B0502040204020203" pitchFamily="34" charset="0"/>
                        </a:rPr>
                        <a:t>Geundai Surivongchai</a:t>
                      </a:r>
                    </a:p>
                  </a:txBody>
                  <a:tcPr marT="45723" marB="45723" anchor="ctr"/>
                </a:tc>
                <a:tc>
                  <a:txBody>
                    <a:bodyPr/>
                    <a:lstStyle/>
                    <a:p>
                      <a:pPr algn="ctr"/>
                      <a:r>
                        <a:rPr lang="en-US" sz="1800" dirty="0">
                          <a:solidFill>
                            <a:schemeClr val="tx1"/>
                          </a:solidFill>
                          <a:latin typeface="Segoe UI" panose="020B0502040204020203" pitchFamily="34" charset="0"/>
                          <a:cs typeface="Segoe UI" panose="020B0502040204020203" pitchFamily="34" charset="0"/>
                        </a:rPr>
                        <a:t>(850) 617-8883</a:t>
                      </a:r>
                    </a:p>
                  </a:txBody>
                  <a:tcPr marT="45723" marB="45723" anchor="ctr"/>
                </a:tc>
                <a:extLst>
                  <a:ext uri="{0D108BD9-81ED-4DB2-BD59-A6C34878D82A}">
                    <a16:rowId xmlns:a16="http://schemas.microsoft.com/office/drawing/2014/main" val="278672379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panose="020B0502040204020203" pitchFamily="34" charset="0"/>
                          <a:cs typeface="Segoe UI" panose="020B0502040204020203" pitchFamily="34" charset="0"/>
                        </a:rPr>
                        <a:t>Fax Number</a:t>
                      </a:r>
                    </a:p>
                  </a:txBody>
                  <a:tcPr marT="45723" marB="45723" anchor="ctr"/>
                </a:tc>
                <a:tc>
                  <a:txBody>
                    <a:bodyPr/>
                    <a:lstStyle/>
                    <a:p>
                      <a:pPr algn="ctr"/>
                      <a:r>
                        <a:rPr lang="en-US" sz="1800" dirty="0">
                          <a:solidFill>
                            <a:schemeClr val="tx1"/>
                          </a:solidFill>
                          <a:latin typeface="Segoe UI" panose="020B0502040204020203" pitchFamily="34" charset="0"/>
                          <a:cs typeface="Segoe UI" panose="020B0502040204020203" pitchFamily="34" charset="0"/>
                        </a:rPr>
                        <a:t>(850) 617-6115</a:t>
                      </a:r>
                    </a:p>
                  </a:txBody>
                  <a:tcPr marT="45723" marB="45723" anchor="ctr"/>
                </a:tc>
                <a:extLst>
                  <a:ext uri="{0D108BD9-81ED-4DB2-BD59-A6C34878D82A}">
                    <a16:rowId xmlns:a16="http://schemas.microsoft.com/office/drawing/2014/main" val="10009"/>
                  </a:ext>
                </a:extLst>
              </a:tr>
              <a:tr h="1440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Segoe UI" panose="020B0502040204020203" pitchFamily="34" charset="0"/>
                          <a:ea typeface="+mn-ea"/>
                          <a:cs typeface="Segoe UI" panose="020B0502040204020203" pitchFamily="34" charset="0"/>
                        </a:rPr>
                        <a:t>TRIM Email Address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51A54"/>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Segoe UI" panose="020B0502040204020203" pitchFamily="34" charset="0"/>
                          <a:ea typeface="+mn-ea"/>
                          <a:cs typeface="Segoe UI" panose="020B0502040204020203" pitchFamily="34" charset="0"/>
                        </a:rPr>
                        <a:t>eTRIM Email Address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51A54"/>
                        </a:solidFill>
                        <a:effectLst/>
                        <a:uLnTx/>
                        <a:uFillTx/>
                        <a:latin typeface="Segoe UI" panose="020B0502040204020203" pitchFamily="34" charset="0"/>
                        <a:ea typeface="+mn-ea"/>
                        <a:cs typeface="Segoe UI" panose="020B0502040204020203" pitchFamily="34" charset="0"/>
                      </a:endParaRPr>
                    </a:p>
                  </a:txBody>
                  <a:tcPr marT="45723" marB="45723" anchor="ctr"/>
                </a:tc>
                <a:tc>
                  <a:txBody>
                    <a:bodyPr/>
                    <a:lstStyle/>
                    <a:p>
                      <a:pPr algn="ctr"/>
                      <a:endParaRPr lang="en-US" sz="1800" dirty="0">
                        <a:latin typeface="Segoe UI" panose="020B0502040204020203" pitchFamily="34" charset="0"/>
                        <a:cs typeface="Segoe UI" panose="020B0502040204020203" pitchFamily="34" charset="0"/>
                        <a:hlinkClick r:id="" action="ppaction://noaction"/>
                      </a:endParaRPr>
                    </a:p>
                    <a:p>
                      <a:pPr algn="ctr"/>
                      <a:r>
                        <a:rPr lang="en-US" sz="1800" dirty="0">
                          <a:latin typeface="Segoe UI" panose="020B0502040204020203" pitchFamily="34" charset="0"/>
                          <a:cs typeface="Segoe UI" panose="020B0502040204020203" pitchFamily="34" charset="0"/>
                          <a:hlinkClick r:id="" action="ppaction://noaction"/>
                        </a:rPr>
                        <a:t>TRIM@floridarevenue.com</a:t>
                      </a:r>
                      <a:endParaRPr lang="en-US" sz="1800" dirty="0">
                        <a:latin typeface="Segoe UI" panose="020B0502040204020203" pitchFamily="34" charset="0"/>
                        <a:cs typeface="Segoe UI" panose="020B0502040204020203" pitchFamily="34" charset="0"/>
                      </a:endParaRPr>
                    </a:p>
                    <a:p>
                      <a:pPr algn="ctr"/>
                      <a:endParaRPr lang="en-US" sz="200" dirty="0">
                        <a:latin typeface="Segoe UI" panose="020B0502040204020203" pitchFamily="34" charset="0"/>
                        <a:cs typeface="Segoe UI" panose="020B0502040204020203" pitchFamily="34" charset="0"/>
                      </a:endParaRPr>
                    </a:p>
                    <a:p>
                      <a:pPr algn="ctr"/>
                      <a:endParaRPr lang="en-US" sz="600" dirty="0">
                        <a:latin typeface="Segoe UI" panose="020B0502040204020203" pitchFamily="34" charset="0"/>
                        <a:cs typeface="Segoe UI" panose="020B0502040204020203" pitchFamily="34" charset="0"/>
                      </a:endParaRPr>
                    </a:p>
                    <a:p>
                      <a:pPr algn="ctr"/>
                      <a:r>
                        <a:rPr lang="en-US" sz="1800" dirty="0">
                          <a:latin typeface="Segoe UI" panose="020B0502040204020203" pitchFamily="34" charset="0"/>
                          <a:cs typeface="Segoe UI" panose="020B0502040204020203" pitchFamily="34" charset="0"/>
                          <a:hlinkClick r:id="rId3"/>
                        </a:rPr>
                        <a:t>eTRIM@floridarevenue.com</a:t>
                      </a:r>
                      <a:endParaRPr lang="en-US" sz="1800" dirty="0">
                        <a:latin typeface="Segoe UI" panose="020B0502040204020203" pitchFamily="34" charset="0"/>
                        <a:cs typeface="Segoe UI" panose="020B0502040204020203" pitchFamily="34" charset="0"/>
                      </a:endParaRPr>
                    </a:p>
                    <a:p>
                      <a:pPr algn="ctr"/>
                      <a:endParaRPr lang="en-US" sz="600" dirty="0">
                        <a:latin typeface="Segoe UI" panose="020B0502040204020203" pitchFamily="34" charset="0"/>
                        <a:cs typeface="Segoe UI" panose="020B0502040204020203" pitchFamily="34" charset="0"/>
                      </a:endParaRPr>
                    </a:p>
                  </a:txBody>
                  <a:tcPr marT="45723" marB="45723"/>
                </a:tc>
                <a:extLst>
                  <a:ext uri="{0D108BD9-81ED-4DB2-BD59-A6C34878D82A}">
                    <a16:rowId xmlns:a16="http://schemas.microsoft.com/office/drawing/2014/main" val="10012"/>
                  </a:ext>
                </a:extLst>
              </a:tr>
            </a:tbl>
          </a:graphicData>
        </a:graphic>
      </p:graphicFrame>
      <p:pic>
        <p:nvPicPr>
          <p:cNvPr id="3" name="Picture 2">
            <a:extLst>
              <a:ext uri="{FF2B5EF4-FFF2-40B4-BE49-F238E27FC236}">
                <a16:creationId xmlns:a16="http://schemas.microsoft.com/office/drawing/2014/main" id="{1A3ADA60-1BC9-3F97-6D45-5E2C2E362CE8}"/>
              </a:ext>
            </a:extLst>
          </p:cNvPr>
          <p:cNvPicPr>
            <a:picLocks noChangeAspect="1"/>
          </p:cNvPicPr>
          <p:nvPr/>
        </p:nvPicPr>
        <p:blipFill>
          <a:blip r:embed="rId4"/>
          <a:stretch>
            <a:fillRect/>
          </a:stretch>
        </p:blipFill>
        <p:spPr>
          <a:xfrm>
            <a:off x="11102131" y="5354966"/>
            <a:ext cx="847417" cy="123759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E0094897-E3EA-4E02-8F96-4541A10A1744}"/>
              </a:ext>
            </a:extLst>
          </p:cNvPr>
          <p:cNvSpPr>
            <a:spLocks noGrp="1" noChangeArrowheads="1"/>
          </p:cNvSpPr>
          <p:nvPr>
            <p:ph type="ctrTitle"/>
          </p:nvPr>
        </p:nvSpPr>
        <p:spPr>
          <a:xfrm>
            <a:off x="1828800" y="1958975"/>
            <a:ext cx="8534400" cy="1470025"/>
          </a:xfrm>
        </p:spPr>
        <p:txBody>
          <a:bodyPr/>
          <a:lstStyle/>
          <a:p>
            <a:pPr algn="ctr" eaLnBrk="1" hangingPunct="1"/>
            <a:r>
              <a:rPr lang="en-US" altLang="en-US" b="1" dirty="0">
                <a:solidFill>
                  <a:srgbClr val="002060"/>
                </a:solidFill>
                <a:latin typeface="Segoe UI" panose="020B0502040204020203" pitchFamily="34" charset="0"/>
                <a:cs typeface="Segoe UI" panose="020B0502040204020203" pitchFamily="34" charset="0"/>
              </a:rPr>
              <a:t>Thank you for your </a:t>
            </a:r>
            <a:br>
              <a:rPr lang="en-US" altLang="en-US" b="1" dirty="0">
                <a:solidFill>
                  <a:srgbClr val="002060"/>
                </a:solidFill>
                <a:latin typeface="Segoe UI" panose="020B0502040204020203" pitchFamily="34" charset="0"/>
                <a:cs typeface="Segoe UI" panose="020B0502040204020203" pitchFamily="34" charset="0"/>
              </a:rPr>
            </a:br>
            <a:r>
              <a:rPr lang="en-US" altLang="en-US" b="1" dirty="0">
                <a:solidFill>
                  <a:srgbClr val="002060"/>
                </a:solidFill>
                <a:latin typeface="Segoe UI" panose="020B0502040204020203" pitchFamily="34" charset="0"/>
                <a:cs typeface="Segoe UI" panose="020B0502040204020203" pitchFamily="34" charset="0"/>
              </a:rPr>
              <a:t>participation today!</a:t>
            </a:r>
          </a:p>
        </p:txBody>
      </p:sp>
      <p:pic>
        <p:nvPicPr>
          <p:cNvPr id="3" name="Picture 2">
            <a:extLst>
              <a:ext uri="{FF2B5EF4-FFF2-40B4-BE49-F238E27FC236}">
                <a16:creationId xmlns:a16="http://schemas.microsoft.com/office/drawing/2014/main" id="{C20C8A65-0EC2-06F8-799B-A466CDBA8133}"/>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63982D-EA95-4AB6-9D97-412FC6C5B856}"/>
              </a:ext>
            </a:extLst>
          </p:cNvPr>
          <p:cNvSpPr/>
          <p:nvPr/>
        </p:nvSpPr>
        <p:spPr>
          <a:xfrm>
            <a:off x="1040294" y="2338993"/>
            <a:ext cx="10111409" cy="868660"/>
          </a:xfrm>
          <a:prstGeom prst="rect">
            <a:avLst/>
          </a:prstGeom>
          <a:solidFill>
            <a:schemeClr val="bg1">
              <a:lumMod val="90000"/>
            </a:schemeClr>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a:t>
            </a: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school board has priority for a hearing date.</a:t>
            </a:r>
            <a:endParaRPr lang="en-US" sz="24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951E77BB-5F4D-4854-A21A-F6DEE3B5B027}"/>
              </a:ext>
            </a:extLst>
          </p:cNvPr>
          <p:cNvSpPr/>
          <p:nvPr/>
        </p:nvSpPr>
        <p:spPr>
          <a:xfrm>
            <a:off x="1040294" y="3345081"/>
            <a:ext cx="10111409" cy="868660"/>
          </a:xfrm>
          <a:prstGeom prst="rect">
            <a:avLst/>
          </a:prstGeom>
          <a:solidFill>
            <a:srgbClr val="DCDCDC"/>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a:t>
            </a: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board of County Commissioners (BOCC) has second choice.</a:t>
            </a:r>
            <a:endParaRPr lang="en-US" sz="2400" dirty="0">
              <a:solidFill>
                <a:schemeClr val="tx1"/>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20443522-3452-49BA-B4CE-2692B653BDA2}"/>
              </a:ext>
            </a:extLst>
          </p:cNvPr>
          <p:cNvSpPr/>
          <p:nvPr/>
        </p:nvSpPr>
        <p:spPr>
          <a:xfrm>
            <a:off x="1040294" y="4370225"/>
            <a:ext cx="10111409" cy="868660"/>
          </a:xfrm>
          <a:prstGeom prst="rect">
            <a:avLst/>
          </a:prstGeom>
          <a:solidFill>
            <a:schemeClr val="bg1">
              <a:lumMod val="85000"/>
            </a:schemeClr>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No </a:t>
            </a: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other taxing authority in the county can hold a hearing on the same date as the school board or BOCC.</a:t>
            </a:r>
          </a:p>
        </p:txBody>
      </p:sp>
      <p:sp>
        <p:nvSpPr>
          <p:cNvPr id="9" name="Title 1">
            <a:extLst>
              <a:ext uri="{FF2B5EF4-FFF2-40B4-BE49-F238E27FC236}">
                <a16:creationId xmlns:a16="http://schemas.microsoft.com/office/drawing/2014/main" id="{ACC75EF3-2BA9-DAED-80E9-CBD71BC0846C}"/>
              </a:ext>
            </a:extLst>
          </p:cNvPr>
          <p:cNvSpPr>
            <a:spLocks noGrp="1"/>
          </p:cNvSpPr>
          <p:nvPr>
            <p:ph type="title"/>
          </p:nvPr>
        </p:nvSpPr>
        <p:spPr>
          <a:xfrm>
            <a:off x="1262267" y="801382"/>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Scheduling and Advertising Hearing</a:t>
            </a:r>
          </a:p>
        </p:txBody>
      </p:sp>
      <p:pic>
        <p:nvPicPr>
          <p:cNvPr id="10" name="Picture 9">
            <a:extLst>
              <a:ext uri="{FF2B5EF4-FFF2-40B4-BE49-F238E27FC236}">
                <a16:creationId xmlns:a16="http://schemas.microsoft.com/office/drawing/2014/main" id="{D19AC75E-07CB-3FCD-17F5-AF3A2C52E284}"/>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BAB2C6-A87A-4538-84DB-C60A96B8A8D0}"/>
              </a:ext>
            </a:extLst>
          </p:cNvPr>
          <p:cNvSpPr/>
          <p:nvPr/>
        </p:nvSpPr>
        <p:spPr>
          <a:xfrm>
            <a:off x="463826" y="2197464"/>
            <a:ext cx="11264347" cy="830658"/>
          </a:xfrm>
          <a:prstGeom prst="rect">
            <a:avLst/>
          </a:prstGeom>
          <a:solidFill>
            <a:schemeClr val="bg1">
              <a:lumMod val="90000"/>
            </a:schemeClr>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a:t>
            </a: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tentative TRIM hearing is advertised on the TRIM notice.</a:t>
            </a:r>
          </a:p>
        </p:txBody>
      </p:sp>
      <p:sp>
        <p:nvSpPr>
          <p:cNvPr id="7" name="Rectangle 6">
            <a:extLst>
              <a:ext uri="{FF2B5EF4-FFF2-40B4-BE49-F238E27FC236}">
                <a16:creationId xmlns:a16="http://schemas.microsoft.com/office/drawing/2014/main" id="{07DC91F7-E425-424A-817A-56BCF364A4DC}"/>
              </a:ext>
            </a:extLst>
          </p:cNvPr>
          <p:cNvSpPr/>
          <p:nvPr/>
        </p:nvSpPr>
        <p:spPr>
          <a:xfrm>
            <a:off x="463827" y="3232043"/>
            <a:ext cx="11264348" cy="3276912"/>
          </a:xfrm>
          <a:prstGeom prst="rect">
            <a:avLst/>
          </a:prstGeom>
          <a:solidFill>
            <a:srgbClr val="ECECEC"/>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Segoe UI" panose="020B0502040204020203" pitchFamily="34" charset="0"/>
                <a:cs typeface="Segoe UI" panose="020B0502040204020203" pitchFamily="34" charset="0"/>
              </a:rPr>
              <a:t>The </a:t>
            </a: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final hearing must be advertised within </a:t>
            </a:r>
            <a:r>
              <a:rPr lang="en-US" sz="2400" b="1"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15 days </a:t>
            </a:r>
            <a:r>
              <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of adopting the tentative millage and budget.</a:t>
            </a:r>
          </a:p>
        </p:txBody>
      </p:sp>
      <p:sp>
        <p:nvSpPr>
          <p:cNvPr id="16" name="Title 1">
            <a:extLst>
              <a:ext uri="{FF2B5EF4-FFF2-40B4-BE49-F238E27FC236}">
                <a16:creationId xmlns:a16="http://schemas.microsoft.com/office/drawing/2014/main" id="{0DDC6911-3052-4D16-B22C-97C6C180BF94}"/>
              </a:ext>
            </a:extLst>
          </p:cNvPr>
          <p:cNvSpPr txBox="1">
            <a:spLocks/>
          </p:cNvSpPr>
          <p:nvPr/>
        </p:nvSpPr>
        <p:spPr bwMode="auto">
          <a:xfrm>
            <a:off x="4614810" y="4198157"/>
            <a:ext cx="5121329" cy="54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r>
              <a:rPr lang="en-US" altLang="en-US" sz="2800" b="1" dirty="0">
                <a:latin typeface="Segoe UI" panose="020B0502040204020203" pitchFamily="34" charset="0"/>
                <a:cs typeface="Segoe UI" panose="020B0502040204020203" pitchFamily="34" charset="0"/>
              </a:rPr>
              <a:t>final hearing advertisement</a:t>
            </a:r>
          </a:p>
        </p:txBody>
      </p:sp>
      <p:grpSp>
        <p:nvGrpSpPr>
          <p:cNvPr id="3" name="Group 2">
            <a:extLst>
              <a:ext uri="{FF2B5EF4-FFF2-40B4-BE49-F238E27FC236}">
                <a16:creationId xmlns:a16="http://schemas.microsoft.com/office/drawing/2014/main" id="{02E5868E-71EF-0CF3-B430-CAC182664018}"/>
              </a:ext>
            </a:extLst>
          </p:cNvPr>
          <p:cNvGrpSpPr/>
          <p:nvPr/>
        </p:nvGrpSpPr>
        <p:grpSpPr>
          <a:xfrm>
            <a:off x="573162" y="4620950"/>
            <a:ext cx="11101074" cy="1175161"/>
            <a:chOff x="573162" y="4889398"/>
            <a:chExt cx="11101074" cy="1175161"/>
          </a:xfrm>
        </p:grpSpPr>
        <p:sp>
          <p:nvSpPr>
            <p:cNvPr id="9" name="Rectangle 8">
              <a:extLst>
                <a:ext uri="{FF2B5EF4-FFF2-40B4-BE49-F238E27FC236}">
                  <a16:creationId xmlns:a16="http://schemas.microsoft.com/office/drawing/2014/main" id="{3B60D317-7FC5-4E7B-BB51-60FE98CD35E9}"/>
                </a:ext>
              </a:extLst>
            </p:cNvPr>
            <p:cNvSpPr/>
            <p:nvPr/>
          </p:nvSpPr>
          <p:spPr>
            <a:xfrm>
              <a:off x="573162" y="5451942"/>
              <a:ext cx="2072677" cy="610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latin typeface="Segoe UI" panose="020B0502040204020203" pitchFamily="34" charset="0"/>
                  <a:cs typeface="Segoe UI" panose="020B0502040204020203" pitchFamily="34" charset="0"/>
                </a:rPr>
                <a:t>TENTATIVE MILLAGE &amp; BUDGET ADOPTED</a:t>
              </a:r>
            </a:p>
          </p:txBody>
        </p:sp>
        <p:sp>
          <p:nvSpPr>
            <p:cNvPr id="10" name="Rectangle 9">
              <a:extLst>
                <a:ext uri="{FF2B5EF4-FFF2-40B4-BE49-F238E27FC236}">
                  <a16:creationId xmlns:a16="http://schemas.microsoft.com/office/drawing/2014/main" id="{B70F266D-4B3C-4A7F-BD65-5B969F223901}"/>
                </a:ext>
              </a:extLst>
            </p:cNvPr>
            <p:cNvSpPr/>
            <p:nvPr/>
          </p:nvSpPr>
          <p:spPr>
            <a:xfrm>
              <a:off x="2676721"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1</a:t>
              </a:r>
              <a:endParaRPr lang="en-US" sz="1400" b="1" dirty="0">
                <a:solidFill>
                  <a:srgbClr val="FFFFFF"/>
                </a:solidFill>
                <a:latin typeface="Segoe UI" panose="020B0502040204020203" pitchFamily="34" charset="0"/>
                <a:cs typeface="Segoe UI" panose="020B0502040204020203" pitchFamily="34" charset="0"/>
              </a:endParaRPr>
            </a:p>
          </p:txBody>
        </p:sp>
        <p:sp>
          <p:nvSpPr>
            <p:cNvPr id="15" name="Left Brace 14">
              <a:extLst>
                <a:ext uri="{FF2B5EF4-FFF2-40B4-BE49-F238E27FC236}">
                  <a16:creationId xmlns:a16="http://schemas.microsoft.com/office/drawing/2014/main" id="{F0C85DB8-58C6-47B2-ADD5-068D20B31B22}"/>
                </a:ext>
              </a:extLst>
            </p:cNvPr>
            <p:cNvSpPr/>
            <p:nvPr/>
          </p:nvSpPr>
          <p:spPr>
            <a:xfrm rot="5400000">
              <a:off x="7038471" y="839235"/>
              <a:ext cx="292801" cy="8978727"/>
            </a:xfrm>
            <a:prstGeom prst="leftBrace">
              <a:avLst>
                <a:gd name="adj1" fmla="val 38820"/>
                <a:gd name="adj2" fmla="val 5033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17" name="Picture 16" descr="Icon&#10;&#10;Description automatically generated">
              <a:extLst>
                <a:ext uri="{FF2B5EF4-FFF2-40B4-BE49-F238E27FC236}">
                  <a16:creationId xmlns:a16="http://schemas.microsoft.com/office/drawing/2014/main" id="{3544E7DC-E6EB-4203-AB38-53BA1A4FD4C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8270" y="4889398"/>
              <a:ext cx="681910" cy="610792"/>
            </a:xfrm>
            <a:prstGeom prst="rect">
              <a:avLst/>
            </a:prstGeom>
            <a:effectLst>
              <a:outerShdw blurRad="50800" dist="38100" dir="8100000" algn="tr" rotWithShape="0">
                <a:prstClr val="black">
                  <a:alpha val="40000"/>
                </a:prstClr>
              </a:outerShdw>
            </a:effectLst>
          </p:spPr>
        </p:pic>
        <p:sp>
          <p:nvSpPr>
            <p:cNvPr id="19" name="Rectangle 18">
              <a:extLst>
                <a:ext uri="{FF2B5EF4-FFF2-40B4-BE49-F238E27FC236}">
                  <a16:creationId xmlns:a16="http://schemas.microsoft.com/office/drawing/2014/main" id="{8ADA3CEB-C58C-43ED-8164-C87230D842E9}"/>
                </a:ext>
              </a:extLst>
            </p:cNvPr>
            <p:cNvSpPr/>
            <p:nvPr/>
          </p:nvSpPr>
          <p:spPr>
            <a:xfrm>
              <a:off x="3279105"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2</a:t>
              </a:r>
              <a:endParaRPr lang="en-US" sz="1400" b="1" dirty="0">
                <a:solidFill>
                  <a:srgbClr val="FFFFFF"/>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F27B9929-1DCA-4CCD-9BF3-9BEACD281D27}"/>
                </a:ext>
              </a:extLst>
            </p:cNvPr>
            <p:cNvSpPr/>
            <p:nvPr/>
          </p:nvSpPr>
          <p:spPr>
            <a:xfrm>
              <a:off x="3881489"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3</a:t>
              </a:r>
              <a:endParaRPr lang="en-US" sz="1400" b="1" dirty="0">
                <a:solidFill>
                  <a:srgbClr val="FFFFFF"/>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D5DB13D5-630D-4EB4-B944-580B43FBA6DF}"/>
                </a:ext>
              </a:extLst>
            </p:cNvPr>
            <p:cNvSpPr/>
            <p:nvPr/>
          </p:nvSpPr>
          <p:spPr>
            <a:xfrm>
              <a:off x="4483873"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4</a:t>
              </a:r>
              <a:endParaRPr lang="en-US" sz="1400" b="1" dirty="0">
                <a:solidFill>
                  <a:srgbClr val="FFFFFF"/>
                </a:solidFill>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6059DBC0-C31B-4E50-8420-49DD92B36E88}"/>
                </a:ext>
              </a:extLst>
            </p:cNvPr>
            <p:cNvSpPr/>
            <p:nvPr/>
          </p:nvSpPr>
          <p:spPr>
            <a:xfrm>
              <a:off x="5086257"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5</a:t>
              </a:r>
              <a:endParaRPr lang="en-US" sz="1400" b="1" dirty="0">
                <a:solidFill>
                  <a:srgbClr val="FFFFFF"/>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71B05559-81AA-4557-A807-E08EDA5D9AF0}"/>
                </a:ext>
              </a:extLst>
            </p:cNvPr>
            <p:cNvSpPr/>
            <p:nvPr/>
          </p:nvSpPr>
          <p:spPr>
            <a:xfrm>
              <a:off x="5688641"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6</a:t>
              </a:r>
              <a:endParaRPr lang="en-US" sz="1400" b="1" dirty="0">
                <a:solidFill>
                  <a:srgbClr val="FFFFFF"/>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0A81355-DD3E-47ED-AC58-C9D74DBC3EE0}"/>
                </a:ext>
              </a:extLst>
            </p:cNvPr>
            <p:cNvSpPr/>
            <p:nvPr/>
          </p:nvSpPr>
          <p:spPr>
            <a:xfrm>
              <a:off x="6291025"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7</a:t>
              </a:r>
              <a:endParaRPr lang="en-US" sz="1400" b="1" dirty="0">
                <a:solidFill>
                  <a:srgbClr val="FFFFFF"/>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6D144D16-107E-4A09-B400-B5903FD51113}"/>
                </a:ext>
              </a:extLst>
            </p:cNvPr>
            <p:cNvSpPr/>
            <p:nvPr/>
          </p:nvSpPr>
          <p:spPr>
            <a:xfrm>
              <a:off x="6893409" y="5609990"/>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8</a:t>
              </a:r>
              <a:endParaRPr lang="en-US" sz="1400" b="1" dirty="0">
                <a:solidFill>
                  <a:srgbClr val="FFFFFF"/>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6826005C-2888-45C4-AA97-9E0479942A60}"/>
                </a:ext>
              </a:extLst>
            </p:cNvPr>
            <p:cNvSpPr/>
            <p:nvPr/>
          </p:nvSpPr>
          <p:spPr>
            <a:xfrm>
              <a:off x="7495793" y="5608164"/>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9</a:t>
              </a:r>
              <a:endParaRPr lang="en-US" sz="1400" b="1" dirty="0">
                <a:solidFill>
                  <a:srgbClr val="FFFFFF"/>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4833DCB0-D66E-4383-BF0E-AFA67A7AA01D}"/>
                </a:ext>
              </a:extLst>
            </p:cNvPr>
            <p:cNvSpPr/>
            <p:nvPr/>
          </p:nvSpPr>
          <p:spPr>
            <a:xfrm>
              <a:off x="8098177" y="5608164"/>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10</a:t>
              </a:r>
              <a:endParaRPr lang="en-US" sz="1400" b="1" dirty="0">
                <a:solidFill>
                  <a:srgbClr val="FFFFFF"/>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5D6406F7-1241-415A-991F-2D2F11B584CE}"/>
                </a:ext>
              </a:extLst>
            </p:cNvPr>
            <p:cNvSpPr/>
            <p:nvPr/>
          </p:nvSpPr>
          <p:spPr>
            <a:xfrm>
              <a:off x="8700561" y="5608164"/>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11</a:t>
              </a:r>
              <a:endParaRPr lang="en-US" sz="1400" b="1" dirty="0">
                <a:solidFill>
                  <a:srgbClr val="FFFFFF"/>
                </a:solidFill>
                <a:latin typeface="Segoe UI" panose="020B0502040204020203" pitchFamily="34" charset="0"/>
                <a:cs typeface="Segoe UI" panose="020B0502040204020203" pitchFamily="34" charset="0"/>
              </a:endParaRPr>
            </a:p>
          </p:txBody>
        </p:sp>
        <p:sp>
          <p:nvSpPr>
            <p:cNvPr id="29" name="Rectangle 28">
              <a:extLst>
                <a:ext uri="{FF2B5EF4-FFF2-40B4-BE49-F238E27FC236}">
                  <a16:creationId xmlns:a16="http://schemas.microsoft.com/office/drawing/2014/main" id="{298BE30B-AC2D-4037-ABB4-9D40E5A9B88E}"/>
                </a:ext>
              </a:extLst>
            </p:cNvPr>
            <p:cNvSpPr/>
            <p:nvPr/>
          </p:nvSpPr>
          <p:spPr>
            <a:xfrm>
              <a:off x="9302945" y="5608164"/>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12</a:t>
              </a:r>
              <a:endParaRPr lang="en-US" sz="1400" b="1" dirty="0">
                <a:solidFill>
                  <a:srgbClr val="FFFFFF"/>
                </a:solidFill>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30777450-6619-499F-B223-8AABCEB75763}"/>
                </a:ext>
              </a:extLst>
            </p:cNvPr>
            <p:cNvSpPr/>
            <p:nvPr/>
          </p:nvSpPr>
          <p:spPr>
            <a:xfrm>
              <a:off x="9905329" y="5608164"/>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13</a:t>
              </a:r>
              <a:endParaRPr lang="en-US" sz="1400" b="1" dirty="0">
                <a:solidFill>
                  <a:srgbClr val="FFFFFF"/>
                </a:solidFill>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90A83476-A21F-4126-AEB8-D0874FB30EA1}"/>
                </a:ext>
              </a:extLst>
            </p:cNvPr>
            <p:cNvSpPr/>
            <p:nvPr/>
          </p:nvSpPr>
          <p:spPr>
            <a:xfrm>
              <a:off x="10507713" y="5608164"/>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14</a:t>
              </a:r>
              <a:endParaRPr lang="en-US" sz="1400" b="1" dirty="0">
                <a:solidFill>
                  <a:srgbClr val="FFFFFF"/>
                </a:solidFill>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3D6F07B5-8A26-441C-8D71-C825ABC9E540}"/>
                </a:ext>
              </a:extLst>
            </p:cNvPr>
            <p:cNvSpPr/>
            <p:nvPr/>
          </p:nvSpPr>
          <p:spPr>
            <a:xfrm>
              <a:off x="11110103" y="5608164"/>
              <a:ext cx="564133" cy="454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Segoe UI" panose="020B0502040204020203" pitchFamily="34" charset="0"/>
                  <a:cs typeface="Segoe UI" panose="020B0502040204020203" pitchFamily="34" charset="0"/>
                </a:rPr>
                <a:t>15</a:t>
              </a:r>
              <a:endParaRPr lang="en-US" sz="1400" b="1" dirty="0">
                <a:solidFill>
                  <a:srgbClr val="FFFFFF"/>
                </a:solidFill>
                <a:latin typeface="Segoe UI" panose="020B0502040204020203" pitchFamily="34" charset="0"/>
                <a:cs typeface="Segoe UI" panose="020B0502040204020203" pitchFamily="34" charset="0"/>
              </a:endParaRPr>
            </a:p>
          </p:txBody>
        </p:sp>
      </p:grpSp>
      <p:sp>
        <p:nvSpPr>
          <p:cNvPr id="33" name="Title 1">
            <a:extLst>
              <a:ext uri="{FF2B5EF4-FFF2-40B4-BE49-F238E27FC236}">
                <a16:creationId xmlns:a16="http://schemas.microsoft.com/office/drawing/2014/main" id="{C3AF4886-0488-4265-AE3C-AC6C68AC6919}"/>
              </a:ext>
            </a:extLst>
          </p:cNvPr>
          <p:cNvSpPr txBox="1">
            <a:spLocks/>
          </p:cNvSpPr>
          <p:nvPr/>
        </p:nvSpPr>
        <p:spPr bwMode="auto">
          <a:xfrm>
            <a:off x="6291025" y="5949197"/>
            <a:ext cx="1840346" cy="47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r>
              <a:rPr lang="en-US" altLang="en-US" sz="2800" b="1" dirty="0">
                <a:latin typeface="Segoe UI" panose="020B0502040204020203" pitchFamily="34" charset="0"/>
                <a:cs typeface="Segoe UI" panose="020B0502040204020203" pitchFamily="34" charset="0"/>
              </a:rPr>
              <a:t>DAYS</a:t>
            </a:r>
          </a:p>
        </p:txBody>
      </p:sp>
      <p:sp>
        <p:nvSpPr>
          <p:cNvPr id="11" name="Title 1">
            <a:extLst>
              <a:ext uri="{FF2B5EF4-FFF2-40B4-BE49-F238E27FC236}">
                <a16:creationId xmlns:a16="http://schemas.microsoft.com/office/drawing/2014/main" id="{59A8618C-AE58-81F8-1B47-AE3A06BA123B}"/>
              </a:ext>
            </a:extLst>
          </p:cNvPr>
          <p:cNvSpPr>
            <a:spLocks noGrp="1"/>
          </p:cNvSpPr>
          <p:nvPr>
            <p:ph type="title"/>
          </p:nvPr>
        </p:nvSpPr>
        <p:spPr>
          <a:xfrm>
            <a:off x="1262268" y="798781"/>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Scheduling and Advertising Hearing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9B23B-C389-4BB7-9DB3-F9D1289FC4B1}"/>
              </a:ext>
            </a:extLst>
          </p:cNvPr>
          <p:cNvSpPr>
            <a:spLocks noGrp="1"/>
          </p:cNvSpPr>
          <p:nvPr>
            <p:ph idx="1"/>
          </p:nvPr>
        </p:nvSpPr>
        <p:spPr>
          <a:xfrm>
            <a:off x="524424" y="2330143"/>
            <a:ext cx="11084983" cy="3725854"/>
          </a:xfrm>
        </p:spPr>
        <p:txBody>
          <a:bodyPr rtlCol="0">
            <a:normAutofit/>
          </a:bodyPr>
          <a:lstStyle/>
          <a:p>
            <a:pPr marL="109728" indent="0">
              <a:spcBef>
                <a:spcPts val="1200"/>
              </a:spcBef>
              <a:buNone/>
              <a:defRPr/>
            </a:pPr>
            <a:r>
              <a:rPr lang="en-US" sz="2400" dirty="0">
                <a:latin typeface="Segoe UI" panose="020B0502040204020203" pitchFamily="34" charset="0"/>
                <a:cs typeface="Segoe UI" panose="020B0502040204020203" pitchFamily="34" charset="0"/>
              </a:rPr>
              <a:t>The first issues discussed will be:</a:t>
            </a:r>
          </a:p>
          <a:p>
            <a:pPr marL="566928" indent="-457200">
              <a:spcBef>
                <a:spcPts val="1200"/>
              </a:spcBef>
              <a:defRPr/>
            </a:pPr>
            <a:r>
              <a:rPr lang="en-US" sz="2400" dirty="0">
                <a:latin typeface="Segoe UI" panose="020B0502040204020203" pitchFamily="34" charset="0"/>
                <a:cs typeface="Segoe UI" panose="020B0502040204020203" pitchFamily="34" charset="0"/>
              </a:rPr>
              <a:t>Percentage increase in millage over the rolled-back rate necessary to fund the budget, if any</a:t>
            </a:r>
          </a:p>
          <a:p>
            <a:pPr marL="566928" indent="-457200">
              <a:spcBef>
                <a:spcPts val="1200"/>
              </a:spcBef>
              <a:defRPr/>
            </a:pPr>
            <a:r>
              <a:rPr lang="en-US" sz="2400" dirty="0">
                <a:latin typeface="Segoe UI" panose="020B0502040204020203" pitchFamily="34" charset="0"/>
                <a:cs typeface="Segoe UI" panose="020B0502040204020203" pitchFamily="34" charset="0"/>
              </a:rPr>
              <a:t>Specific reasons why ad valorem tax revenues are increasing</a:t>
            </a:r>
          </a:p>
          <a:p>
            <a:pPr marL="109728" indent="0">
              <a:buNone/>
              <a:defRPr/>
            </a:pPr>
            <a:endParaRPr lang="en-US" sz="2400" dirty="0">
              <a:latin typeface="Segoe UI" panose="020B0502040204020203" pitchFamily="34" charset="0"/>
              <a:ea typeface="Open Sans Semibold" panose="020B0706030804020204" pitchFamily="34" charset="0"/>
              <a:cs typeface="Segoe UI" panose="020B0502040204020203" pitchFamily="34" charset="0"/>
            </a:endParaRPr>
          </a:p>
        </p:txBody>
      </p:sp>
      <p:sp>
        <p:nvSpPr>
          <p:cNvPr id="7" name="Title 1">
            <a:extLst>
              <a:ext uri="{FF2B5EF4-FFF2-40B4-BE49-F238E27FC236}">
                <a16:creationId xmlns:a16="http://schemas.microsoft.com/office/drawing/2014/main" id="{375EAB43-D848-9E7C-623D-250634FF7BD3}"/>
              </a:ext>
            </a:extLst>
          </p:cNvPr>
          <p:cNvSpPr>
            <a:spLocks noGrp="1"/>
          </p:cNvSpPr>
          <p:nvPr>
            <p:ph type="title"/>
          </p:nvPr>
        </p:nvSpPr>
        <p:spPr>
          <a:xfrm>
            <a:off x="1262269" y="802003"/>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pic>
        <p:nvPicPr>
          <p:cNvPr id="8" name="Picture 7">
            <a:extLst>
              <a:ext uri="{FF2B5EF4-FFF2-40B4-BE49-F238E27FC236}">
                <a16:creationId xmlns:a16="http://schemas.microsoft.com/office/drawing/2014/main" id="{0714A883-9D92-61E4-3386-FE53BACC97AC}"/>
              </a:ext>
            </a:extLst>
          </p:cNvPr>
          <p:cNvPicPr>
            <a:picLocks noChangeAspect="1"/>
          </p:cNvPicPr>
          <p:nvPr/>
        </p:nvPicPr>
        <p:blipFill>
          <a:blip r:embed="rId3"/>
          <a:stretch>
            <a:fillRect/>
          </a:stretch>
        </p:blipFill>
        <p:spPr>
          <a:xfrm>
            <a:off x="11102131" y="5354966"/>
            <a:ext cx="847417" cy="12375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B61827-344F-450D-8111-493F3232950D}"/>
              </a:ext>
            </a:extLst>
          </p:cNvPr>
          <p:cNvSpPr/>
          <p:nvPr/>
        </p:nvSpPr>
        <p:spPr>
          <a:xfrm>
            <a:off x="768140" y="2312504"/>
            <a:ext cx="10655720" cy="1333195"/>
          </a:xfrm>
          <a:prstGeom prst="rect">
            <a:avLst/>
          </a:prstGeom>
          <a:solidFill>
            <a:schemeClr val="bg1">
              <a:lumMod val="90000"/>
            </a:schemeClr>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general public may speak and ask questions before the governing body adopts any measures</a:t>
            </a:r>
            <a:r>
              <a:rPr lang="en-US" sz="2400" dirty="0">
                <a:solidFill>
                  <a:schemeClr val="tx2"/>
                </a:solidFill>
                <a:latin typeface="Segoe UI" panose="020B0502040204020203" pitchFamily="34" charset="0"/>
                <a:cs typeface="Segoe UI" panose="020B0502040204020203" pitchFamily="34" charset="0"/>
              </a:rPr>
              <a:t>. </a:t>
            </a:r>
            <a:endParaRPr lang="en-US" sz="24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6" name="Rectangle 5">
            <a:extLst>
              <a:ext uri="{FF2B5EF4-FFF2-40B4-BE49-F238E27FC236}">
                <a16:creationId xmlns:a16="http://schemas.microsoft.com/office/drawing/2014/main" id="{046589DA-A079-4F95-A87B-E667C4A8C664}"/>
              </a:ext>
            </a:extLst>
          </p:cNvPr>
          <p:cNvSpPr/>
          <p:nvPr/>
        </p:nvSpPr>
        <p:spPr>
          <a:xfrm>
            <a:off x="722894" y="3800552"/>
            <a:ext cx="10655720" cy="1197360"/>
          </a:xfrm>
          <a:prstGeom prst="rect">
            <a:avLst/>
          </a:prstGeom>
          <a:solidFill>
            <a:schemeClr val="bg1">
              <a:lumMod val="90000"/>
            </a:schemeClr>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The governing body must adopt its tentative or final millage rate before adopting its tentative or final budget.</a:t>
            </a:r>
            <a:endParaRPr lang="en-US" sz="2400" dirty="0">
              <a:solidFill>
                <a:schemeClr val="tx1"/>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417D160-0057-47C7-B148-23C943CB0A79}"/>
              </a:ext>
            </a:extLst>
          </p:cNvPr>
          <p:cNvSpPr/>
          <p:nvPr/>
        </p:nvSpPr>
        <p:spPr>
          <a:xfrm>
            <a:off x="2108322" y="5558983"/>
            <a:ext cx="7975356" cy="672547"/>
          </a:xfrm>
          <a:prstGeom prst="rect">
            <a:avLst/>
          </a:prstGeom>
          <a:solidFill>
            <a:srgbClr val="EEEEEE"/>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i="1" dirty="0">
                <a:solidFill>
                  <a:schemeClr val="tx1"/>
                </a:solidFill>
                <a:latin typeface="Segoe UI" panose="020B0502040204020203" pitchFamily="34" charset="0"/>
                <a:ea typeface="Open Sans Semibold" panose="020B0706030804020204" pitchFamily="34" charset="0"/>
                <a:cs typeface="Segoe UI" panose="020B0502040204020203" pitchFamily="34" charset="0"/>
              </a:rPr>
              <a:t>Adopt millage first; adopt budget second.</a:t>
            </a:r>
          </a:p>
        </p:txBody>
      </p:sp>
      <p:pic>
        <p:nvPicPr>
          <p:cNvPr id="8" name="Picture 7" descr="Icon&#10;&#10;Description automatically generated">
            <a:extLst>
              <a:ext uri="{FF2B5EF4-FFF2-40B4-BE49-F238E27FC236}">
                <a16:creationId xmlns:a16="http://schemas.microsoft.com/office/drawing/2014/main" id="{91B8C441-BC02-48E4-B9E7-F01A16434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676" y="5222710"/>
            <a:ext cx="672546" cy="672546"/>
          </a:xfrm>
          <a:prstGeom prst="rect">
            <a:avLst/>
          </a:prstGeom>
        </p:spPr>
      </p:pic>
      <p:sp>
        <p:nvSpPr>
          <p:cNvPr id="10" name="Title 1">
            <a:extLst>
              <a:ext uri="{FF2B5EF4-FFF2-40B4-BE49-F238E27FC236}">
                <a16:creationId xmlns:a16="http://schemas.microsoft.com/office/drawing/2014/main" id="{708C78C6-61B3-F8C6-4598-01E261515086}"/>
              </a:ext>
            </a:extLst>
          </p:cNvPr>
          <p:cNvSpPr>
            <a:spLocks noGrp="1"/>
          </p:cNvSpPr>
          <p:nvPr>
            <p:ph type="title"/>
          </p:nvPr>
        </p:nvSpPr>
        <p:spPr>
          <a:xfrm>
            <a:off x="1262269" y="802003"/>
            <a:ext cx="9667461" cy="1419227"/>
          </a:xfrm>
        </p:spPr>
        <p:txBody>
          <a:bodyPr rtlCol="0">
            <a:normAutofit/>
          </a:bodyPr>
          <a:lstStyle/>
          <a:p>
            <a:pPr algn="ctr">
              <a:defRPr/>
            </a:pPr>
            <a: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3600" b="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rgbClr val="002060"/>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pic>
        <p:nvPicPr>
          <p:cNvPr id="11" name="Picture 10">
            <a:extLst>
              <a:ext uri="{FF2B5EF4-FFF2-40B4-BE49-F238E27FC236}">
                <a16:creationId xmlns:a16="http://schemas.microsoft.com/office/drawing/2014/main" id="{D3619DEB-D7F2-AFD1-D2E8-B4911668102D}"/>
              </a:ext>
            </a:extLst>
          </p:cNvPr>
          <p:cNvPicPr>
            <a:picLocks noChangeAspect="1"/>
          </p:cNvPicPr>
          <p:nvPr/>
        </p:nvPicPr>
        <p:blipFill>
          <a:blip r:embed="rId4"/>
          <a:stretch>
            <a:fillRect/>
          </a:stretch>
        </p:blipFill>
        <p:spPr>
          <a:xfrm>
            <a:off x="11102131" y="5354966"/>
            <a:ext cx="847417" cy="12375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istorical xmlns="971ecb86-dbcb-4cad-aa0a-8e3edd121c88" xsi:nil="true"/>
    <Forms_Description xmlns="971ecb86-dbcb-4cad-aa0a-8e3edd121c88" xsi:nil="true"/>
    <Review_x0020_Frequency_x0020_Period xmlns="971ecb86-dbcb-4cad-aa0a-8e3edd121c88" xsi:nil="true"/>
    <Language_x0020_Review_x0020_Date xmlns="971ecb86-dbcb-4cad-aa0a-8e3edd121c88" xsi:nil="true"/>
    <statutesRulesPolicies xmlns="971ecb86-dbcb-4cad-aa0a-8e3edd121c88"/>
    <Is_x0020_this_x0020_Legally_x0020_required_x003f_ xmlns="971ecb86-dbcb-4cad-aa0a-8e3edd121c88" xsi:nil="true"/>
    <DocumentName xmlns="971ecb86-dbcb-4cad-aa0a-8e3edd121c88" xsi:nil="true"/>
    <Web_x0020_Category xmlns="971ecb86-dbcb-4cad-aa0a-8e3edd121c88" xsi:nil="true"/>
    <PublishingExpirationDate xmlns="http://schemas.microsoft.com/sharepoint/v3" xsi:nil="true"/>
    <Notes0 xmlns="971ecb86-dbcb-4cad-aa0a-8e3edd121c88" xsi:nil="true"/>
    <PublishingStartDate xmlns="http://schemas.microsoft.com/sharepoint/v3" xsi:nil="true"/>
    <DocumentDescription xmlns="971ecb86-dbcb-4cad-aa0a-8e3edd121c88" xsi:nil="true"/>
    <Review_x0020_Frequency_x0020_by_x0020_Month xmlns="971ecb86-dbcb-4cad-aa0a-8e3edd121c88"/>
    <Date_x0020_last_x0020_reviewed xmlns="971ecb86-dbcb-4cad-aa0a-8e3edd121c88" xsi:nil="true"/>
    <Legal_x0020_Review_x0020_Date xmlns="971ecb86-dbcb-4cad-aa0a-8e3edd121c88" xsi:nil="true"/>
    <Automated_x0020_Content xmlns="971ecb86-dbcb-4cad-aa0a-8e3edd121c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8CCF48F7F21843AAD247617866AB0F" ma:contentTypeVersion="26" ma:contentTypeDescription="Create a new document." ma:contentTypeScope="" ma:versionID="035bff02668bf00af84ba8f60763016b">
  <xsd:schema xmlns:xsd="http://www.w3.org/2001/XMLSchema" xmlns:xs="http://www.w3.org/2001/XMLSchema" xmlns:p="http://schemas.microsoft.com/office/2006/metadata/properties" xmlns:ns1="http://schemas.microsoft.com/sharepoint/v3" xmlns:ns2="971ecb86-dbcb-4cad-aa0a-8e3edd121c88" targetNamespace="http://schemas.microsoft.com/office/2006/metadata/properties" ma:root="true" ma:fieldsID="4eb80cc09e6d4e7765fe98acf63822e8" ns1:_="" ns2:_="">
    <xsd:import namespace="http://schemas.microsoft.com/sharepoint/v3"/>
    <xsd:import namespace="971ecb86-dbcb-4cad-aa0a-8e3edd121c88"/>
    <xsd:element name="properties">
      <xsd:complexType>
        <xsd:sequence>
          <xsd:element name="documentManagement">
            <xsd:complexType>
              <xsd:all>
                <xsd:element ref="ns2:DocumentName" minOccurs="0"/>
                <xsd:element ref="ns2:Web_x0020_Category" minOccurs="0"/>
                <xsd:element ref="ns2:DocumentDescription" minOccurs="0"/>
                <xsd:element ref="ns2:Forms_Description" minOccurs="0"/>
                <xsd:element ref="ns2:Review_x0020_Frequency_x0020_Period" minOccurs="0"/>
                <xsd:element ref="ns2:Review_x0020_Frequency_x0020_by_x0020_Month" minOccurs="0"/>
                <xsd:element ref="ns2:Legal_x0020_Review_x0020_Date" minOccurs="0"/>
                <xsd:element ref="ns2:Language_x0020_Review_x0020_Date" minOccurs="0"/>
                <xsd:element ref="ns2:Date_x0020_last_x0020_reviewed" minOccurs="0"/>
                <xsd:element ref="ns2:Is_x0020_this_x0020_Legally_x0020_required_x003f_" minOccurs="0"/>
                <xsd:element ref="ns2:Notes0" minOccurs="0"/>
                <xsd:element ref="ns2:Automated_x0020_Content" minOccurs="0"/>
                <xsd:element ref="ns2:statutesRulesPolicies" minOccurs="0"/>
                <xsd:element ref="ns2:Historica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1ecb86-dbcb-4cad-aa0a-8e3edd121c88" elementFormDefault="qualified">
    <xsd:import namespace="http://schemas.microsoft.com/office/2006/documentManagement/types"/>
    <xsd:import namespace="http://schemas.microsoft.com/office/infopath/2007/PartnerControls"/>
    <xsd:element name="DocumentName" ma:index="2" nillable="true" ma:displayName="Document" ma:description="This is the formatted name of the document and MUST be filled out for all documents." ma:internalName="DocumentName" ma:readOnly="false">
      <xsd:simpleType>
        <xsd:restriction base="dms:Text">
          <xsd:maxLength value="255"/>
        </xsd:restriction>
      </xsd:simpleType>
    </xsd:element>
    <xsd:element name="Web_x0020_Category" ma:index="3" nillable="true" ma:displayName="Web Category" ma:list="{68a30688-8426-42e5-bc98-ed9a40a81362}" ma:internalName="Web_x0020_Category" ma:readOnly="false" ma:showField="Title">
      <xsd:simpleType>
        <xsd:restriction base="dms:Lookup"/>
      </xsd:simpleType>
    </xsd:element>
    <xsd:element name="DocumentDescription" ma:index="4" nillable="true" ma:displayName="Description" ma:description="If this document is meant to appear on the forms page you MUST fill in the &quot;Forms Description&quot; field as well as this one." ma:internalName="DocumentDescription" ma:readOnly="false">
      <xsd:simpleType>
        <xsd:restriction base="dms:Text">
          <xsd:maxLength value="255"/>
        </xsd:restriction>
      </xsd:simpleType>
    </xsd:element>
    <xsd:element name="Forms_Description" ma:index="5" nillable="true" ma:displayName="Forms_Description" ma:internalName="Forms_Description" ma:readOnly="false">
      <xsd:simpleType>
        <xsd:restriction base="dms:Text">
          <xsd:maxLength value="255"/>
        </xsd:restriction>
      </xsd:simpleType>
    </xsd:element>
    <xsd:element name="Review_x0020_Frequency_x0020_Period" ma:index="6" nillable="true" ma:displayName="Review Frequency Period" ma:default="Annually" ma:description="How often should this content be reviewed by the Content Owner?" ma:format="Dropdown" ma:internalName="Review_x0020_Frequency_x0020_Period" ma:readOnly="false">
      <xsd:simpleType>
        <xsd:restriction base="dms:Choice">
          <xsd:enumeration value="Monthly"/>
          <xsd:enumeration value="Quarterly"/>
          <xsd:enumeration value="Semi-Annually"/>
          <xsd:enumeration value="Annually"/>
          <xsd:enumeration value="None"/>
        </xsd:restriction>
      </xsd:simpleType>
    </xsd:element>
    <xsd:element name="Review_x0020_Frequency_x0020_by_x0020_Month" ma:index="7" nillable="true" ma:displayName="Review Frequency by Month" ma:internalName="Review_x0020_Frequency_x0020_by_x0020_Month" ma:readOnly="false">
      <xsd:complexType>
        <xsd:complexContent>
          <xsd:extension base="dms:MultiChoice">
            <xsd:sequence>
              <xsd:element name="Value" maxOccurs="unbounded" minOccurs="0" nillable="tru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equence>
          </xsd:extension>
        </xsd:complexContent>
      </xsd:complexType>
    </xsd:element>
    <xsd:element name="Legal_x0020_Review_x0020_Date" ma:index="8" nillable="true" ma:displayName="Legal Review Date" ma:format="DateOnly" ma:internalName="Legal_x0020_Review_x0020_Date" ma:readOnly="false">
      <xsd:simpleType>
        <xsd:restriction base="dms:DateTime"/>
      </xsd:simpleType>
    </xsd:element>
    <xsd:element name="Language_x0020_Review_x0020_Date" ma:index="9" nillable="true" ma:displayName="Language Review Date" ma:description="Date of last Language Review" ma:format="DateOnly" ma:internalName="Language_x0020_Review_x0020_Date" ma:readOnly="false">
      <xsd:simpleType>
        <xsd:restriction base="dms:DateTime"/>
      </xsd:simpleType>
    </xsd:element>
    <xsd:element name="Date_x0020_last_x0020_reviewed" ma:index="10" nillable="true" ma:displayName="Date last reviewed" ma:description="The date the document was last reviewed by content owner." ma:format="DateOnly" ma:internalName="Date_x0020_last_x0020_reviewed" ma:readOnly="false">
      <xsd:simpleType>
        <xsd:restriction base="dms:DateTime"/>
      </xsd:simpleType>
    </xsd:element>
    <xsd:element name="Is_x0020_this_x0020_Legally_x0020_required_x003f_" ma:index="11" nillable="true" ma:displayName="Is this Legally required?" ma:default="No" ma:format="Dropdown" ma:internalName="Is_x0020_this_x0020_Legally_x0020_required_x003f_" ma:readOnly="false">
      <xsd:simpleType>
        <xsd:restriction base="dms:Choice">
          <xsd:enumeration value="Yes"/>
          <xsd:enumeration value="No"/>
        </xsd:restriction>
      </xsd:simpleType>
    </xsd:element>
    <xsd:element name="Notes0" ma:index="12" nillable="true" ma:displayName="Notes" ma:internalName="Notes0" ma:readOnly="false">
      <xsd:simpleType>
        <xsd:restriction base="dms:Note">
          <xsd:maxLength value="255"/>
        </xsd:restriction>
      </xsd:simpleType>
    </xsd:element>
    <xsd:element name="Automated_x0020_Content" ma:index="13" nillable="true" ma:displayName="Automated Content" ma:default="No" ma:format="Dropdown" ma:internalName="Automated_x0020_Content" ma:readOnly="false">
      <xsd:simpleType>
        <xsd:restriction base="dms:Choice">
          <xsd:enumeration value="Yes"/>
          <xsd:enumeration value="No"/>
        </xsd:restriction>
      </xsd:simpleType>
    </xsd:element>
    <xsd:element name="statutesRulesPolicies" ma:index="14" nillable="true" ma:displayName="statutesRulesPolicies" ma:description="This column contains the statutes, rules, or policy that governs" ma:list="{17a373b7-8334-4f0f-90d4-3ea48205243f}" ma:internalName="statutesRulesPolicie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Historical" ma:index="15" nillable="true" ma:displayName="Historical" ma:default="No" ma:description="If this is checked as yes, it doesn't need to be reviewed annually." ma:format="Dropdown" ma:internalName="Historical"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A01511-926B-4755-894E-89FBFC0CE46A}">
  <ds:schemaRefs>
    <ds:schemaRef ds:uri="http://schemas.microsoft.com/office/2006/metadata/propertie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4C57E99-2940-4B85-B857-B95E5A615DC3}"/>
</file>

<file path=customXml/itemProps3.xml><?xml version="1.0" encoding="utf-8"?>
<ds:datastoreItem xmlns:ds="http://schemas.openxmlformats.org/officeDocument/2006/customXml" ds:itemID="{4A18770F-F91A-4D39-85EC-F709410386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1095</TotalTime>
  <Words>2383</Words>
  <Application>Microsoft Office PowerPoint</Application>
  <PresentationFormat>Widescreen</PresentationFormat>
  <Paragraphs>304</Paragraphs>
  <Slides>53</Slides>
  <Notes>47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Calibri</vt:lpstr>
      <vt:lpstr>Constantia</vt:lpstr>
      <vt:lpstr>Rage Italic</vt:lpstr>
      <vt:lpstr>Segoe UI</vt:lpstr>
      <vt:lpstr>Office Theme</vt:lpstr>
      <vt:lpstr>Acrobat Document</vt:lpstr>
      <vt:lpstr>PowerPoint Presentation</vt:lpstr>
      <vt:lpstr>Overview</vt:lpstr>
      <vt:lpstr>TRIM Hearing Requirements </vt:lpstr>
      <vt:lpstr>TRIM Hearing Information </vt:lpstr>
      <vt:lpstr>TRIM Hearing Information Scheduling and Advertising Hearing</vt:lpstr>
      <vt:lpstr>TRIM Hearing Information Scheduling and Advertising Hearing</vt:lpstr>
      <vt:lpstr>TRIM Hearing Information Scheduling and Advertising Hearing</vt:lpstr>
      <vt:lpstr>TRIM Hearing Information At the Hearing</vt:lpstr>
      <vt:lpstr>TRIM Hearing Information At the Hearing</vt:lpstr>
      <vt:lpstr>TRIM Hearing Information At the Hearing</vt:lpstr>
      <vt:lpstr>TRIM Hearing Information At the Hearing</vt:lpstr>
      <vt:lpstr>TRIM Hearing Information At the Hearing</vt:lpstr>
      <vt:lpstr>Executive Order for State of Emergency</vt:lpstr>
      <vt:lpstr>Executive Order for State of Emergency</vt:lpstr>
      <vt:lpstr>TRIM Advertising Requirements </vt:lpstr>
      <vt:lpstr>TRIM Advertising Requirements</vt:lpstr>
      <vt:lpstr>TRIM Advertising Requirements</vt:lpstr>
      <vt:lpstr>TRIM Advertising Requirements</vt:lpstr>
      <vt:lpstr>Adjacent Newspaper Example</vt:lpstr>
      <vt:lpstr>TRIM Advertising Requirements Publication on a Publicly Accessible Website</vt:lpstr>
      <vt:lpstr>TRIM Advertising Requirements Publication on a Publicly Accessible Website</vt:lpstr>
      <vt:lpstr>TRIM Advertising Requirements Advertisement Selection</vt:lpstr>
      <vt:lpstr>TRIM Advertising Requirements Notice of Proposed Tax Increase Ad</vt:lpstr>
      <vt:lpstr>TRIM Advertising Requirements Notice of Proposed Tax Increase Ad EXAMPLE</vt:lpstr>
      <vt:lpstr>TRIM Advertising Requirements Notice of Proposed Tax Increase Ad</vt:lpstr>
      <vt:lpstr>Notice of Proposed Tax Increase Ad Important to Remember</vt:lpstr>
      <vt:lpstr>Newspaper Example Notice of Proposed Tax Increase</vt:lpstr>
      <vt:lpstr>TRIM Advertising Requirements Notice of Budget Hearing</vt:lpstr>
      <vt:lpstr>TRIM Advertising Requirements Notice of Budget Hearing  EXAMPLE</vt:lpstr>
      <vt:lpstr>Newspaper Example Notice of Budget Hearing</vt:lpstr>
      <vt:lpstr>TRIM Advertising Requirements Budget Summary Ad </vt:lpstr>
      <vt:lpstr>TRIM Advertising Requirements Budget Summary Ad </vt:lpstr>
      <vt:lpstr>TRIM Advertising Requirements Budget Summary Ad </vt:lpstr>
      <vt:lpstr>TRIM Advertising Requirements Budget Summary Ad </vt:lpstr>
      <vt:lpstr>TRIM Advertising Requirements Budget Summary Ad </vt:lpstr>
      <vt:lpstr>TRIM Advertising Requirements Recessed Hearing Information</vt:lpstr>
      <vt:lpstr>TRIM Advertising Requirements Recessed Hearing Information  EXAMPLE</vt:lpstr>
      <vt:lpstr>Newspaper Example Notice of Continuation</vt:lpstr>
      <vt:lpstr>TRIM Advertising Requirements Rescheduled Hearing Information Ad</vt:lpstr>
      <vt:lpstr>TRIM Advertising Requirements Rescheduled Hearing Information Ad  EXAMPLE</vt:lpstr>
      <vt:lpstr>Newspaper Example Notice of Rescheduled Hearing</vt:lpstr>
      <vt:lpstr>TRIM Advertising Requirements Proof of Publications</vt:lpstr>
      <vt:lpstr>Tear Sheets </vt:lpstr>
      <vt:lpstr>PowerPoint Presentation</vt:lpstr>
      <vt:lpstr>TRIM Resolution/Ordinance</vt:lpstr>
      <vt:lpstr>TRIM Millage Resolution/Ordinance</vt:lpstr>
      <vt:lpstr>Millage Resolution/Ordinance</vt:lpstr>
      <vt:lpstr>TRIM Budget Resolution/Ordinance</vt:lpstr>
      <vt:lpstr>Budget Resolution</vt:lpstr>
      <vt:lpstr>TRIM Resolution/Ordinance</vt:lpstr>
      <vt:lpstr>To Help Prevent Infractions</vt:lpstr>
      <vt:lpstr>TRIM Compliance Contacts</vt:lpstr>
      <vt:lpstr>Thank you for your  participation today!</vt:lpstr>
    </vt:vector>
  </TitlesOfParts>
  <Company>Florida Department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Nelson</dc:creator>
  <cp:lastModifiedBy>Geundai Surivongchai</cp:lastModifiedBy>
  <cp:revision>40</cp:revision>
  <dcterms:created xsi:type="dcterms:W3CDTF">2023-09-13T15:51:12Z</dcterms:created>
  <dcterms:modified xsi:type="dcterms:W3CDTF">2024-08-14T18:01:55Z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0x010100FE8CCF48F7F21843AAD247617866AB0F</vt:lpwstr>
  </property>
</Properties>
</file>